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20"/>
  </p:notesMasterIdLst>
  <p:handoutMasterIdLst>
    <p:handoutMasterId r:id="rId21"/>
  </p:handoutMasterIdLst>
  <p:sldIdLst>
    <p:sldId id="606" r:id="rId2"/>
    <p:sldId id="504" r:id="rId3"/>
    <p:sldId id="655" r:id="rId4"/>
    <p:sldId id="656" r:id="rId5"/>
    <p:sldId id="669" r:id="rId6"/>
    <p:sldId id="657" r:id="rId7"/>
    <p:sldId id="658" r:id="rId8"/>
    <p:sldId id="659" r:id="rId9"/>
    <p:sldId id="660" r:id="rId10"/>
    <p:sldId id="670" r:id="rId11"/>
    <p:sldId id="661" r:id="rId12"/>
    <p:sldId id="662" r:id="rId13"/>
    <p:sldId id="593" r:id="rId14"/>
    <p:sldId id="594" r:id="rId15"/>
    <p:sldId id="595" r:id="rId16"/>
    <p:sldId id="596" r:id="rId17"/>
    <p:sldId id="597" r:id="rId18"/>
    <p:sldId id="671" r:id="rId19"/>
  </p:sldIdLst>
  <p:sldSz cx="9144000" cy="5143500" type="screen16x9"/>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60">
          <p15:clr>
            <a:srgbClr val="A4A3A4"/>
          </p15:clr>
        </p15:guide>
        <p15:guide id="2" orient="horz" pos="180">
          <p15:clr>
            <a:srgbClr val="A4A3A4"/>
          </p15:clr>
        </p15:guide>
        <p15:guide id="3" pos="288">
          <p15:clr>
            <a:srgbClr val="A4A3A4"/>
          </p15:clr>
        </p15:guide>
        <p15:guide id="4" pos="542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FFFF"/>
    <a:srgbClr val="99FF33"/>
    <a:srgbClr val="FF00FF"/>
    <a:srgbClr val="FFCC00"/>
    <a:srgbClr val="99FF66"/>
    <a:srgbClr val="FFFF66"/>
    <a:srgbClr val="CCFF33"/>
    <a:srgbClr val="6600FF"/>
    <a:srgbClr val="FB37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19" autoAdjust="0"/>
    <p:restoredTop sz="99756" autoAdjust="0"/>
  </p:normalViewPr>
  <p:slideViewPr>
    <p:cSldViewPr>
      <p:cViewPr varScale="1">
        <p:scale>
          <a:sx n="151" d="100"/>
          <a:sy n="151" d="100"/>
        </p:scale>
        <p:origin x="528" y="126"/>
      </p:cViewPr>
      <p:guideLst>
        <p:guide orient="horz" pos="3060"/>
        <p:guide orient="horz" pos="180"/>
        <p:guide pos="288"/>
        <p:guide pos="5424"/>
      </p:guideLst>
    </p:cSldViewPr>
  </p:slideViewPr>
  <p:notesTextViewPr>
    <p:cViewPr>
      <p:scale>
        <a:sx n="75" d="100"/>
        <a:sy n="75" d="100"/>
      </p:scale>
      <p:origin x="0" y="0"/>
    </p:cViewPr>
  </p:notesTextViewPr>
  <p:sorterViewPr>
    <p:cViewPr>
      <p:scale>
        <a:sx n="100" d="100"/>
        <a:sy n="100" d="100"/>
      </p:scale>
      <p:origin x="0" y="0"/>
    </p:cViewPr>
  </p:sorterViewPr>
  <p:notesViewPr>
    <p:cSldViewPr>
      <p:cViewPr varScale="1">
        <p:scale>
          <a:sx n="80" d="100"/>
          <a:sy n="80" d="100"/>
        </p:scale>
        <p:origin x="-1962"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A03AF3B-BCA6-4F65-BC1D-7C2F909B67E4}" type="datetimeFigureOut">
              <a:rPr lang="en-US" smtClean="0"/>
              <a:pPr/>
              <a:t>4/25/2022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3AE24E-0CEF-452D-B334-28C49526891D}" type="slidenum">
              <a:rPr lang="en-US" smtClean="0"/>
              <a:pPr/>
              <a:t>‹#›</a:t>
            </a:fld>
            <a:endParaRPr lang="en-US"/>
          </a:p>
        </p:txBody>
      </p:sp>
    </p:spTree>
    <p:extLst>
      <p:ext uri="{BB962C8B-B14F-4D97-AF65-F5344CB8AC3E}">
        <p14:creationId xmlns:p14="http://schemas.microsoft.com/office/powerpoint/2010/main" val="18491041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D48555-18CF-40D6-9E4D-8B90BBF072F2}" type="datetimeFigureOut">
              <a:rPr lang="en-US" smtClean="0"/>
              <a:pPr/>
              <a:t>4/25/2022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DA6647-7CE1-40E8-B790-00A458F1253F}" type="slidenum">
              <a:rPr lang="en-US" smtClean="0"/>
              <a:pPr/>
              <a:t>‹#›</a:t>
            </a:fld>
            <a:endParaRPr lang="en-US" dirty="0"/>
          </a:p>
        </p:txBody>
      </p:sp>
    </p:spTree>
    <p:extLst>
      <p:ext uri="{BB962C8B-B14F-4D97-AF65-F5344CB8AC3E}">
        <p14:creationId xmlns:p14="http://schemas.microsoft.com/office/powerpoint/2010/main" val="291317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83FC7DD-B542-4D82-A554-09FDEDC3F177}" type="slidenum">
              <a:rPr lang="en-IN" smtClean="0">
                <a:solidFill>
                  <a:prstClr val="black"/>
                </a:solidFill>
              </a:rPr>
              <a:pPr/>
              <a:t>3</a:t>
            </a:fld>
            <a:endParaRPr lang="en-IN">
              <a:solidFill>
                <a:prstClr val="black"/>
              </a:solidFill>
            </a:endParaRPr>
          </a:p>
        </p:txBody>
      </p:sp>
    </p:spTree>
    <p:extLst>
      <p:ext uri="{BB962C8B-B14F-4D97-AF65-F5344CB8AC3E}">
        <p14:creationId xmlns:p14="http://schemas.microsoft.com/office/powerpoint/2010/main" val="4102675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074382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826781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318025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95439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83789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8433867"/>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75" r:id="rId4"/>
    <p:sldLayoutId id="2147483677" r:id="rId5"/>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8" Type="http://schemas.microsoft.com/office/2007/relationships/hdphoto" Target="../media/hdphoto9.wdp"/><Relationship Id="rId3" Type="http://schemas.microsoft.com/office/2007/relationships/hdphoto" Target="../media/hdphoto7.wdp"/><Relationship Id="rId7" Type="http://schemas.openxmlformats.org/officeDocument/2006/relationships/image" Target="../media/image22.png"/><Relationship Id="rId2" Type="http://schemas.openxmlformats.org/officeDocument/2006/relationships/image" Target="../media/image19.jpe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e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hyperlink" Target="Video/M9(DC%20Motor%20video).mpeg" TargetMode="External"/><Relationship Id="rId7"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1.jpeg"/><Relationship Id="rId10" Type="http://schemas.microsoft.com/office/2007/relationships/hdphoto" Target="../media/hdphoto6.wdp"/><Relationship Id="rId4" Type="http://schemas.openxmlformats.org/officeDocument/2006/relationships/image" Target="../media/image10.jpeg"/><Relationship Id="rId9"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400050"/>
            <a:ext cx="10134600" cy="5791200"/>
          </a:xfrm>
          <a:prstGeom prst="rect">
            <a:avLst/>
          </a:prstGeom>
          <a:gradFill flip="none" rotWithShape="1">
            <a:gsLst>
              <a:gs pos="95840">
                <a:schemeClr val="accent4">
                  <a:lumMod val="50000"/>
                </a:schemeClr>
              </a:gs>
              <a:gs pos="48000">
                <a:schemeClr val="accent4">
                  <a:lumMod val="75000"/>
                </a:schemeClr>
              </a:gs>
              <a:gs pos="0">
                <a:schemeClr val="accent4">
                  <a:lumMod val="60000"/>
                  <a:lumOff val="40000"/>
                </a:schemeClr>
              </a:gs>
              <a:gs pos="100000">
                <a:schemeClr val="accent4">
                  <a:lumMod val="50000"/>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008171" y="1772275"/>
            <a:ext cx="5107680" cy="1446550"/>
          </a:xfrm>
          <a:prstGeom prst="rect">
            <a:avLst/>
          </a:prstGeom>
          <a:noFill/>
        </p:spPr>
        <p:txBody>
          <a:bodyPr wrap="none" lIns="91440" tIns="45720" rIns="91440" bIns="45720">
            <a:spAutoFit/>
          </a:bodyPr>
          <a:lstStyle/>
          <a:p>
            <a:pPr algn="ctr"/>
            <a:r>
              <a:rPr lang="en-US" sz="8800" b="1" dirty="0" smtClean="0">
                <a:ln w="17780" cmpd="sng">
                  <a:solidFill>
                    <a:srgbClr val="FFFFFF"/>
                  </a:solidFill>
                  <a:prstDash val="solid"/>
                  <a:miter lim="800000"/>
                </a:ln>
                <a:solidFill>
                  <a:srgbClr val="00FFFF"/>
                </a:solidFill>
                <a:effectLst>
                  <a:outerShdw blurRad="50800" algn="tl" rotWithShape="0">
                    <a:srgbClr val="000000"/>
                  </a:outerShdw>
                </a:effectLst>
              </a:rPr>
              <a:t>LECTURE 3</a:t>
            </a:r>
            <a:endParaRPr lang="en-US" sz="8800" b="1" dirty="0">
              <a:ln w="17780" cmpd="sng">
                <a:solidFill>
                  <a:srgbClr val="FFFFFF"/>
                </a:solidFill>
                <a:prstDash val="solid"/>
                <a:miter lim="800000"/>
              </a:ln>
              <a:solidFill>
                <a:srgbClr val="00FFFF"/>
              </a:solidFill>
              <a:effectLst>
                <a:outerShdw blurRad="50800" algn="tl" rotWithShape="0">
                  <a:srgbClr val="000000"/>
                </a:outerShdw>
              </a:effectLst>
            </a:endParaRPr>
          </a:p>
        </p:txBody>
      </p:sp>
    </p:spTree>
    <p:extLst>
      <p:ext uri="{BB962C8B-B14F-4D97-AF65-F5344CB8AC3E}">
        <p14:creationId xmlns:p14="http://schemas.microsoft.com/office/powerpoint/2010/main" val="31069934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7" name="Picture 2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extBox 1"/>
          <p:cNvSpPr txBox="1"/>
          <p:nvPr/>
        </p:nvSpPr>
        <p:spPr bwMode="auto">
          <a:xfrm>
            <a:off x="1801586" y="285750"/>
            <a:ext cx="6705600" cy="461665"/>
          </a:xfrm>
          <a:prstGeom prst="rect">
            <a:avLst/>
          </a:prstGeom>
          <a:noFill/>
          <a:ln w="9525">
            <a:noFill/>
            <a:miter lim="800000"/>
            <a:headEnd/>
            <a:tailEnd/>
          </a:ln>
          <a:effectLst/>
        </p:spPr>
        <p:txBody>
          <a:bodyPr wrap="square" rtlCol="0">
            <a:spAutoFit/>
          </a:bodyPr>
          <a:lstStyle/>
          <a:p>
            <a:pPr>
              <a:spcBef>
                <a:spcPct val="50000"/>
              </a:spcBef>
            </a:pPr>
            <a:r>
              <a:rPr kumimoji="1" lang="en-US" sz="2400" b="1" dirty="0" smtClean="0">
                <a:solidFill>
                  <a:schemeClr val="bg1"/>
                </a:solidFill>
                <a:effectLst>
                  <a:outerShdw blurRad="38100" dist="38100" dir="2700000" algn="tl">
                    <a:srgbClr val="000000">
                      <a:alpha val="43137"/>
                    </a:srgbClr>
                  </a:outerShdw>
                </a:effectLst>
              </a:rPr>
              <a:t>1. </a:t>
            </a:r>
            <a:r>
              <a:rPr kumimoji="1" lang="en-US" sz="1600" b="1" dirty="0" smtClean="0">
                <a:solidFill>
                  <a:schemeClr val="bg1"/>
                </a:solidFill>
                <a:effectLst>
                  <a:outerShdw blurRad="38100" dist="38100" dir="2700000" algn="tl">
                    <a:srgbClr val="000000">
                      <a:alpha val="43137"/>
                    </a:srgbClr>
                  </a:outerShdw>
                </a:effectLst>
              </a:rPr>
              <a:t>In </a:t>
            </a:r>
            <a:r>
              <a:rPr kumimoji="1" lang="en-US" sz="1600" b="1" dirty="0">
                <a:solidFill>
                  <a:schemeClr val="bg1"/>
                </a:solidFill>
                <a:effectLst>
                  <a:outerShdw blurRad="38100" dist="38100" dir="2700000" algn="tl">
                    <a:srgbClr val="000000">
                      <a:alpha val="43137"/>
                    </a:srgbClr>
                  </a:outerShdw>
                </a:effectLst>
              </a:rPr>
              <a:t>the first half cycle, </a:t>
            </a:r>
            <a:r>
              <a:rPr kumimoji="1" lang="en-US" sz="1600" b="1" dirty="0" smtClean="0">
                <a:solidFill>
                  <a:schemeClr val="bg1"/>
                </a:solidFill>
                <a:effectLst>
                  <a:outerShdw blurRad="38100" dist="38100" dir="2700000" algn="tl">
                    <a:srgbClr val="000000">
                      <a:alpha val="43137"/>
                    </a:srgbClr>
                  </a:outerShdw>
                </a:effectLst>
              </a:rPr>
              <a:t>c</a:t>
            </a:r>
            <a:r>
              <a:rPr kumimoji="1" lang="en-US" sz="1600" b="1" dirty="0" smtClean="0">
                <a:solidFill>
                  <a:schemeClr val="bg1"/>
                </a:solidFill>
                <a:effectLst>
                  <a:outerShdw blurRad="38100" dist="38100" dir="2700000" algn="tl">
                    <a:srgbClr val="000000">
                      <a:alpha val="43137"/>
                    </a:srgbClr>
                  </a:outerShdw>
                </a:effectLst>
                <a:latin typeface="+mj-lt"/>
              </a:rPr>
              <a:t>urrent flows in the armature coil along A-B-C-D</a:t>
            </a:r>
          </a:p>
        </p:txBody>
      </p:sp>
      <p:sp>
        <p:nvSpPr>
          <p:cNvPr id="4" name="TextBox 3"/>
          <p:cNvSpPr txBox="1"/>
          <p:nvPr/>
        </p:nvSpPr>
        <p:spPr bwMode="auto">
          <a:xfrm>
            <a:off x="1801586" y="590550"/>
            <a:ext cx="6019800" cy="461665"/>
          </a:xfrm>
          <a:prstGeom prst="rect">
            <a:avLst/>
          </a:prstGeom>
          <a:noFill/>
          <a:ln w="9525">
            <a:noFill/>
            <a:miter lim="800000"/>
            <a:headEnd/>
            <a:tailEnd/>
          </a:ln>
          <a:effectLst/>
        </p:spPr>
        <p:txBody>
          <a:bodyPr wrap="square" rtlCol="0">
            <a:spAutoFit/>
          </a:bodyPr>
          <a:lstStyle/>
          <a:p>
            <a:pPr eaLnBrk="1" hangingPunct="1">
              <a:spcBef>
                <a:spcPct val="50000"/>
              </a:spcBef>
            </a:pPr>
            <a:r>
              <a:rPr kumimoji="1" lang="en-US" sz="2400" b="1" dirty="0" smtClean="0">
                <a:solidFill>
                  <a:schemeClr val="bg1"/>
                </a:solidFill>
                <a:effectLst>
                  <a:outerShdw blurRad="38100" dist="38100" dir="2700000" algn="tl">
                    <a:srgbClr val="000000">
                      <a:alpha val="43137"/>
                    </a:srgbClr>
                  </a:outerShdw>
                </a:effectLst>
                <a:latin typeface="+mj-lt"/>
              </a:rPr>
              <a:t>2. </a:t>
            </a:r>
            <a:r>
              <a:rPr kumimoji="1" lang="en-US" sz="1600" b="1" dirty="0" smtClean="0">
                <a:solidFill>
                  <a:schemeClr val="bg1"/>
                </a:solidFill>
                <a:effectLst>
                  <a:outerShdw blurRad="38100" dist="38100" dir="2700000" algn="tl">
                    <a:srgbClr val="000000">
                      <a:alpha val="43137"/>
                    </a:srgbClr>
                  </a:outerShdw>
                </a:effectLst>
                <a:latin typeface="+mj-lt"/>
              </a:rPr>
              <a:t>Arms AB and CD experience a force</a:t>
            </a:r>
          </a:p>
        </p:txBody>
      </p:sp>
      <p:sp>
        <p:nvSpPr>
          <p:cNvPr id="5" name="TextBox 4"/>
          <p:cNvSpPr txBox="1"/>
          <p:nvPr/>
        </p:nvSpPr>
        <p:spPr bwMode="auto">
          <a:xfrm>
            <a:off x="1801586" y="1348085"/>
            <a:ext cx="7282544" cy="461665"/>
          </a:xfrm>
          <a:prstGeom prst="rect">
            <a:avLst/>
          </a:prstGeom>
          <a:noFill/>
          <a:ln w="9525">
            <a:noFill/>
            <a:miter lim="800000"/>
            <a:headEnd/>
            <a:tailEnd/>
          </a:ln>
          <a:effectLst/>
        </p:spPr>
        <p:txBody>
          <a:bodyPr wrap="square" rtlCol="0">
            <a:spAutoFit/>
          </a:bodyPr>
          <a:lstStyle/>
          <a:p>
            <a:pPr eaLnBrk="1" hangingPunct="1">
              <a:spcBef>
                <a:spcPct val="50000"/>
              </a:spcBef>
            </a:pPr>
            <a:r>
              <a:rPr kumimoji="1" lang="en-US" sz="2400" b="1" dirty="0" smtClean="0">
                <a:solidFill>
                  <a:schemeClr val="bg1"/>
                </a:solidFill>
                <a:effectLst>
                  <a:outerShdw blurRad="38100" dist="38100" dir="2700000" algn="tl">
                    <a:srgbClr val="000000">
                      <a:alpha val="43137"/>
                    </a:srgbClr>
                  </a:outerShdw>
                </a:effectLst>
                <a:latin typeface="+mj-lt"/>
              </a:rPr>
              <a:t>3. </a:t>
            </a:r>
            <a:r>
              <a:rPr kumimoji="1" lang="en-US" sz="1600" b="1" dirty="0" smtClean="0">
                <a:solidFill>
                  <a:schemeClr val="bg1"/>
                </a:solidFill>
                <a:effectLst>
                  <a:outerShdw blurRad="38100" dist="38100" dir="2700000" algn="tl">
                    <a:srgbClr val="000000">
                      <a:alpha val="43137"/>
                    </a:srgbClr>
                  </a:outerShdw>
                </a:effectLst>
                <a:latin typeface="+mj-lt"/>
              </a:rPr>
              <a:t>Direction of force can be found using </a:t>
            </a:r>
            <a:r>
              <a:rPr kumimoji="1" lang="en-US" sz="1600" b="1" dirty="0">
                <a:solidFill>
                  <a:schemeClr val="bg1"/>
                </a:solidFill>
                <a:effectLst>
                  <a:outerShdw blurRad="38100" dist="38100" dir="2700000" algn="tl">
                    <a:srgbClr val="000000">
                      <a:alpha val="43137"/>
                    </a:srgbClr>
                  </a:outerShdw>
                </a:effectLst>
                <a:latin typeface="+mj-lt"/>
              </a:rPr>
              <a:t>F</a:t>
            </a:r>
            <a:r>
              <a:rPr kumimoji="1" lang="en-US" sz="1600" b="1" dirty="0" smtClean="0">
                <a:solidFill>
                  <a:schemeClr val="bg1"/>
                </a:solidFill>
                <a:effectLst>
                  <a:outerShdw blurRad="38100" dist="38100" dir="2700000" algn="tl">
                    <a:srgbClr val="000000">
                      <a:alpha val="43137"/>
                    </a:srgbClr>
                  </a:outerShdw>
                </a:effectLst>
                <a:latin typeface="+mj-lt"/>
              </a:rPr>
              <a:t>lemings left hand rule</a:t>
            </a:r>
          </a:p>
        </p:txBody>
      </p:sp>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3131" b="13526"/>
          <a:stretch/>
        </p:blipFill>
        <p:spPr bwMode="auto">
          <a:xfrm>
            <a:off x="586266" y="1352550"/>
            <a:ext cx="1022976" cy="600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bwMode="auto">
          <a:xfrm>
            <a:off x="1801586" y="2033885"/>
            <a:ext cx="7282544" cy="461665"/>
          </a:xfrm>
          <a:prstGeom prst="rect">
            <a:avLst/>
          </a:prstGeom>
          <a:noFill/>
          <a:ln w="9525">
            <a:noFill/>
            <a:miter lim="800000"/>
            <a:headEnd/>
            <a:tailEnd/>
          </a:ln>
          <a:effectLst/>
        </p:spPr>
        <p:txBody>
          <a:bodyPr wrap="square" rtlCol="0">
            <a:spAutoFit/>
          </a:bodyPr>
          <a:lstStyle/>
          <a:p>
            <a:pPr eaLnBrk="1" hangingPunct="1">
              <a:spcBef>
                <a:spcPct val="50000"/>
              </a:spcBef>
            </a:pPr>
            <a:r>
              <a:rPr kumimoji="1" lang="en-US" sz="2400" b="1" dirty="0" smtClean="0">
                <a:solidFill>
                  <a:schemeClr val="bg1"/>
                </a:solidFill>
                <a:effectLst>
                  <a:outerShdw blurRad="38100" dist="38100" dir="2700000" algn="tl">
                    <a:srgbClr val="000000">
                      <a:alpha val="43137"/>
                    </a:srgbClr>
                  </a:outerShdw>
                </a:effectLst>
                <a:latin typeface="+mj-lt"/>
              </a:rPr>
              <a:t>4. </a:t>
            </a:r>
            <a:r>
              <a:rPr kumimoji="1" lang="en-US" sz="1600" b="1" dirty="0" smtClean="0">
                <a:solidFill>
                  <a:schemeClr val="bg1"/>
                </a:solidFill>
                <a:effectLst>
                  <a:outerShdw blurRad="38100" dist="38100" dir="2700000" algn="tl">
                    <a:srgbClr val="000000">
                      <a:alpha val="43137"/>
                    </a:srgbClr>
                  </a:outerShdw>
                </a:effectLst>
                <a:latin typeface="+mj-lt"/>
              </a:rPr>
              <a:t>Arm AB moves downward and CD moves upward</a:t>
            </a:r>
          </a:p>
        </p:txBody>
      </p:sp>
      <p:sp>
        <p:nvSpPr>
          <p:cNvPr id="9" name="TextBox 8"/>
          <p:cNvSpPr txBox="1"/>
          <p:nvPr/>
        </p:nvSpPr>
        <p:spPr bwMode="auto">
          <a:xfrm>
            <a:off x="1801586" y="2338685"/>
            <a:ext cx="7282544" cy="461665"/>
          </a:xfrm>
          <a:prstGeom prst="rect">
            <a:avLst/>
          </a:prstGeom>
          <a:noFill/>
          <a:ln w="9525">
            <a:noFill/>
            <a:miter lim="800000"/>
            <a:headEnd/>
            <a:tailEnd/>
          </a:ln>
          <a:effectLst/>
        </p:spPr>
        <p:txBody>
          <a:bodyPr wrap="square" rtlCol="0">
            <a:spAutoFit/>
          </a:bodyPr>
          <a:lstStyle/>
          <a:p>
            <a:pPr eaLnBrk="1" hangingPunct="1">
              <a:spcBef>
                <a:spcPct val="50000"/>
              </a:spcBef>
            </a:pPr>
            <a:r>
              <a:rPr kumimoji="1" lang="en-US" sz="2400" b="1" dirty="0" smtClean="0">
                <a:solidFill>
                  <a:schemeClr val="bg1"/>
                </a:solidFill>
                <a:effectLst>
                  <a:outerShdw blurRad="38100" dist="38100" dir="2700000" algn="tl">
                    <a:srgbClr val="000000">
                      <a:alpha val="43137"/>
                    </a:srgbClr>
                  </a:outerShdw>
                </a:effectLst>
                <a:latin typeface="+mj-lt"/>
              </a:rPr>
              <a:t>5. </a:t>
            </a:r>
            <a:r>
              <a:rPr kumimoji="1" lang="en-US" sz="1600" b="1" dirty="0" smtClean="0">
                <a:solidFill>
                  <a:schemeClr val="bg1"/>
                </a:solidFill>
                <a:effectLst>
                  <a:outerShdw blurRad="38100" dist="38100" dir="2700000" algn="tl">
                    <a:srgbClr val="000000">
                      <a:alpha val="43137"/>
                    </a:srgbClr>
                  </a:outerShdw>
                </a:effectLst>
                <a:latin typeface="+mj-lt"/>
              </a:rPr>
              <a:t>The armature coil rotates in the anticlockwise direction.</a:t>
            </a:r>
          </a:p>
        </p:txBody>
      </p:sp>
      <p:sp>
        <p:nvSpPr>
          <p:cNvPr id="11" name="TextBox 10"/>
          <p:cNvSpPr txBox="1"/>
          <p:nvPr/>
        </p:nvSpPr>
        <p:spPr bwMode="auto">
          <a:xfrm>
            <a:off x="1801586" y="2912647"/>
            <a:ext cx="7005276" cy="707886"/>
          </a:xfrm>
          <a:prstGeom prst="rect">
            <a:avLst/>
          </a:prstGeom>
          <a:noFill/>
          <a:ln w="9525">
            <a:noFill/>
            <a:miter lim="800000"/>
            <a:headEnd/>
            <a:tailEnd/>
          </a:ln>
          <a:effectLst/>
        </p:spPr>
        <p:txBody>
          <a:bodyPr wrap="square" rtlCol="0">
            <a:spAutoFit/>
          </a:bodyPr>
          <a:lstStyle/>
          <a:p>
            <a:pPr marL="285750" indent="-285750">
              <a:spcBef>
                <a:spcPct val="50000"/>
              </a:spcBef>
            </a:pPr>
            <a:r>
              <a:rPr kumimoji="1" lang="en-US" sz="2400" b="1" dirty="0" smtClean="0">
                <a:solidFill>
                  <a:schemeClr val="bg1"/>
                </a:solidFill>
                <a:effectLst>
                  <a:outerShdw blurRad="38100" dist="38100" dir="2700000" algn="tl">
                    <a:srgbClr val="000000">
                      <a:alpha val="43137"/>
                    </a:srgbClr>
                  </a:outerShdw>
                </a:effectLst>
                <a:latin typeface="+mj-lt"/>
              </a:rPr>
              <a:t>6. </a:t>
            </a:r>
            <a:r>
              <a:rPr kumimoji="1" lang="en-US" sz="1600" b="1" dirty="0" smtClean="0">
                <a:solidFill>
                  <a:schemeClr val="bg1"/>
                </a:solidFill>
                <a:effectLst>
                  <a:outerShdw blurRad="38100" dist="38100" dir="2700000" algn="tl">
                    <a:srgbClr val="000000">
                      <a:alpha val="43137"/>
                    </a:srgbClr>
                  </a:outerShdw>
                </a:effectLst>
                <a:latin typeface="+mj-lt"/>
              </a:rPr>
              <a:t>In the next half cycle, arms AB and CD exchange their positions and </a:t>
            </a:r>
            <a:r>
              <a:rPr kumimoji="1" lang="en-US" sz="1600" b="1" dirty="0">
                <a:solidFill>
                  <a:schemeClr val="bg1"/>
                </a:solidFill>
                <a:effectLst>
                  <a:outerShdw blurRad="38100" dist="38100" dir="2700000" algn="tl">
                    <a:srgbClr val="000000">
                      <a:alpha val="43137"/>
                    </a:srgbClr>
                  </a:outerShdw>
                </a:effectLst>
              </a:rPr>
              <a:t>c</a:t>
            </a:r>
            <a:r>
              <a:rPr kumimoji="1" lang="en-US" sz="1600" b="1" dirty="0" smtClean="0">
                <a:solidFill>
                  <a:schemeClr val="bg1"/>
                </a:solidFill>
                <a:effectLst>
                  <a:outerShdw blurRad="38100" dist="38100" dir="2700000" algn="tl">
                    <a:srgbClr val="000000">
                      <a:alpha val="43137"/>
                    </a:srgbClr>
                  </a:outerShdw>
                </a:effectLst>
              </a:rPr>
              <a:t>urrent </a:t>
            </a:r>
            <a:r>
              <a:rPr kumimoji="1" lang="en-US" sz="1600" b="1" dirty="0">
                <a:solidFill>
                  <a:schemeClr val="bg1"/>
                </a:solidFill>
                <a:effectLst>
                  <a:outerShdw blurRad="38100" dist="38100" dir="2700000" algn="tl">
                    <a:srgbClr val="000000">
                      <a:alpha val="43137"/>
                    </a:srgbClr>
                  </a:outerShdw>
                </a:effectLst>
              </a:rPr>
              <a:t>flows in the armature coil along </a:t>
            </a:r>
            <a:r>
              <a:rPr kumimoji="1" lang="en-US" sz="1600" b="1" dirty="0" smtClean="0">
                <a:solidFill>
                  <a:schemeClr val="bg1"/>
                </a:solidFill>
                <a:effectLst>
                  <a:outerShdw blurRad="38100" dist="38100" dir="2700000" algn="tl">
                    <a:srgbClr val="000000">
                      <a:alpha val="43137"/>
                    </a:srgbClr>
                  </a:outerShdw>
                </a:effectLst>
              </a:rPr>
              <a:t>D-C-B-A</a:t>
            </a:r>
            <a:endParaRPr kumimoji="1" lang="en-US" sz="1600" b="1" dirty="0" smtClean="0">
              <a:solidFill>
                <a:schemeClr val="bg1"/>
              </a:solidFill>
              <a:effectLst>
                <a:outerShdw blurRad="38100" dist="38100" dir="2700000" algn="tl">
                  <a:srgbClr val="000000">
                    <a:alpha val="43137"/>
                  </a:srgbClr>
                </a:outerShdw>
              </a:effectLst>
              <a:latin typeface="+mj-lt"/>
            </a:endParaRPr>
          </a:p>
        </p:txBody>
      </p:sp>
      <p:sp>
        <p:nvSpPr>
          <p:cNvPr id="13" name="TextBox 12"/>
          <p:cNvSpPr txBox="1"/>
          <p:nvPr/>
        </p:nvSpPr>
        <p:spPr bwMode="auto">
          <a:xfrm>
            <a:off x="1801586" y="3460881"/>
            <a:ext cx="6019800" cy="461665"/>
          </a:xfrm>
          <a:prstGeom prst="rect">
            <a:avLst/>
          </a:prstGeom>
          <a:noFill/>
          <a:ln w="9525">
            <a:noFill/>
            <a:miter lim="800000"/>
            <a:headEnd/>
            <a:tailEnd/>
          </a:ln>
          <a:effectLst/>
        </p:spPr>
        <p:txBody>
          <a:bodyPr wrap="square" rtlCol="0">
            <a:spAutoFit/>
          </a:bodyPr>
          <a:lstStyle/>
          <a:p>
            <a:pPr>
              <a:spcBef>
                <a:spcPct val="50000"/>
              </a:spcBef>
            </a:pPr>
            <a:r>
              <a:rPr kumimoji="1" lang="en-US" sz="2400" b="1" dirty="0" smtClean="0">
                <a:solidFill>
                  <a:schemeClr val="bg1"/>
                </a:solidFill>
                <a:effectLst>
                  <a:outerShdw blurRad="38100" dist="38100" dir="2700000" algn="tl">
                    <a:srgbClr val="000000">
                      <a:alpha val="43137"/>
                    </a:srgbClr>
                  </a:outerShdw>
                </a:effectLst>
              </a:rPr>
              <a:t>7. </a:t>
            </a:r>
            <a:r>
              <a:rPr kumimoji="1" lang="en-US" sz="1600" b="1" dirty="0" smtClean="0">
                <a:solidFill>
                  <a:schemeClr val="bg1"/>
                </a:solidFill>
                <a:effectLst>
                  <a:outerShdw blurRad="38100" dist="38100" dir="2700000" algn="tl">
                    <a:srgbClr val="000000">
                      <a:alpha val="43137"/>
                    </a:srgbClr>
                  </a:outerShdw>
                </a:effectLst>
              </a:rPr>
              <a:t>Arm CD </a:t>
            </a:r>
            <a:r>
              <a:rPr kumimoji="1" lang="en-US" sz="1600" b="1" dirty="0">
                <a:solidFill>
                  <a:schemeClr val="bg1"/>
                </a:solidFill>
                <a:effectLst>
                  <a:outerShdw blurRad="38100" dist="38100" dir="2700000" algn="tl">
                    <a:srgbClr val="000000">
                      <a:alpha val="43137"/>
                    </a:srgbClr>
                  </a:outerShdw>
                </a:effectLst>
              </a:rPr>
              <a:t>moves downward and </a:t>
            </a:r>
            <a:r>
              <a:rPr kumimoji="1" lang="en-US" sz="1600" b="1" dirty="0" smtClean="0">
                <a:solidFill>
                  <a:schemeClr val="bg1"/>
                </a:solidFill>
                <a:effectLst>
                  <a:outerShdw blurRad="38100" dist="38100" dir="2700000" algn="tl">
                    <a:srgbClr val="000000">
                      <a:alpha val="43137"/>
                    </a:srgbClr>
                  </a:outerShdw>
                </a:effectLst>
              </a:rPr>
              <a:t>AB </a:t>
            </a:r>
            <a:r>
              <a:rPr kumimoji="1" lang="en-US" sz="1600" b="1" dirty="0">
                <a:solidFill>
                  <a:schemeClr val="bg1"/>
                </a:solidFill>
                <a:effectLst>
                  <a:outerShdw blurRad="38100" dist="38100" dir="2700000" algn="tl">
                    <a:srgbClr val="000000">
                      <a:alpha val="43137"/>
                    </a:srgbClr>
                  </a:outerShdw>
                </a:effectLst>
              </a:rPr>
              <a:t>moves upward</a:t>
            </a:r>
          </a:p>
        </p:txBody>
      </p:sp>
      <p:sp>
        <p:nvSpPr>
          <p:cNvPr id="14" name="TextBox 13"/>
          <p:cNvSpPr txBox="1"/>
          <p:nvPr/>
        </p:nvSpPr>
        <p:spPr bwMode="auto">
          <a:xfrm>
            <a:off x="1793421" y="3714750"/>
            <a:ext cx="6809014" cy="461665"/>
          </a:xfrm>
          <a:prstGeom prst="rect">
            <a:avLst/>
          </a:prstGeom>
          <a:noFill/>
          <a:ln w="9525">
            <a:noFill/>
            <a:miter lim="800000"/>
            <a:headEnd/>
            <a:tailEnd/>
          </a:ln>
          <a:effectLst/>
        </p:spPr>
        <p:txBody>
          <a:bodyPr wrap="square" rtlCol="0">
            <a:spAutoFit/>
          </a:bodyPr>
          <a:lstStyle/>
          <a:p>
            <a:pPr>
              <a:spcBef>
                <a:spcPct val="50000"/>
              </a:spcBef>
            </a:pPr>
            <a:r>
              <a:rPr kumimoji="1" lang="en-US" sz="2400" b="1" dirty="0" smtClean="0">
                <a:solidFill>
                  <a:schemeClr val="bg1"/>
                </a:solidFill>
                <a:effectLst>
                  <a:outerShdw blurRad="38100" dist="38100" dir="2700000" algn="tl">
                    <a:srgbClr val="000000">
                      <a:alpha val="43137"/>
                    </a:srgbClr>
                  </a:outerShdw>
                </a:effectLst>
              </a:rPr>
              <a:t>8. </a:t>
            </a:r>
            <a:r>
              <a:rPr kumimoji="1" lang="en-US" sz="1600" b="1" dirty="0" smtClean="0">
                <a:solidFill>
                  <a:schemeClr val="bg1"/>
                </a:solidFill>
                <a:effectLst>
                  <a:outerShdw blurRad="38100" dist="38100" dir="2700000" algn="tl">
                    <a:srgbClr val="000000">
                      <a:alpha val="43137"/>
                    </a:srgbClr>
                  </a:outerShdw>
                </a:effectLst>
              </a:rPr>
              <a:t>The </a:t>
            </a:r>
            <a:r>
              <a:rPr kumimoji="1" lang="en-US" sz="1600" b="1" dirty="0">
                <a:solidFill>
                  <a:schemeClr val="bg1"/>
                </a:solidFill>
                <a:effectLst>
                  <a:outerShdw blurRad="38100" dist="38100" dir="2700000" algn="tl">
                    <a:srgbClr val="000000">
                      <a:alpha val="43137"/>
                    </a:srgbClr>
                  </a:outerShdw>
                </a:effectLst>
              </a:rPr>
              <a:t>armature coil </a:t>
            </a:r>
            <a:r>
              <a:rPr kumimoji="1" lang="en-US" sz="1600" b="1" dirty="0" smtClean="0">
                <a:solidFill>
                  <a:schemeClr val="bg1"/>
                </a:solidFill>
                <a:effectLst>
                  <a:outerShdw blurRad="38100" dist="38100" dir="2700000" algn="tl">
                    <a:srgbClr val="000000">
                      <a:alpha val="43137"/>
                    </a:srgbClr>
                  </a:outerShdw>
                </a:effectLst>
              </a:rPr>
              <a:t>continues to rotate </a:t>
            </a:r>
            <a:r>
              <a:rPr kumimoji="1" lang="en-US" sz="1600" b="1" dirty="0">
                <a:solidFill>
                  <a:schemeClr val="bg1"/>
                </a:solidFill>
                <a:effectLst>
                  <a:outerShdw blurRad="38100" dist="38100" dir="2700000" algn="tl">
                    <a:srgbClr val="000000">
                      <a:alpha val="43137"/>
                    </a:srgbClr>
                  </a:outerShdw>
                </a:effectLst>
              </a:rPr>
              <a:t>in the anticlockwise direction.</a:t>
            </a:r>
          </a:p>
        </p:txBody>
      </p:sp>
      <p:sp>
        <p:nvSpPr>
          <p:cNvPr id="15" name="TextBox 14"/>
          <p:cNvSpPr txBox="1"/>
          <p:nvPr/>
        </p:nvSpPr>
        <p:spPr bwMode="auto">
          <a:xfrm>
            <a:off x="1793421" y="4171950"/>
            <a:ext cx="7005276" cy="461665"/>
          </a:xfrm>
          <a:prstGeom prst="rect">
            <a:avLst/>
          </a:prstGeom>
          <a:noFill/>
          <a:ln w="9525">
            <a:noFill/>
            <a:miter lim="800000"/>
            <a:headEnd/>
            <a:tailEnd/>
          </a:ln>
          <a:effectLst/>
        </p:spPr>
        <p:txBody>
          <a:bodyPr wrap="square" rtlCol="0">
            <a:spAutoFit/>
          </a:bodyPr>
          <a:lstStyle/>
          <a:p>
            <a:pPr>
              <a:spcBef>
                <a:spcPct val="50000"/>
              </a:spcBef>
            </a:pPr>
            <a:r>
              <a:rPr kumimoji="1" lang="en-US" sz="2400" b="1" dirty="0" smtClean="0">
                <a:solidFill>
                  <a:schemeClr val="bg1"/>
                </a:solidFill>
                <a:effectLst>
                  <a:outerShdw blurRad="38100" dist="38100" dir="2700000" algn="tl">
                    <a:srgbClr val="000000">
                      <a:alpha val="43137"/>
                    </a:srgbClr>
                  </a:outerShdw>
                </a:effectLst>
              </a:rPr>
              <a:t>9. </a:t>
            </a:r>
            <a:r>
              <a:rPr kumimoji="1" lang="en-US" sz="1600" b="1" dirty="0" smtClean="0">
                <a:solidFill>
                  <a:schemeClr val="bg1"/>
                </a:solidFill>
                <a:effectLst>
                  <a:outerShdw blurRad="38100" dist="38100" dir="2700000" algn="tl">
                    <a:srgbClr val="000000">
                      <a:alpha val="43137"/>
                    </a:srgbClr>
                  </a:outerShdw>
                </a:effectLst>
              </a:rPr>
              <a:t>The split ring commutator reverses the direction of current every half cycle.</a:t>
            </a:r>
            <a:endParaRPr kumimoji="1" lang="en-US" sz="1600" b="1" dirty="0">
              <a:solidFill>
                <a:schemeClr val="bg1"/>
              </a:solidFill>
              <a:effectLst>
                <a:outerShdw blurRad="38100" dist="38100" dir="2700000" algn="tl">
                  <a:srgbClr val="000000">
                    <a:alpha val="43137"/>
                  </a:srgbClr>
                </a:outerShdw>
              </a:effectLst>
            </a:endParaRPr>
          </a:p>
        </p:txBody>
      </p:sp>
      <p:pic>
        <p:nvPicPr>
          <p:cNvPr id="16" name="Picture 15" descr="D:\d drive\MJ WORK\Pooja mam (physics)\Rahul sir\All about electro magnetism\360.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23093" r="28753" b="50000"/>
          <a:stretch/>
        </p:blipFill>
        <p:spPr bwMode="auto">
          <a:xfrm>
            <a:off x="78688" y="280579"/>
            <a:ext cx="1621662" cy="944627"/>
          </a:xfrm>
          <a:prstGeom prst="rect">
            <a:avLst/>
          </a:prstGeom>
          <a:noFill/>
          <a:ln w="28575">
            <a:solidFill>
              <a:schemeClr val="bg1"/>
            </a:solidFill>
          </a:ln>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6764" y="2114550"/>
            <a:ext cx="1621662" cy="858752"/>
            <a:chOff x="543946" y="2299093"/>
            <a:chExt cx="1107616" cy="645194"/>
          </a:xfrm>
        </p:grpSpPr>
        <p:pic>
          <p:nvPicPr>
            <p:cNvPr id="7" name="Picture 6" descr="D:\d drive\MJ WORK\Pooja mam (physics)\Rahul sir\All about electro magnetism\360.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23093" r="28753" b="50000"/>
            <a:stretch/>
          </p:blipFill>
          <p:spPr bwMode="auto">
            <a:xfrm>
              <a:off x="543946" y="2299093"/>
              <a:ext cx="1107616" cy="645194"/>
            </a:xfrm>
            <a:prstGeom prst="rect">
              <a:avLst/>
            </a:prstGeom>
            <a:noFill/>
            <a:ln w="28575">
              <a:solidFill>
                <a:schemeClr val="bg1"/>
              </a:solidFill>
            </a:ln>
            <a:extLst>
              <a:ext uri="{909E8E84-426E-40DD-AFC4-6F175D3DCCD1}">
                <a14:hiddenFill xmlns:a14="http://schemas.microsoft.com/office/drawing/2010/main">
                  <a:solidFill>
                    <a:srgbClr val="FFFFFF"/>
                  </a:solidFill>
                </a14:hiddenFill>
              </a:ext>
            </a:extLst>
          </p:spPr>
        </p:pic>
        <p:sp>
          <p:nvSpPr>
            <p:cNvPr id="3" name="Down Arrow 2"/>
            <p:cNvSpPr/>
            <p:nvPr/>
          </p:nvSpPr>
          <p:spPr>
            <a:xfrm>
              <a:off x="685800" y="2319235"/>
              <a:ext cx="152400" cy="322597"/>
            </a:xfrm>
            <a:prstGeom prst="downArrow">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flipV="1">
              <a:off x="1371600" y="2319235"/>
              <a:ext cx="152400" cy="322597"/>
            </a:xfrm>
            <a:prstGeom prst="downArrow">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76200" y="3084598"/>
            <a:ext cx="1589696" cy="858752"/>
            <a:chOff x="495300" y="3335245"/>
            <a:chExt cx="1194362" cy="709713"/>
          </a:xfrm>
        </p:grpSpPr>
        <p:pic>
          <p:nvPicPr>
            <p:cNvPr id="10" name="Picture 4" descr="D:\d drive\MJ WORK\Pooja mam (physics)\Rahul sir\All about electro magnetism\180.jp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24615" r="28053" b="50000"/>
            <a:stretch/>
          </p:blipFill>
          <p:spPr bwMode="auto">
            <a:xfrm>
              <a:off x="495300" y="3335245"/>
              <a:ext cx="1194362" cy="709713"/>
            </a:xfrm>
            <a:prstGeom prst="rect">
              <a:avLst/>
            </a:prstGeom>
            <a:noFill/>
            <a:ln w="28575">
              <a:solidFill>
                <a:schemeClr val="bg1"/>
              </a:solidFill>
            </a:ln>
            <a:extLst>
              <a:ext uri="{909E8E84-426E-40DD-AFC4-6F175D3DCCD1}">
                <a14:hiddenFill xmlns:a14="http://schemas.microsoft.com/office/drawing/2010/main">
                  <a:solidFill>
                    <a:srgbClr val="FFFFFF"/>
                  </a:solidFill>
                </a14:hiddenFill>
              </a:ext>
            </a:extLst>
          </p:spPr>
        </p:pic>
        <p:sp>
          <p:nvSpPr>
            <p:cNvPr id="19" name="Down Arrow 18"/>
            <p:cNvSpPr/>
            <p:nvPr/>
          </p:nvSpPr>
          <p:spPr>
            <a:xfrm>
              <a:off x="647700" y="3394190"/>
              <a:ext cx="152400" cy="322597"/>
            </a:xfrm>
            <a:prstGeom prst="downArrow">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p:cNvSpPr/>
            <p:nvPr/>
          </p:nvSpPr>
          <p:spPr>
            <a:xfrm flipV="1">
              <a:off x="1379220" y="3394190"/>
              <a:ext cx="152400" cy="322597"/>
            </a:xfrm>
            <a:prstGeom prst="downArrow">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4" descr="D:\d drive\MJ WORK\Pooja mam (physics)\Rahul sir\All about electro magnetism\180.jp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33898" t="42518" r="37336" b="30492"/>
          <a:stretch/>
        </p:blipFill>
        <p:spPr bwMode="auto">
          <a:xfrm>
            <a:off x="47714" y="4065710"/>
            <a:ext cx="1618182" cy="776397"/>
          </a:xfrm>
          <a:prstGeom prst="rect">
            <a:avLst/>
          </a:prstGeom>
          <a:noFill/>
          <a:ln w="28575">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38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27"/>
                                        </p:tgtEl>
                                        <p:attrNameLst>
                                          <p:attrName>style.visibility</p:attrName>
                                        </p:attrNameLst>
                                      </p:cBhvr>
                                      <p:to>
                                        <p:strVal val="visible"/>
                                      </p:to>
                                    </p:set>
                                    <p:animEffect transition="in" filter="wipe(left)">
                                      <p:cBhvr>
                                        <p:cTn id="22" dur="500"/>
                                        <p:tgtEl>
                                          <p:spTgt spid="10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left)">
                                      <p:cBhvr>
                                        <p:cTn id="67" dur="500"/>
                                        <p:tgtEl>
                                          <p:spTgt spid="2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left)">
                                      <p:cBhvr>
                                        <p:cTn id="7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8" grpId="0"/>
      <p:bldP spid="9" grpId="0"/>
      <p:bldP spid="11" grpId="0"/>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D:\d drive\MJ WORK\Pooja mam (physics)\CBSE (X)\Magnetic Effect of Electric Current\Raw\wpid-room-interior-with-parquet-and-brick-wall_23-2147512498-1170x1170.jpg"/>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p:blipFill>
        <p:spPr bwMode="auto">
          <a:xfrm>
            <a:off x="0" y="-19049"/>
            <a:ext cx="9144000" cy="51625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0" y="-23751"/>
            <a:ext cx="9143999" cy="5167251"/>
          </a:xfrm>
          <a:prstGeom prst="rect">
            <a:avLst/>
          </a:pr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pic>
        <p:nvPicPr>
          <p:cNvPr id="15" name="Picture 14"/>
          <p:cNvPicPr>
            <a:picLocks noChangeAspect="1"/>
          </p:cNvPicPr>
          <p:nvPr/>
        </p:nvPicPr>
        <p:blipFill rotWithShape="1">
          <a:blip r:embed="rId4" cstate="screen">
            <a:extLst>
              <a:ext uri="{28A0092B-C50C-407E-A947-70E740481C1C}">
                <a14:useLocalDpi xmlns:a14="http://schemas.microsoft.com/office/drawing/2010/main"/>
              </a:ext>
            </a:extLst>
          </a:blip>
          <a:srcRect t="23868" b="23868"/>
          <a:stretch/>
        </p:blipFill>
        <p:spPr>
          <a:xfrm>
            <a:off x="-3697162" y="3086265"/>
            <a:ext cx="16538325" cy="5762460"/>
          </a:xfrm>
          <a:prstGeom prst="rect">
            <a:avLst/>
          </a:prstGeom>
        </p:spPr>
      </p:pic>
      <p:grpSp>
        <p:nvGrpSpPr>
          <p:cNvPr id="11" name="Group 10"/>
          <p:cNvGrpSpPr/>
          <p:nvPr/>
        </p:nvGrpSpPr>
        <p:grpSpPr>
          <a:xfrm>
            <a:off x="694430" y="1471305"/>
            <a:ext cx="4744610" cy="3313240"/>
            <a:chOff x="694430" y="1471305"/>
            <a:chExt cx="4744610" cy="3313240"/>
          </a:xfrm>
        </p:grpSpPr>
        <p:cxnSp>
          <p:nvCxnSpPr>
            <p:cNvPr id="4" name="Straight Connector 3"/>
            <p:cNvCxnSpPr/>
            <p:nvPr/>
          </p:nvCxnSpPr>
          <p:spPr>
            <a:xfrm flipH="1">
              <a:off x="2680984" y="1471305"/>
              <a:ext cx="1089347" cy="1718092"/>
            </a:xfrm>
            <a:prstGeom prst="line">
              <a:avLst/>
            </a:prstGeom>
            <a:ln w="28575">
              <a:solidFill>
                <a:schemeClr val="tx1"/>
              </a:solidFill>
            </a:ln>
            <a:scene3d>
              <a:camera prst="isometricOffAxis1Top"/>
              <a:lightRig rig="threePt" dir="t"/>
            </a:scene3d>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rotWithShape="1">
            <a:blip r:embed="rId5" cstate="screen">
              <a:extLst>
                <a:ext uri="{BEBA8EAE-BF5A-486C-A8C5-ECC9F3942E4B}">
                  <a14:imgProps xmlns:a14="http://schemas.microsoft.com/office/drawing/2010/main">
                    <a14:imgLayer r:embed="rId6">
                      <a14:imgEffect>
                        <a14:colorTemperature colorTemp="590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a:xfrm>
              <a:off x="694430" y="2165350"/>
              <a:ext cx="4744610" cy="2619195"/>
            </a:xfrm>
            <a:prstGeom prst="rect">
              <a:avLst/>
            </a:prstGeom>
          </p:spPr>
        </p:pic>
      </p:grpSp>
      <p:pic>
        <p:nvPicPr>
          <p:cNvPr id="8" name="Picture 7"/>
          <p:cNvPicPr>
            <a:picLocks noChangeAspect="1"/>
          </p:cNvPicPr>
          <p:nvPr/>
        </p:nvPicPr>
        <p:blipFill rotWithShape="1">
          <a:blip r:embed="rId7" cstate="screen">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a:ext>
            </a:extLst>
          </a:blip>
          <a:srcRect/>
          <a:stretch/>
        </p:blipFill>
        <p:spPr>
          <a:xfrm>
            <a:off x="838200" y="764763"/>
            <a:ext cx="4620279" cy="3864387"/>
          </a:xfrm>
          <a:prstGeom prst="rect">
            <a:avLst/>
          </a:prstGeom>
        </p:spPr>
      </p:pic>
      <p:sp>
        <p:nvSpPr>
          <p:cNvPr id="12" name="Rounded Rectangular Callout 11"/>
          <p:cNvSpPr/>
          <p:nvPr/>
        </p:nvSpPr>
        <p:spPr>
          <a:xfrm>
            <a:off x="4084075" y="1123950"/>
            <a:ext cx="2088125" cy="1029589"/>
          </a:xfrm>
          <a:prstGeom prst="wedgeRoundRectCallout">
            <a:avLst>
              <a:gd name="adj1" fmla="val -86461"/>
              <a:gd name="adj2" fmla="val 46927"/>
              <a:gd name="adj3" fmla="val 16667"/>
            </a:avLst>
          </a:prstGeom>
          <a:solidFill>
            <a:srgbClr val="66FFFF"/>
          </a:solidFill>
          <a:ln>
            <a:noFill/>
          </a:ln>
          <a:effectLst>
            <a:outerShdw blurRad="50800" dist="38100" dir="5400000" algn="t"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solidFill>
                  <a:prstClr val="black"/>
                </a:solidFill>
                <a:latin typeface="Aharoni" panose="02010803020104030203" pitchFamily="2" charset="-79"/>
                <a:cs typeface="Aharoni" panose="02010803020104030203" pitchFamily="2" charset="-79"/>
              </a:rPr>
              <a:t>Galvanometer is simply a motor with a needle</a:t>
            </a:r>
            <a:endParaRPr lang="en-US" dirty="0">
              <a:solidFill>
                <a:prstClr val="black"/>
              </a:solidFill>
              <a:latin typeface="Aharoni" panose="02010803020104030203" pitchFamily="2" charset="-79"/>
              <a:cs typeface="Aharoni" panose="02010803020104030203" pitchFamily="2" charset="-79"/>
            </a:endParaRPr>
          </a:p>
        </p:txBody>
      </p:sp>
      <p:sp>
        <p:nvSpPr>
          <p:cNvPr id="13" name="Rectangle 12"/>
          <p:cNvSpPr/>
          <p:nvPr/>
        </p:nvSpPr>
        <p:spPr>
          <a:xfrm>
            <a:off x="310068" y="614645"/>
            <a:ext cx="2111650" cy="44179"/>
          </a:xfrm>
          <a:prstGeom prst="rect">
            <a:avLst/>
          </a:prstGeom>
          <a:gradFill flip="none" rotWithShape="1">
            <a:gsLst>
              <a:gs pos="0">
                <a:srgbClr val="FFFF00">
                  <a:alpha val="0"/>
                </a:srgbClr>
              </a:gs>
              <a:gs pos="54000">
                <a:srgbClr val="FFFF00"/>
              </a:gs>
              <a:gs pos="100000">
                <a:srgbClr val="FFFF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 name="Rectangle 13"/>
          <p:cNvSpPr/>
          <p:nvPr/>
        </p:nvSpPr>
        <p:spPr>
          <a:xfrm>
            <a:off x="235070" y="209550"/>
            <a:ext cx="2287807" cy="461665"/>
          </a:xfrm>
          <a:prstGeom prst="rect">
            <a:avLst/>
          </a:prstGeom>
        </p:spPr>
        <p:txBody>
          <a:bodyPr wrap="none">
            <a:spAutoFit/>
          </a:bodyPr>
          <a:lstStyle/>
          <a:p>
            <a:pPr algn="ctr">
              <a:defRPr/>
            </a:pPr>
            <a:r>
              <a:rPr lang="en-US" sz="2400" b="1" dirty="0" smtClean="0">
                <a:solidFill>
                  <a:prstClr val="black"/>
                </a:solidFill>
                <a:effectLst>
                  <a:outerShdw blurRad="38100" dist="50800" dir="2700000" algn="tl">
                    <a:prstClr val="white"/>
                  </a:outerShdw>
                </a:effectLst>
                <a:latin typeface="Aharoni" panose="02010803020104030203" pitchFamily="2" charset="-79"/>
                <a:cs typeface="Aharoni" panose="02010803020104030203" pitchFamily="2" charset="-79"/>
              </a:rPr>
              <a:t>Galvanometer</a:t>
            </a:r>
            <a:endParaRPr lang="en-US" sz="2400" b="1" dirty="0">
              <a:solidFill>
                <a:prstClr val="black"/>
              </a:solidFill>
              <a:effectLst>
                <a:outerShdw blurRad="38100" dist="50800" dir="2700000" algn="tl">
                  <a:prstClr val="white"/>
                </a:outerShdw>
              </a:effectLs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81324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p:tgtEl>
                                          <p:spTgt spid="14"/>
                                        </p:tgtEl>
                                        <p:attrNameLst>
                                          <p:attrName>ppt_y</p:attrName>
                                        </p:attrNameLst>
                                      </p:cBhvr>
                                      <p:tavLst>
                                        <p:tav tm="0">
                                          <p:val>
                                            <p:strVal val="#ppt_y-#ppt_h*1.125000"/>
                                          </p:val>
                                        </p:tav>
                                        <p:tav tm="100000">
                                          <p:val>
                                            <p:strVal val="#ppt_y"/>
                                          </p:val>
                                        </p:tav>
                                      </p:tavLst>
                                    </p:anim>
                                    <p:animEffect transition="in" filter="wipe(down)">
                                      <p:cBhvr>
                                        <p:cTn id="8" dur="250"/>
                                        <p:tgtEl>
                                          <p:spTgt spid="14"/>
                                        </p:tgtEl>
                                      </p:cBhvr>
                                    </p:animEffect>
                                  </p:childTnLst>
                                </p:cTn>
                              </p:par>
                              <p:par>
                                <p:cTn id="9" presetID="16" presetClass="entr" presetSubtype="37"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25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anim calcmode="lin" valueType="num">
                                      <p:cBhvr>
                                        <p:cTn id="20" dur="500" fill="hold"/>
                                        <p:tgtEl>
                                          <p:spTgt spid="12"/>
                                        </p:tgtEl>
                                        <p:attrNameLst>
                                          <p:attrName>ppt_x</p:attrName>
                                        </p:attrNameLst>
                                      </p:cBhvr>
                                      <p:tavLst>
                                        <p:tav tm="0">
                                          <p:val>
                                            <p:strVal val="#ppt_x"/>
                                          </p:val>
                                        </p:tav>
                                        <p:tav tm="100000">
                                          <p:val>
                                            <p:strVal val="#ppt_x"/>
                                          </p:val>
                                        </p:tav>
                                      </p:tavLst>
                                    </p:anim>
                                    <p:anim calcmode="lin" valueType="num">
                                      <p:cBhvr>
                                        <p:cTn id="21"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42"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anim calcmode="lin" valueType="num">
                                      <p:cBhvr>
                                        <p:cTn id="32" dur="500" fill="hold"/>
                                        <p:tgtEl>
                                          <p:spTgt spid="8"/>
                                        </p:tgtEl>
                                        <p:attrNameLst>
                                          <p:attrName>ppt_x</p:attrName>
                                        </p:attrNameLst>
                                      </p:cBhvr>
                                      <p:tavLst>
                                        <p:tav tm="0">
                                          <p:val>
                                            <p:strVal val="#ppt_x"/>
                                          </p:val>
                                        </p:tav>
                                        <p:tav tm="100000">
                                          <p:val>
                                            <p:strVal val="#ppt_x"/>
                                          </p:val>
                                        </p:tav>
                                      </p:tavLst>
                                    </p:anim>
                                    <p:anim calcmode="lin" valueType="num">
                                      <p:cBhvr>
                                        <p:cTn id="33"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Rectangle 2"/>
          <p:cNvSpPr/>
          <p:nvPr/>
        </p:nvSpPr>
        <p:spPr>
          <a:xfrm>
            <a:off x="3830451" y="285750"/>
            <a:ext cx="1483098" cy="461665"/>
          </a:xfrm>
          <a:prstGeom prst="rect">
            <a:avLst/>
          </a:prstGeom>
          <a:noFill/>
          <a:effectLst>
            <a:softEdge rad="31750"/>
          </a:effectLst>
        </p:spPr>
        <p:txBody>
          <a:bodyPr wrap="none">
            <a:spAutoFit/>
          </a:bodyPr>
          <a:lstStyle/>
          <a:p>
            <a:pPr algn="ctr">
              <a:defRPr/>
            </a:pPr>
            <a:r>
              <a:rPr lang="en-US" sz="2400" b="1" dirty="0" smtClean="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ANSWER</a:t>
            </a:r>
            <a:endParaRPr lang="en-US" sz="2400" b="1" dirty="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4" name="Rectangle 3"/>
          <p:cNvSpPr/>
          <p:nvPr/>
        </p:nvSpPr>
        <p:spPr>
          <a:xfrm>
            <a:off x="3778743" y="698771"/>
            <a:ext cx="1586514" cy="44179"/>
          </a:xfrm>
          <a:prstGeom prst="rect">
            <a:avLst/>
          </a:prstGeom>
          <a:gradFill flip="none" rotWithShape="1">
            <a:gsLst>
              <a:gs pos="0">
                <a:srgbClr val="FFFF00">
                  <a:alpha val="0"/>
                </a:srgbClr>
              </a:gs>
              <a:gs pos="54000">
                <a:schemeClr val="bg1"/>
              </a:gs>
              <a:gs pos="100000">
                <a:srgbClr val="FFFF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5" name="Group 4"/>
          <p:cNvGrpSpPr/>
          <p:nvPr/>
        </p:nvGrpSpPr>
        <p:grpSpPr>
          <a:xfrm>
            <a:off x="296738" y="841931"/>
            <a:ext cx="8092519" cy="834333"/>
            <a:chOff x="635001" y="1842578"/>
            <a:chExt cx="8092519" cy="834333"/>
          </a:xfrm>
        </p:grpSpPr>
        <p:grpSp>
          <p:nvGrpSpPr>
            <p:cNvPr id="6" name="Group 5"/>
            <p:cNvGrpSpPr/>
            <p:nvPr/>
          </p:nvGrpSpPr>
          <p:grpSpPr>
            <a:xfrm>
              <a:off x="635001" y="1842578"/>
              <a:ext cx="8092519" cy="834333"/>
              <a:chOff x="639638" y="890078"/>
              <a:chExt cx="8092519" cy="834333"/>
            </a:xfrm>
          </p:grpSpPr>
          <p:sp>
            <p:nvSpPr>
              <p:cNvPr id="8" name="Rounded Rectangle 7"/>
              <p:cNvSpPr/>
              <p:nvPr/>
            </p:nvSpPr>
            <p:spPr>
              <a:xfrm>
                <a:off x="1085849" y="934530"/>
                <a:ext cx="7646308" cy="789881"/>
              </a:xfrm>
              <a:prstGeom prst="roundRect">
                <a:avLst/>
              </a:prstGeom>
              <a:solidFill>
                <a:schemeClr val="tx1"/>
              </a:solidFill>
              <a:ln w="22225">
                <a:gradFill flip="none" rotWithShape="1">
                  <a:gsLst>
                    <a:gs pos="0">
                      <a:schemeClr val="accent1">
                        <a:tint val="66000"/>
                        <a:satMod val="160000"/>
                        <a:alpha val="0"/>
                      </a:schemeClr>
                    </a:gs>
                    <a:gs pos="47000">
                      <a:schemeClr val="bg1"/>
                    </a:gs>
                  </a:gsLst>
                  <a:lin ang="2700000" scaled="1"/>
                  <a:tileRect/>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p:cNvGrpSpPr/>
              <p:nvPr/>
            </p:nvGrpSpPr>
            <p:grpSpPr>
              <a:xfrm>
                <a:off x="639638" y="890078"/>
                <a:ext cx="728639" cy="744513"/>
                <a:chOff x="639638" y="890078"/>
                <a:chExt cx="728639" cy="744513"/>
              </a:xfrm>
            </p:grpSpPr>
            <p:sp>
              <p:nvSpPr>
                <p:cNvPr id="11" name="Octagon 10"/>
                <p:cNvSpPr/>
                <p:nvPr/>
              </p:nvSpPr>
              <p:spPr>
                <a:xfrm>
                  <a:off x="639638" y="905952"/>
                  <a:ext cx="728639" cy="728639"/>
                </a:xfrm>
                <a:prstGeom prst="octagon">
                  <a:avLst>
                    <a:gd name="adj" fmla="val 40618"/>
                  </a:avLst>
                </a:prstGeom>
                <a:solidFill>
                  <a:srgbClr val="FFFFFF"/>
                </a:solidFill>
                <a:ln>
                  <a:noFill/>
                </a:ln>
                <a:effectLst>
                  <a:outerShdw blurRad="76200" dir="18900000" sy="23000" kx="-1200000" algn="b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12" name="Diamond 11"/>
                <p:cNvSpPr/>
                <p:nvPr/>
              </p:nvSpPr>
              <p:spPr>
                <a:xfrm>
                  <a:off x="639638" y="890078"/>
                  <a:ext cx="728639" cy="728639"/>
                </a:xfrm>
                <a:prstGeom prst="diamond">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3600" dirty="0">
                    <a:effectLst>
                      <a:outerShdw blurRad="63500" sx="102000" sy="102000" algn="ctr" rotWithShape="0">
                        <a:prstClr val="black">
                          <a:alpha val="40000"/>
                        </a:prstClr>
                      </a:outerShdw>
                    </a:effectLst>
                    <a:latin typeface="Berlin Sans FB Demi" panose="020E0802020502020306" pitchFamily="34" charset="0"/>
                  </a:endParaRPr>
                </a:p>
              </p:txBody>
            </p:sp>
          </p:grpSp>
          <p:sp>
            <p:nvSpPr>
              <p:cNvPr id="10" name="Rectangle 9"/>
              <p:cNvSpPr/>
              <p:nvPr/>
            </p:nvSpPr>
            <p:spPr>
              <a:xfrm>
                <a:off x="1387893" y="1016525"/>
                <a:ext cx="7300721" cy="707886"/>
              </a:xfrm>
              <a:prstGeom prst="rect">
                <a:avLst/>
              </a:prstGeom>
            </p:spPr>
            <p:txBody>
              <a:bodyPr wrap="square">
                <a:spAutoFit/>
              </a:bodyPr>
              <a:lstStyle/>
              <a:p>
                <a:r>
                  <a:rPr lang="en-IN" sz="2000" b="1" dirty="0">
                    <a:solidFill>
                      <a:srgbClr val="00FFFF"/>
                    </a:solidFill>
                    <a:effectLst>
                      <a:outerShdw blurRad="63500" sx="102000" sy="102000" algn="ctr" rotWithShape="0">
                        <a:prstClr val="black">
                          <a:alpha val="40000"/>
                        </a:prstClr>
                      </a:outerShdw>
                    </a:effectLst>
                    <a:latin typeface="Aharoni" panose="02010803020104030203" pitchFamily="2" charset="-79"/>
                    <a:cs typeface="Aharoni" panose="02010803020104030203" pitchFamily="2" charset="-79"/>
                  </a:rPr>
                  <a:t>When will the induced current in the electrical conductor (coil) be maximum? </a:t>
                </a:r>
              </a:p>
            </p:txBody>
          </p:sp>
        </p:grpSp>
        <p:sp>
          <p:nvSpPr>
            <p:cNvPr id="7" name="Rectangle 6"/>
            <p:cNvSpPr/>
            <p:nvPr/>
          </p:nvSpPr>
          <p:spPr>
            <a:xfrm>
              <a:off x="748290" y="1953975"/>
              <a:ext cx="502061" cy="461665"/>
            </a:xfrm>
            <a:prstGeom prst="rect">
              <a:avLst/>
            </a:prstGeom>
          </p:spPr>
          <p:txBody>
            <a:bodyPr wrap="none">
              <a:spAutoFit/>
            </a:bodyPr>
            <a:lstStyle/>
            <a:p>
              <a:pPr algn="ctr"/>
              <a:r>
                <a:rPr lang="en-US" sz="2400" dirty="0" smtClean="0">
                  <a:effectLst>
                    <a:outerShdw blurRad="63500" sx="102000" sy="102000" algn="ctr" rotWithShape="0">
                      <a:prstClr val="black">
                        <a:alpha val="40000"/>
                      </a:prstClr>
                    </a:outerShdw>
                  </a:effectLst>
                  <a:latin typeface="Berlin Sans FB Demi" panose="020E0802020502020306" pitchFamily="34" charset="0"/>
                </a:rPr>
                <a:t>Q.</a:t>
              </a:r>
              <a:endParaRPr lang="en-IN" sz="1200" dirty="0"/>
            </a:p>
          </p:txBody>
        </p:sp>
      </p:grpSp>
      <p:sp>
        <p:nvSpPr>
          <p:cNvPr id="13" name="Rectangle 12"/>
          <p:cNvSpPr/>
          <p:nvPr/>
        </p:nvSpPr>
        <p:spPr>
          <a:xfrm>
            <a:off x="1103086" y="1767419"/>
            <a:ext cx="7300685" cy="707886"/>
          </a:xfrm>
          <a:prstGeom prst="rect">
            <a:avLst/>
          </a:prstGeom>
        </p:spPr>
        <p:txBody>
          <a:bodyPr wrap="square">
            <a:spAutoFit/>
          </a:bodyPr>
          <a:lstStyle/>
          <a:p>
            <a:pPr algn="just"/>
            <a:r>
              <a:rPr lang="en-IN" sz="2000" b="1" dirty="0">
                <a:solidFill>
                  <a:schemeClr val="bg1"/>
                </a:solidFill>
                <a:latin typeface="Berlin Sans FB Demi" panose="020E0802020502020306" pitchFamily="34" charset="0"/>
                <a:cs typeface="Aharoni" panose="02010803020104030203" pitchFamily="2" charset="-79"/>
              </a:rPr>
              <a:t>It will </a:t>
            </a:r>
            <a:r>
              <a:rPr lang="en-IN" sz="2000" b="1" dirty="0" smtClean="0">
                <a:solidFill>
                  <a:schemeClr val="bg1"/>
                </a:solidFill>
                <a:latin typeface="Berlin Sans FB Demi" panose="020E0802020502020306" pitchFamily="34" charset="0"/>
                <a:cs typeface="Aharoni" panose="02010803020104030203" pitchFamily="2" charset="-79"/>
              </a:rPr>
              <a:t>be maximum </a:t>
            </a:r>
            <a:r>
              <a:rPr lang="en-IN" sz="2000" b="1" dirty="0">
                <a:solidFill>
                  <a:schemeClr val="bg1"/>
                </a:solidFill>
                <a:latin typeface="Berlin Sans FB Demi" panose="020E0802020502020306" pitchFamily="34" charset="0"/>
                <a:cs typeface="Aharoni" panose="02010803020104030203" pitchFamily="2" charset="-79"/>
              </a:rPr>
              <a:t>when the direction of motion of the electric conductor is perpendicular to the magnetic field.</a:t>
            </a:r>
          </a:p>
        </p:txBody>
      </p:sp>
      <p:sp>
        <p:nvSpPr>
          <p:cNvPr id="19" name="Rounded Rectangle 18"/>
          <p:cNvSpPr/>
          <p:nvPr/>
        </p:nvSpPr>
        <p:spPr>
          <a:xfrm>
            <a:off x="152400" y="1791256"/>
            <a:ext cx="874486" cy="332587"/>
          </a:xfrm>
          <a:prstGeom prst="roundRect">
            <a:avLst/>
          </a:prstGeom>
          <a:solidFill>
            <a:srgbClr val="00FFFF"/>
          </a:solidFill>
          <a:ln w="19050">
            <a:solidFill>
              <a:srgbClr val="FFFF00"/>
            </a:solidFill>
          </a:ln>
        </p:spPr>
        <p:txBody>
          <a:bodyPr wrap="square" anchor="ctr">
            <a:spAutoFit/>
          </a:bodyPr>
          <a:lstStyle/>
          <a:p>
            <a:r>
              <a:rPr lang="en-IN" sz="2000" b="1" dirty="0" err="1" smtClean="0">
                <a:effectLst>
                  <a:outerShdw blurRad="63500" sx="102000" sy="102000" algn="ctr" rotWithShape="0">
                    <a:prstClr val="black">
                      <a:alpha val="40000"/>
                    </a:prstClr>
                  </a:outerShdw>
                </a:effectLst>
                <a:latin typeface="Aharoni" panose="02010803020104030203" pitchFamily="2" charset="-79"/>
                <a:cs typeface="Aharoni" panose="02010803020104030203" pitchFamily="2" charset="-79"/>
              </a:rPr>
              <a:t>Ans</a:t>
            </a:r>
            <a:r>
              <a:rPr lang="en-IN" sz="2000" b="1" dirty="0" smtClean="0">
                <a:effectLst>
                  <a:outerShdw blurRad="63500" sx="102000" sy="102000" algn="ctr" rotWithShape="0">
                    <a:prstClr val="black">
                      <a:alpha val="40000"/>
                    </a:prstClr>
                  </a:outerShdw>
                </a:effectLst>
                <a:latin typeface="Aharoni" panose="02010803020104030203" pitchFamily="2" charset="-79"/>
                <a:cs typeface="Aharoni" panose="02010803020104030203" pitchFamily="2" charset="-79"/>
              </a:rPr>
              <a:t> :</a:t>
            </a:r>
            <a:endParaRPr lang="en-IN" sz="2000" b="1" dirty="0">
              <a:effectLst>
                <a:outerShdw blurRad="63500" sx="102000" sy="102000" algn="ctr" rotWithShape="0">
                  <a:prstClr val="black">
                    <a:alpha val="40000"/>
                  </a:prstClr>
                </a:outerShdw>
              </a:effectLst>
              <a:latin typeface="Aharoni" panose="02010803020104030203" pitchFamily="2" charset="-79"/>
              <a:cs typeface="Aharoni" panose="02010803020104030203" pitchFamily="2" charset="-79"/>
            </a:endParaRPr>
          </a:p>
        </p:txBody>
      </p:sp>
      <p:grpSp>
        <p:nvGrpSpPr>
          <p:cNvPr id="20" name="Group 19"/>
          <p:cNvGrpSpPr/>
          <p:nvPr/>
        </p:nvGrpSpPr>
        <p:grpSpPr>
          <a:xfrm>
            <a:off x="296738" y="2843376"/>
            <a:ext cx="8092519" cy="834333"/>
            <a:chOff x="635001" y="1842578"/>
            <a:chExt cx="8092519" cy="834333"/>
          </a:xfrm>
        </p:grpSpPr>
        <p:grpSp>
          <p:nvGrpSpPr>
            <p:cNvPr id="21" name="Group 20"/>
            <p:cNvGrpSpPr/>
            <p:nvPr/>
          </p:nvGrpSpPr>
          <p:grpSpPr>
            <a:xfrm>
              <a:off x="635001" y="1842578"/>
              <a:ext cx="8092519" cy="834333"/>
              <a:chOff x="639638" y="890078"/>
              <a:chExt cx="8092519" cy="834333"/>
            </a:xfrm>
          </p:grpSpPr>
          <p:sp>
            <p:nvSpPr>
              <p:cNvPr id="23" name="Rounded Rectangle 22"/>
              <p:cNvSpPr/>
              <p:nvPr/>
            </p:nvSpPr>
            <p:spPr>
              <a:xfrm>
                <a:off x="1085849" y="934530"/>
                <a:ext cx="7646308" cy="789881"/>
              </a:xfrm>
              <a:prstGeom prst="roundRect">
                <a:avLst/>
              </a:prstGeom>
              <a:solidFill>
                <a:schemeClr val="tx1"/>
              </a:solidFill>
              <a:ln w="22225">
                <a:gradFill flip="none" rotWithShape="1">
                  <a:gsLst>
                    <a:gs pos="0">
                      <a:schemeClr val="accent1">
                        <a:tint val="66000"/>
                        <a:satMod val="160000"/>
                        <a:alpha val="0"/>
                      </a:schemeClr>
                    </a:gs>
                    <a:gs pos="47000">
                      <a:schemeClr val="bg1"/>
                    </a:gs>
                  </a:gsLst>
                  <a:lin ang="2700000" scaled="1"/>
                  <a:tileRect/>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p:cNvGrpSpPr/>
              <p:nvPr/>
            </p:nvGrpSpPr>
            <p:grpSpPr>
              <a:xfrm>
                <a:off x="639638" y="890078"/>
                <a:ext cx="728639" cy="744513"/>
                <a:chOff x="639638" y="890078"/>
                <a:chExt cx="728639" cy="744513"/>
              </a:xfrm>
            </p:grpSpPr>
            <p:sp>
              <p:nvSpPr>
                <p:cNvPr id="26" name="Octagon 25"/>
                <p:cNvSpPr/>
                <p:nvPr/>
              </p:nvSpPr>
              <p:spPr>
                <a:xfrm>
                  <a:off x="639638" y="905952"/>
                  <a:ext cx="728639" cy="728639"/>
                </a:xfrm>
                <a:prstGeom prst="octagon">
                  <a:avLst>
                    <a:gd name="adj" fmla="val 40618"/>
                  </a:avLst>
                </a:prstGeom>
                <a:solidFill>
                  <a:srgbClr val="FFFFFF"/>
                </a:solidFill>
                <a:ln>
                  <a:noFill/>
                </a:ln>
                <a:effectLst>
                  <a:outerShdw blurRad="76200" dir="18900000" sy="23000" kx="-1200000" algn="b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27" name="Diamond 26"/>
                <p:cNvSpPr/>
                <p:nvPr/>
              </p:nvSpPr>
              <p:spPr>
                <a:xfrm>
                  <a:off x="639638" y="890078"/>
                  <a:ext cx="728639" cy="728639"/>
                </a:xfrm>
                <a:prstGeom prst="diamond">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3600" dirty="0">
                    <a:effectLst>
                      <a:outerShdw blurRad="63500" sx="102000" sy="102000" algn="ctr" rotWithShape="0">
                        <a:prstClr val="black">
                          <a:alpha val="40000"/>
                        </a:prstClr>
                      </a:outerShdw>
                    </a:effectLst>
                    <a:latin typeface="Berlin Sans FB Demi" panose="020E0802020502020306" pitchFamily="34" charset="0"/>
                  </a:endParaRPr>
                </a:p>
              </p:txBody>
            </p:sp>
          </p:grpSp>
          <p:sp>
            <p:nvSpPr>
              <p:cNvPr id="25" name="Rectangle 24"/>
              <p:cNvSpPr/>
              <p:nvPr/>
            </p:nvSpPr>
            <p:spPr>
              <a:xfrm>
                <a:off x="1387893" y="1016525"/>
                <a:ext cx="7300721" cy="707886"/>
              </a:xfrm>
              <a:prstGeom prst="rect">
                <a:avLst/>
              </a:prstGeom>
            </p:spPr>
            <p:txBody>
              <a:bodyPr wrap="square">
                <a:spAutoFit/>
              </a:bodyPr>
              <a:lstStyle/>
              <a:p>
                <a:r>
                  <a:rPr lang="en-IN" sz="2000" b="1" dirty="0">
                    <a:solidFill>
                      <a:srgbClr val="00FFFF"/>
                    </a:solidFill>
                    <a:effectLst>
                      <a:outerShdw blurRad="63500" sx="102000" sy="102000" algn="ctr" rotWithShape="0">
                        <a:prstClr val="black">
                          <a:alpha val="40000"/>
                        </a:prstClr>
                      </a:outerShdw>
                    </a:effectLst>
                    <a:latin typeface="Aharoni" panose="02010803020104030203" pitchFamily="2" charset="-79"/>
                    <a:cs typeface="Aharoni" panose="02010803020104030203" pitchFamily="2" charset="-79"/>
                  </a:rPr>
                  <a:t>When will the induced current in the electrical conductor (coil) be minimum? </a:t>
                </a:r>
              </a:p>
            </p:txBody>
          </p:sp>
        </p:grpSp>
        <p:sp>
          <p:nvSpPr>
            <p:cNvPr id="22" name="Rectangle 21"/>
            <p:cNvSpPr/>
            <p:nvPr/>
          </p:nvSpPr>
          <p:spPr>
            <a:xfrm>
              <a:off x="748290" y="1953975"/>
              <a:ext cx="502061" cy="461665"/>
            </a:xfrm>
            <a:prstGeom prst="rect">
              <a:avLst/>
            </a:prstGeom>
          </p:spPr>
          <p:txBody>
            <a:bodyPr wrap="none">
              <a:spAutoFit/>
            </a:bodyPr>
            <a:lstStyle/>
            <a:p>
              <a:pPr algn="ctr"/>
              <a:r>
                <a:rPr lang="en-US" sz="2400" dirty="0" smtClean="0">
                  <a:effectLst>
                    <a:outerShdw blurRad="63500" sx="102000" sy="102000" algn="ctr" rotWithShape="0">
                      <a:prstClr val="black">
                        <a:alpha val="40000"/>
                      </a:prstClr>
                    </a:outerShdw>
                  </a:effectLst>
                  <a:latin typeface="Berlin Sans FB Demi" panose="020E0802020502020306" pitchFamily="34" charset="0"/>
                </a:rPr>
                <a:t>Q.</a:t>
              </a:r>
              <a:endParaRPr lang="en-IN" sz="1200" dirty="0"/>
            </a:p>
          </p:txBody>
        </p:sp>
      </p:grpSp>
      <p:sp>
        <p:nvSpPr>
          <p:cNvPr id="28" name="Rectangle 27"/>
          <p:cNvSpPr/>
          <p:nvPr/>
        </p:nvSpPr>
        <p:spPr>
          <a:xfrm>
            <a:off x="1103086" y="3768864"/>
            <a:ext cx="7300685" cy="707886"/>
          </a:xfrm>
          <a:prstGeom prst="rect">
            <a:avLst/>
          </a:prstGeom>
        </p:spPr>
        <p:txBody>
          <a:bodyPr wrap="square">
            <a:spAutoFit/>
          </a:bodyPr>
          <a:lstStyle/>
          <a:p>
            <a:pPr algn="just"/>
            <a:r>
              <a:rPr lang="en-IN" sz="2000" b="1" dirty="0">
                <a:solidFill>
                  <a:schemeClr val="bg1"/>
                </a:solidFill>
                <a:latin typeface="Berlin Sans FB Demi" panose="020E0802020502020306" pitchFamily="34" charset="0"/>
                <a:cs typeface="Aharoni" panose="02010803020104030203" pitchFamily="2" charset="-79"/>
              </a:rPr>
              <a:t>It will </a:t>
            </a:r>
            <a:r>
              <a:rPr lang="en-IN" sz="2000" b="1" dirty="0" smtClean="0">
                <a:solidFill>
                  <a:schemeClr val="bg1"/>
                </a:solidFill>
                <a:latin typeface="Berlin Sans FB Demi" panose="020E0802020502020306" pitchFamily="34" charset="0"/>
                <a:cs typeface="Aharoni" panose="02010803020104030203" pitchFamily="2" charset="-79"/>
              </a:rPr>
              <a:t>be minimum </a:t>
            </a:r>
            <a:r>
              <a:rPr lang="en-IN" sz="2000" b="1" dirty="0">
                <a:solidFill>
                  <a:schemeClr val="bg1"/>
                </a:solidFill>
                <a:latin typeface="Berlin Sans FB Demi" panose="020E0802020502020306" pitchFamily="34" charset="0"/>
                <a:cs typeface="Aharoni" panose="02010803020104030203" pitchFamily="2" charset="-79"/>
              </a:rPr>
              <a:t>when the direction of motion of the electric conductor is parallel to the magnetic field.</a:t>
            </a:r>
          </a:p>
        </p:txBody>
      </p:sp>
      <p:sp>
        <p:nvSpPr>
          <p:cNvPr id="29" name="Rounded Rectangle 28"/>
          <p:cNvSpPr/>
          <p:nvPr/>
        </p:nvSpPr>
        <p:spPr>
          <a:xfrm>
            <a:off x="152400" y="3792701"/>
            <a:ext cx="874486" cy="332587"/>
          </a:xfrm>
          <a:prstGeom prst="roundRect">
            <a:avLst/>
          </a:prstGeom>
          <a:solidFill>
            <a:srgbClr val="00FFFF"/>
          </a:solidFill>
          <a:ln w="19050">
            <a:solidFill>
              <a:srgbClr val="FFFF00"/>
            </a:solidFill>
          </a:ln>
        </p:spPr>
        <p:txBody>
          <a:bodyPr wrap="square" anchor="ctr">
            <a:spAutoFit/>
          </a:bodyPr>
          <a:lstStyle/>
          <a:p>
            <a:r>
              <a:rPr lang="en-IN" sz="2000" b="1" dirty="0" err="1" smtClean="0">
                <a:effectLst>
                  <a:outerShdw blurRad="63500" sx="102000" sy="102000" algn="ctr" rotWithShape="0">
                    <a:prstClr val="black">
                      <a:alpha val="40000"/>
                    </a:prstClr>
                  </a:outerShdw>
                </a:effectLst>
                <a:latin typeface="Aharoni" panose="02010803020104030203" pitchFamily="2" charset="-79"/>
                <a:cs typeface="Aharoni" panose="02010803020104030203" pitchFamily="2" charset="-79"/>
              </a:rPr>
              <a:t>Ans</a:t>
            </a:r>
            <a:r>
              <a:rPr lang="en-IN" sz="2000" b="1" dirty="0" smtClean="0">
                <a:effectLst>
                  <a:outerShdw blurRad="63500" sx="102000" sy="102000" algn="ctr" rotWithShape="0">
                    <a:prstClr val="black">
                      <a:alpha val="40000"/>
                    </a:prstClr>
                  </a:outerShdw>
                </a:effectLst>
                <a:latin typeface="Aharoni" panose="02010803020104030203" pitchFamily="2" charset="-79"/>
                <a:cs typeface="Aharoni" panose="02010803020104030203" pitchFamily="2" charset="-79"/>
              </a:rPr>
              <a:t> :</a:t>
            </a:r>
            <a:endParaRPr lang="en-IN" sz="2000" b="1" dirty="0">
              <a:effectLst>
                <a:outerShdw blurRad="63500" sx="102000" sy="102000" algn="ctr" rotWithShape="0">
                  <a:prstClr val="black">
                    <a:alpha val="40000"/>
                  </a:prstClr>
                </a:outerShdw>
              </a:effectLs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49404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p:tgtEl>
                                          <p:spTgt spid="3"/>
                                        </p:tgtEl>
                                        <p:attrNameLst>
                                          <p:attrName>ppt_y</p:attrName>
                                        </p:attrNameLst>
                                      </p:cBhvr>
                                      <p:tavLst>
                                        <p:tav tm="0">
                                          <p:val>
                                            <p:strVal val="#ppt_y-#ppt_h*1.125000"/>
                                          </p:val>
                                        </p:tav>
                                        <p:tav tm="100000">
                                          <p:val>
                                            <p:strVal val="#ppt_y"/>
                                          </p:val>
                                        </p:tav>
                                      </p:tavLst>
                                    </p:anim>
                                    <p:animEffect transition="in" filter="wipe(down)">
                                      <p:cBhvr>
                                        <p:cTn id="8" dur="250"/>
                                        <p:tgtEl>
                                          <p:spTgt spid="3"/>
                                        </p:tgtEl>
                                      </p:cBhvr>
                                    </p:animEffect>
                                  </p:childTnLst>
                                </p:cTn>
                              </p:par>
                              <p:par>
                                <p:cTn id="9" presetID="16" presetClass="entr" presetSubtype="37"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25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anim calcmode="lin" valueType="num">
                                      <p:cBhvr>
                                        <p:cTn id="17" dur="500" fill="hold"/>
                                        <p:tgtEl>
                                          <p:spTgt spid="5"/>
                                        </p:tgtEl>
                                        <p:attrNameLst>
                                          <p:attrName>ppt_x</p:attrName>
                                        </p:attrNameLst>
                                      </p:cBhvr>
                                      <p:tavLst>
                                        <p:tav tm="0">
                                          <p:val>
                                            <p:strVal val="#ppt_x"/>
                                          </p:val>
                                        </p:tav>
                                        <p:tav tm="100000">
                                          <p:val>
                                            <p:strVal val="#ppt_x"/>
                                          </p:val>
                                        </p:tav>
                                      </p:tavLst>
                                    </p:anim>
                                    <p:anim calcmode="lin" valueType="num">
                                      <p:cBhvr>
                                        <p:cTn id="18"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0-#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anim calcmode="lin" valueType="num">
                                      <p:cBhvr>
                                        <p:cTn id="34" dur="500" fill="hold"/>
                                        <p:tgtEl>
                                          <p:spTgt spid="20"/>
                                        </p:tgtEl>
                                        <p:attrNameLst>
                                          <p:attrName>ppt_x</p:attrName>
                                        </p:attrNameLst>
                                      </p:cBhvr>
                                      <p:tavLst>
                                        <p:tav tm="0">
                                          <p:val>
                                            <p:strVal val="#ppt_x"/>
                                          </p:val>
                                        </p:tav>
                                        <p:tav tm="100000">
                                          <p:val>
                                            <p:strVal val="#ppt_x"/>
                                          </p:val>
                                        </p:tav>
                                      </p:tavLst>
                                    </p:anim>
                                    <p:anim calcmode="lin" valueType="num">
                                      <p:cBhvr>
                                        <p:cTn id="35"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29"/>
                                        </p:tgtEl>
                                        <p:attrNameLst>
                                          <p:attrName>style.visibility</p:attrName>
                                        </p:attrNameLst>
                                      </p:cBhvr>
                                      <p:to>
                                        <p:strVal val="visible"/>
                                      </p:to>
                                    </p:set>
                                    <p:anim calcmode="lin" valueType="num">
                                      <p:cBhvr additive="base">
                                        <p:cTn id="40" dur="500" fill="hold"/>
                                        <p:tgtEl>
                                          <p:spTgt spid="29"/>
                                        </p:tgtEl>
                                        <p:attrNameLst>
                                          <p:attrName>ppt_x</p:attrName>
                                        </p:attrNameLst>
                                      </p:cBhvr>
                                      <p:tavLst>
                                        <p:tav tm="0">
                                          <p:val>
                                            <p:strVal val="0-#ppt_w/2"/>
                                          </p:val>
                                        </p:tav>
                                        <p:tav tm="100000">
                                          <p:val>
                                            <p:strVal val="#ppt_x"/>
                                          </p:val>
                                        </p:tav>
                                      </p:tavLst>
                                    </p:anim>
                                    <p:anim calcmode="lin" valueType="num">
                                      <p:cBhvr additive="base">
                                        <p:cTn id="41" dur="500" fill="hold"/>
                                        <p:tgtEl>
                                          <p:spTgt spid="29"/>
                                        </p:tgtEl>
                                        <p:attrNameLst>
                                          <p:attrName>ppt_y</p:attrName>
                                        </p:attrNameLst>
                                      </p:cBhvr>
                                      <p:tavLst>
                                        <p:tav tm="0">
                                          <p:val>
                                            <p:strVal val="#ppt_y"/>
                                          </p:val>
                                        </p:tav>
                                        <p:tav tm="100000">
                                          <p:val>
                                            <p:strVal val="#ppt_y"/>
                                          </p:val>
                                        </p:tav>
                                      </p:tavLst>
                                    </p:anim>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13" grpId="0"/>
      <p:bldP spid="19" grpId="0" animBg="1"/>
      <p:bldP spid="28" grpId="0"/>
      <p:bldP spid="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895600" y="1295345"/>
            <a:ext cx="2834640" cy="2743200"/>
            <a:chOff x="3222765" y="3547238"/>
            <a:chExt cx="1889395" cy="1548786"/>
          </a:xfrm>
          <a:solidFill>
            <a:srgbClr val="FF0000"/>
          </a:solidFill>
          <a:scene3d>
            <a:camera prst="perspectiveRelaxedModerately" fov="6300000">
              <a:rot lat="21594000" lon="7200000" rev="5400000"/>
            </a:camera>
            <a:lightRig rig="threePt" dir="t"/>
          </a:scene3d>
        </p:grpSpPr>
        <p:sp>
          <p:nvSpPr>
            <p:cNvPr id="6" name="Rectangle 5"/>
            <p:cNvSpPr/>
            <p:nvPr/>
          </p:nvSpPr>
          <p:spPr>
            <a:xfrm rot="16200000">
              <a:off x="4425647" y="4409512"/>
              <a:ext cx="389081"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6200000">
              <a:off x="4424122" y="3249769"/>
              <a:ext cx="388932"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p:cNvSpPr/>
            <p:nvPr/>
          </p:nvSpPr>
          <p:spPr>
            <a:xfrm rot="16200000">
              <a:off x="3357790" y="3412213"/>
              <a:ext cx="1547176" cy="1817226"/>
            </a:xfrm>
            <a:prstGeom prst="blockArc">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Rectangle 10"/>
          <p:cNvSpPr/>
          <p:nvPr/>
        </p:nvSpPr>
        <p:spPr>
          <a:xfrm>
            <a:off x="0" y="0"/>
            <a:ext cx="9144000" cy="5143500"/>
          </a:xfrm>
          <a:prstGeom prst="rect">
            <a:avLst/>
          </a:prstGeom>
          <a:solidFill>
            <a:schemeClr val="bg2">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57719" y="1815305"/>
            <a:ext cx="7589520" cy="78205"/>
          </a:xfrm>
          <a:prstGeom prst="rect">
            <a:avLst/>
          </a:prstGeom>
          <a:solidFill>
            <a:srgbClr val="E13C0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bwMode="auto">
          <a:xfrm>
            <a:off x="1828800" y="-1619250"/>
            <a:ext cx="184731" cy="369332"/>
          </a:xfrm>
          <a:prstGeom prst="rect">
            <a:avLst/>
          </a:prstGeom>
          <a:noFill/>
          <a:ln w="9525">
            <a:noFill/>
            <a:miter lim="800000"/>
            <a:headEnd/>
            <a:tailEnd/>
          </a:ln>
          <a:effectLst/>
        </p:spPr>
        <p:txBody>
          <a:bodyPr wrap="none" rtlCol="0">
            <a:spAutoFit/>
          </a:bodyPr>
          <a:lstStyle/>
          <a:p>
            <a:pPr algn="ctr" eaLnBrk="1" hangingPunct="1">
              <a:spcBef>
                <a:spcPct val="50000"/>
              </a:spcBef>
            </a:pPr>
            <a:endParaRPr kumimoji="1" lang="en-US" dirty="0" smtClean="0">
              <a:solidFill>
                <a:srgbClr val="000099"/>
              </a:solidFill>
              <a:latin typeface="Bookman Old Style" pitchFamily="18" charset="0"/>
            </a:endParaRPr>
          </a:p>
        </p:txBody>
      </p:sp>
      <p:grpSp>
        <p:nvGrpSpPr>
          <p:cNvPr id="14" name="Group 13"/>
          <p:cNvGrpSpPr/>
          <p:nvPr/>
        </p:nvGrpSpPr>
        <p:grpSpPr>
          <a:xfrm>
            <a:off x="415925" y="1175383"/>
            <a:ext cx="755703" cy="692727"/>
            <a:chOff x="415925" y="285750"/>
            <a:chExt cx="755703" cy="692727"/>
          </a:xfrm>
        </p:grpSpPr>
        <p:sp>
          <p:nvSpPr>
            <p:cNvPr id="10" name="Rectangle 9"/>
            <p:cNvSpPr/>
            <p:nvPr/>
          </p:nvSpPr>
          <p:spPr>
            <a:xfrm>
              <a:off x="415925" y="285750"/>
              <a:ext cx="755703" cy="692727"/>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5715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Aharoni" pitchFamily="2" charset="-79"/>
                <a:cs typeface="Aharoni" pitchFamily="2" charset="-79"/>
              </a:endParaRPr>
            </a:p>
          </p:txBody>
        </p:sp>
        <p:sp>
          <p:nvSpPr>
            <p:cNvPr id="13" name="Rectangle 12"/>
            <p:cNvSpPr/>
            <p:nvPr/>
          </p:nvSpPr>
          <p:spPr>
            <a:xfrm>
              <a:off x="468744" y="324422"/>
              <a:ext cx="665567" cy="646331"/>
            </a:xfrm>
            <a:prstGeom prst="rect">
              <a:avLst/>
            </a:prstGeom>
          </p:spPr>
          <p:txBody>
            <a:bodyPr wrap="none">
              <a:spAutoFit/>
            </a:bodyPr>
            <a:lstStyle/>
            <a:p>
              <a:pPr algn="ctr"/>
              <a:r>
                <a:rPr lang="en-US" sz="3600" dirty="0" smtClean="0">
                  <a:ln w="12700">
                    <a:solidFill>
                      <a:schemeClr val="tx1"/>
                    </a:solidFill>
                  </a:ln>
                  <a:solidFill>
                    <a:schemeClr val="bg1"/>
                  </a:solidFill>
                  <a:latin typeface="Aharoni" pitchFamily="2" charset="-79"/>
                  <a:cs typeface="Aharoni" pitchFamily="2" charset="-79"/>
                </a:rPr>
                <a:t>Q.</a:t>
              </a:r>
              <a:endParaRPr lang="en-US" sz="3600" dirty="0">
                <a:ln w="12700">
                  <a:solidFill>
                    <a:schemeClr val="tx1"/>
                  </a:solidFill>
                </a:ln>
                <a:solidFill>
                  <a:schemeClr val="bg1"/>
                </a:solidFill>
                <a:latin typeface="Aharoni" pitchFamily="2" charset="-79"/>
                <a:cs typeface="Aharoni" pitchFamily="2" charset="-79"/>
              </a:endParaRPr>
            </a:p>
          </p:txBody>
        </p:sp>
      </p:grpSp>
      <p:sp>
        <p:nvSpPr>
          <p:cNvPr id="15" name="Rectangle 14"/>
          <p:cNvSpPr/>
          <p:nvPr/>
        </p:nvSpPr>
        <p:spPr>
          <a:xfrm>
            <a:off x="1157719" y="285750"/>
            <a:ext cx="7605281" cy="1569660"/>
          </a:xfrm>
          <a:prstGeom prst="rect">
            <a:avLst/>
          </a:prstGeom>
        </p:spPr>
        <p:txBody>
          <a:bodyPr wrap="square">
            <a:spAutoFit/>
          </a:bodyPr>
          <a:lstStyle/>
          <a:p>
            <a:pPr>
              <a:tabLst>
                <a:tab pos="266700" algn="ctr"/>
              </a:tabLst>
            </a:pPr>
            <a:r>
              <a:rPr lang="en-US" sz="1600" dirty="0">
                <a:latin typeface="Arial Black" pitchFamily="34" charset="0"/>
              </a:rPr>
              <a:t>A current carrying straight conductor is placed in east-west direction. What will the direction of the force experienced by this conductor due to earth’s magnetic field? How will this force get affected on:</a:t>
            </a:r>
          </a:p>
          <a:p>
            <a:pPr marL="400050" indent="-400050">
              <a:buFont typeface="+mj-lt"/>
              <a:buAutoNum type="romanLcPeriod"/>
              <a:tabLst>
                <a:tab pos="266700" algn="ctr"/>
              </a:tabLst>
            </a:pPr>
            <a:r>
              <a:rPr lang="en-US" sz="1600" dirty="0" smtClean="0">
                <a:latin typeface="Arial Black" pitchFamily="34" charset="0"/>
              </a:rPr>
              <a:t>reversing </a:t>
            </a:r>
            <a:r>
              <a:rPr lang="en-US" sz="1600" dirty="0">
                <a:latin typeface="Arial Black" pitchFamily="34" charset="0"/>
              </a:rPr>
              <a:t>the direction of flow of current?</a:t>
            </a:r>
          </a:p>
          <a:p>
            <a:pPr marL="400050" indent="-400050">
              <a:buFont typeface="+mj-lt"/>
              <a:buAutoNum type="romanLcPeriod"/>
              <a:tabLst>
                <a:tab pos="266700" algn="ctr"/>
              </a:tabLst>
            </a:pPr>
            <a:r>
              <a:rPr lang="en-US" sz="1600" dirty="0" smtClean="0">
                <a:latin typeface="Arial Black" pitchFamily="34" charset="0"/>
              </a:rPr>
              <a:t>doubling </a:t>
            </a:r>
            <a:r>
              <a:rPr lang="en-US" sz="1600" dirty="0">
                <a:latin typeface="Arial Black" pitchFamily="34" charset="0"/>
              </a:rPr>
              <a:t>the magnitude of current?</a:t>
            </a:r>
          </a:p>
        </p:txBody>
      </p:sp>
      <p:sp>
        <p:nvSpPr>
          <p:cNvPr id="19" name="Rectangle 18"/>
          <p:cNvSpPr/>
          <p:nvPr/>
        </p:nvSpPr>
        <p:spPr>
          <a:xfrm>
            <a:off x="362149" y="2017752"/>
            <a:ext cx="941283" cy="553998"/>
          </a:xfrm>
          <a:prstGeom prst="rect">
            <a:avLst/>
          </a:prstGeom>
        </p:spPr>
        <p:txBody>
          <a:bodyPr wrap="none">
            <a:spAutoFit/>
          </a:bodyPr>
          <a:lstStyle/>
          <a:p>
            <a:pPr algn="ctr"/>
            <a:r>
              <a:rPr lang="en-US" sz="3000" dirty="0" smtClean="0">
                <a:ln w="12700">
                  <a:solidFill>
                    <a:schemeClr val="tx1"/>
                  </a:solidFill>
                </a:ln>
                <a:blipFill dpi="0" rotWithShape="1">
                  <a:blip r:embed="rId3"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rPr>
              <a:t>Ans.</a:t>
            </a:r>
            <a:endParaRPr lang="en-US" sz="3000" dirty="0">
              <a:ln w="12700">
                <a:solidFill>
                  <a:schemeClr val="tx1"/>
                </a:solidFill>
              </a:ln>
              <a:blipFill dpi="0" rotWithShape="1">
                <a:blip r:embed="rId3"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endParaRPr>
          </a:p>
        </p:txBody>
      </p:sp>
      <p:sp>
        <p:nvSpPr>
          <p:cNvPr id="20" name="Rectangle 19"/>
          <p:cNvSpPr/>
          <p:nvPr/>
        </p:nvSpPr>
        <p:spPr>
          <a:xfrm>
            <a:off x="1295399" y="2017752"/>
            <a:ext cx="7451839" cy="1200329"/>
          </a:xfrm>
          <a:prstGeom prst="rect">
            <a:avLst/>
          </a:prstGeom>
        </p:spPr>
        <p:txBody>
          <a:bodyPr wrap="square">
            <a:spAutoFit/>
          </a:bodyPr>
          <a:lstStyle/>
          <a:p>
            <a:pPr>
              <a:tabLst>
                <a:tab pos="266700" algn="ctr"/>
              </a:tabLst>
            </a:pPr>
            <a:r>
              <a:rPr lang="en-US" dirty="0">
                <a:latin typeface="Aharoni" pitchFamily="2" charset="-79"/>
                <a:cs typeface="Aharoni" pitchFamily="2" charset="-79"/>
              </a:rPr>
              <a:t>The direction of earth’s magnetic field is from geographical south to geographical north. According to Fleming’s left hand rule, the current carrying straight conductor placed in east-west direction will be deflected downwards.</a:t>
            </a:r>
          </a:p>
        </p:txBody>
      </p:sp>
      <p:sp>
        <p:nvSpPr>
          <p:cNvPr id="24" name="Rectangle 23"/>
          <p:cNvSpPr/>
          <p:nvPr/>
        </p:nvSpPr>
        <p:spPr>
          <a:xfrm>
            <a:off x="340378" y="3206074"/>
            <a:ext cx="7451839" cy="1200329"/>
          </a:xfrm>
          <a:prstGeom prst="rect">
            <a:avLst/>
          </a:prstGeom>
        </p:spPr>
        <p:txBody>
          <a:bodyPr wrap="square">
            <a:spAutoFit/>
          </a:bodyPr>
          <a:lstStyle/>
          <a:p>
            <a:pPr marL="400050" indent="-400050">
              <a:buFont typeface="+mj-lt"/>
              <a:buAutoNum type="romanLcPeriod"/>
              <a:tabLst>
                <a:tab pos="266700" algn="ctr"/>
              </a:tabLst>
            </a:pPr>
            <a:r>
              <a:rPr lang="en-US" dirty="0">
                <a:latin typeface="Aharoni" pitchFamily="2" charset="-79"/>
                <a:cs typeface="Aharoni" pitchFamily="2" charset="-79"/>
              </a:rPr>
              <a:t>On reversing the direction, the conductor is deflected in the upward direction.</a:t>
            </a:r>
          </a:p>
          <a:p>
            <a:pPr marL="400050" indent="-400050">
              <a:buFont typeface="+mj-lt"/>
              <a:buAutoNum type="romanLcPeriod"/>
              <a:tabLst>
                <a:tab pos="266700" algn="ctr"/>
              </a:tabLst>
            </a:pPr>
            <a:r>
              <a:rPr lang="en-US" dirty="0" smtClean="0">
                <a:latin typeface="Aharoni" pitchFamily="2" charset="-79"/>
                <a:cs typeface="Aharoni" pitchFamily="2" charset="-79"/>
              </a:rPr>
              <a:t>If </a:t>
            </a:r>
            <a:r>
              <a:rPr lang="en-US" dirty="0">
                <a:latin typeface="Aharoni" pitchFamily="2" charset="-79"/>
                <a:cs typeface="Aharoni" pitchFamily="2" charset="-79"/>
              </a:rPr>
              <a:t>the magnitude of current is doubled, it will result in doubling the magnitude of force.</a:t>
            </a:r>
          </a:p>
        </p:txBody>
      </p:sp>
    </p:spTree>
    <p:extLst>
      <p:ext uri="{BB962C8B-B14F-4D97-AF65-F5344CB8AC3E}">
        <p14:creationId xmlns:p14="http://schemas.microsoft.com/office/powerpoint/2010/main" val="367802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100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1000" fill="hold"/>
                                        <p:tgtEl>
                                          <p:spTgt spid="19"/>
                                        </p:tgtEl>
                                        <p:attrNameLst>
                                          <p:attrName>ppt_x</p:attrName>
                                        </p:attrNameLst>
                                      </p:cBhvr>
                                      <p:tavLst>
                                        <p:tav tm="0">
                                          <p:val>
                                            <p:strVal val="0-#ppt_w/2"/>
                                          </p:val>
                                        </p:tav>
                                        <p:tav tm="100000">
                                          <p:val>
                                            <p:strVal val="#ppt_x"/>
                                          </p:val>
                                        </p:tav>
                                      </p:tavLst>
                                    </p:anim>
                                    <p:anim calcmode="lin" valueType="num">
                                      <p:cBhvr additive="base">
                                        <p:cTn id="21" dur="1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10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p:bldP spid="19" grpId="0"/>
      <p:bldP spid="20"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895600" y="1295345"/>
            <a:ext cx="2834640" cy="2743200"/>
            <a:chOff x="3222765" y="3547238"/>
            <a:chExt cx="1889395" cy="1548786"/>
          </a:xfrm>
          <a:solidFill>
            <a:srgbClr val="FF0000"/>
          </a:solidFill>
          <a:scene3d>
            <a:camera prst="perspectiveRelaxedModerately" fov="6300000">
              <a:rot lat="21594000" lon="7200000" rev="5400000"/>
            </a:camera>
            <a:lightRig rig="threePt" dir="t"/>
          </a:scene3d>
        </p:grpSpPr>
        <p:sp>
          <p:nvSpPr>
            <p:cNvPr id="6" name="Rectangle 5"/>
            <p:cNvSpPr/>
            <p:nvPr/>
          </p:nvSpPr>
          <p:spPr>
            <a:xfrm rot="16200000">
              <a:off x="4425647" y="4409512"/>
              <a:ext cx="389081"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6200000">
              <a:off x="4424122" y="3249769"/>
              <a:ext cx="388932"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p:cNvSpPr/>
            <p:nvPr/>
          </p:nvSpPr>
          <p:spPr>
            <a:xfrm rot="16200000">
              <a:off x="3357790" y="3412213"/>
              <a:ext cx="1547176" cy="1817226"/>
            </a:xfrm>
            <a:prstGeom prst="blockArc">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Rectangle 10"/>
          <p:cNvSpPr/>
          <p:nvPr/>
        </p:nvSpPr>
        <p:spPr>
          <a:xfrm>
            <a:off x="0" y="0"/>
            <a:ext cx="9144000" cy="5143500"/>
          </a:xfrm>
          <a:prstGeom prst="rect">
            <a:avLst/>
          </a:prstGeom>
          <a:solidFill>
            <a:schemeClr val="bg2">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57719" y="1368523"/>
            <a:ext cx="7589520" cy="78205"/>
          </a:xfrm>
          <a:prstGeom prst="rect">
            <a:avLst/>
          </a:prstGeom>
          <a:solidFill>
            <a:srgbClr val="E13C0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bwMode="auto">
          <a:xfrm>
            <a:off x="1828800" y="-1619250"/>
            <a:ext cx="184731" cy="369332"/>
          </a:xfrm>
          <a:prstGeom prst="rect">
            <a:avLst/>
          </a:prstGeom>
          <a:noFill/>
          <a:ln w="9525">
            <a:noFill/>
            <a:miter lim="800000"/>
            <a:headEnd/>
            <a:tailEnd/>
          </a:ln>
          <a:effectLst/>
        </p:spPr>
        <p:txBody>
          <a:bodyPr wrap="none" rtlCol="0">
            <a:spAutoFit/>
          </a:bodyPr>
          <a:lstStyle/>
          <a:p>
            <a:pPr algn="ctr" eaLnBrk="1" hangingPunct="1">
              <a:spcBef>
                <a:spcPct val="50000"/>
              </a:spcBef>
            </a:pPr>
            <a:endParaRPr kumimoji="1" lang="en-US" dirty="0" smtClean="0">
              <a:solidFill>
                <a:srgbClr val="000099"/>
              </a:solidFill>
              <a:latin typeface="Bookman Old Style" pitchFamily="18" charset="0"/>
            </a:endParaRPr>
          </a:p>
        </p:txBody>
      </p:sp>
      <p:grpSp>
        <p:nvGrpSpPr>
          <p:cNvPr id="14" name="Group 13"/>
          <p:cNvGrpSpPr/>
          <p:nvPr/>
        </p:nvGrpSpPr>
        <p:grpSpPr>
          <a:xfrm>
            <a:off x="415925" y="728601"/>
            <a:ext cx="755703" cy="692727"/>
            <a:chOff x="415925" y="285750"/>
            <a:chExt cx="755703" cy="692727"/>
          </a:xfrm>
        </p:grpSpPr>
        <p:sp>
          <p:nvSpPr>
            <p:cNvPr id="10" name="Rectangle 9"/>
            <p:cNvSpPr/>
            <p:nvPr/>
          </p:nvSpPr>
          <p:spPr>
            <a:xfrm>
              <a:off x="415925" y="285750"/>
              <a:ext cx="755703" cy="692727"/>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5715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Aharoni" pitchFamily="2" charset="-79"/>
                <a:cs typeface="Aharoni" pitchFamily="2" charset="-79"/>
              </a:endParaRPr>
            </a:p>
          </p:txBody>
        </p:sp>
        <p:sp>
          <p:nvSpPr>
            <p:cNvPr id="13" name="Rectangle 12"/>
            <p:cNvSpPr/>
            <p:nvPr/>
          </p:nvSpPr>
          <p:spPr>
            <a:xfrm>
              <a:off x="468744" y="324422"/>
              <a:ext cx="665567" cy="646331"/>
            </a:xfrm>
            <a:prstGeom prst="rect">
              <a:avLst/>
            </a:prstGeom>
          </p:spPr>
          <p:txBody>
            <a:bodyPr wrap="none">
              <a:spAutoFit/>
            </a:bodyPr>
            <a:lstStyle/>
            <a:p>
              <a:pPr algn="ctr"/>
              <a:r>
                <a:rPr lang="en-US" sz="3600" dirty="0" smtClean="0">
                  <a:ln w="12700">
                    <a:solidFill>
                      <a:schemeClr val="tx1"/>
                    </a:solidFill>
                  </a:ln>
                  <a:solidFill>
                    <a:schemeClr val="bg1"/>
                  </a:solidFill>
                  <a:latin typeface="Aharoni" pitchFamily="2" charset="-79"/>
                  <a:cs typeface="Aharoni" pitchFamily="2" charset="-79"/>
                </a:rPr>
                <a:t>Q.</a:t>
              </a:r>
              <a:endParaRPr lang="en-US" sz="3600" dirty="0">
                <a:ln w="12700">
                  <a:solidFill>
                    <a:schemeClr val="tx1"/>
                  </a:solidFill>
                </a:ln>
                <a:solidFill>
                  <a:schemeClr val="bg1"/>
                </a:solidFill>
                <a:latin typeface="Aharoni" pitchFamily="2" charset="-79"/>
                <a:cs typeface="Aharoni" pitchFamily="2" charset="-79"/>
              </a:endParaRPr>
            </a:p>
          </p:txBody>
        </p:sp>
      </p:grpSp>
      <p:sp>
        <p:nvSpPr>
          <p:cNvPr id="15" name="Rectangle 14"/>
          <p:cNvSpPr/>
          <p:nvPr/>
        </p:nvSpPr>
        <p:spPr>
          <a:xfrm>
            <a:off x="1157719" y="285750"/>
            <a:ext cx="7605281" cy="1077218"/>
          </a:xfrm>
          <a:prstGeom prst="rect">
            <a:avLst/>
          </a:prstGeom>
        </p:spPr>
        <p:txBody>
          <a:bodyPr wrap="square">
            <a:spAutoFit/>
          </a:bodyPr>
          <a:lstStyle/>
          <a:p>
            <a:pPr>
              <a:tabLst>
                <a:tab pos="266700" algn="ctr"/>
              </a:tabLst>
            </a:pPr>
            <a:r>
              <a:rPr lang="en-US" sz="1600" dirty="0">
                <a:latin typeface="Arial Black" pitchFamily="34" charset="0"/>
              </a:rPr>
              <a:t>An electron enters a uniform magnetic field at right angles to it as shown in Fig. In which direction will this electron move? State the principle applied by you in finding the direction of motion of the electron.</a:t>
            </a:r>
          </a:p>
        </p:txBody>
      </p:sp>
      <p:sp>
        <p:nvSpPr>
          <p:cNvPr id="19" name="Rectangle 18"/>
          <p:cNvSpPr/>
          <p:nvPr/>
        </p:nvSpPr>
        <p:spPr>
          <a:xfrm>
            <a:off x="362149" y="1504950"/>
            <a:ext cx="941283" cy="553998"/>
          </a:xfrm>
          <a:prstGeom prst="rect">
            <a:avLst/>
          </a:prstGeom>
        </p:spPr>
        <p:txBody>
          <a:bodyPr wrap="none">
            <a:spAutoFit/>
          </a:bodyPr>
          <a:lstStyle/>
          <a:p>
            <a:pPr algn="ctr"/>
            <a:r>
              <a:rPr lang="en-US" sz="3000" dirty="0" smtClean="0">
                <a:ln w="12700">
                  <a:solidFill>
                    <a:schemeClr val="tx1"/>
                  </a:solidFill>
                </a:ln>
                <a:blipFill dpi="0" rotWithShape="1">
                  <a:blip r:embed="rId3"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rPr>
              <a:t>Ans.</a:t>
            </a:r>
            <a:endParaRPr lang="en-US" sz="3000" dirty="0">
              <a:ln w="12700">
                <a:solidFill>
                  <a:schemeClr val="tx1"/>
                </a:solidFill>
              </a:ln>
              <a:blipFill dpi="0" rotWithShape="1">
                <a:blip r:embed="rId3"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endParaRPr>
          </a:p>
        </p:txBody>
      </p:sp>
      <p:sp>
        <p:nvSpPr>
          <p:cNvPr id="20" name="Rectangle 19"/>
          <p:cNvSpPr/>
          <p:nvPr/>
        </p:nvSpPr>
        <p:spPr>
          <a:xfrm>
            <a:off x="1295399" y="1597283"/>
            <a:ext cx="7451839" cy="369332"/>
          </a:xfrm>
          <a:prstGeom prst="rect">
            <a:avLst/>
          </a:prstGeom>
        </p:spPr>
        <p:txBody>
          <a:bodyPr wrap="square">
            <a:spAutoFit/>
          </a:bodyPr>
          <a:lstStyle/>
          <a:p>
            <a:pPr>
              <a:tabLst>
                <a:tab pos="266700" algn="ctr"/>
              </a:tabLst>
            </a:pPr>
            <a:r>
              <a:rPr lang="en-US" dirty="0">
                <a:latin typeface="Aharoni" pitchFamily="2" charset="-79"/>
                <a:cs typeface="Aharoni" pitchFamily="2" charset="-79"/>
              </a:rPr>
              <a:t>The electron will move normally outward</a:t>
            </a:r>
            <a:r>
              <a:rPr lang="en-US" dirty="0" smtClean="0">
                <a:latin typeface="Aharoni" pitchFamily="2" charset="-79"/>
                <a:cs typeface="Aharoni" pitchFamily="2" charset="-79"/>
              </a:rPr>
              <a:t>.</a:t>
            </a:r>
            <a:endParaRPr lang="en-US" dirty="0">
              <a:latin typeface="Aharoni" pitchFamily="2" charset="-79"/>
              <a:cs typeface="Aharoni" pitchFamily="2" charset="-79"/>
            </a:endParaRPr>
          </a:p>
        </p:txBody>
      </p:sp>
      <p:sp>
        <p:nvSpPr>
          <p:cNvPr id="24" name="Rectangle 23"/>
          <p:cNvSpPr/>
          <p:nvPr/>
        </p:nvSpPr>
        <p:spPr>
          <a:xfrm>
            <a:off x="396761" y="1962150"/>
            <a:ext cx="8350477" cy="1477328"/>
          </a:xfrm>
          <a:prstGeom prst="rect">
            <a:avLst/>
          </a:prstGeom>
        </p:spPr>
        <p:txBody>
          <a:bodyPr wrap="square">
            <a:spAutoFit/>
          </a:bodyPr>
          <a:lstStyle/>
          <a:p>
            <a:pPr>
              <a:tabLst>
                <a:tab pos="266700" algn="ctr"/>
              </a:tabLst>
            </a:pPr>
            <a:r>
              <a:rPr lang="en-US" dirty="0">
                <a:solidFill>
                  <a:srgbClr val="0000FF"/>
                </a:solidFill>
                <a:latin typeface="Aharoni" pitchFamily="2" charset="-79"/>
                <a:cs typeface="Aharoni" pitchFamily="2" charset="-79"/>
              </a:rPr>
              <a:t>Fleming’s left hand rule:</a:t>
            </a:r>
            <a:r>
              <a:rPr lang="en-US" dirty="0">
                <a:latin typeface="Aharoni" pitchFamily="2" charset="-79"/>
                <a:cs typeface="Aharoni" pitchFamily="2" charset="-79"/>
              </a:rPr>
              <a:t> Stretch the forefinger, the central finger and the thumb of the left hand mutually perpendicular to each other. If the forefinger points in the direction of the magnetic field, the central finger in the direction of current, then the thumb points in the direction of force on the conductor.</a:t>
            </a:r>
          </a:p>
        </p:txBody>
      </p:sp>
      <p:grpSp>
        <p:nvGrpSpPr>
          <p:cNvPr id="16" name="Group 15"/>
          <p:cNvGrpSpPr/>
          <p:nvPr/>
        </p:nvGrpSpPr>
        <p:grpSpPr>
          <a:xfrm>
            <a:off x="2590800" y="3181350"/>
            <a:ext cx="2951259" cy="1762503"/>
            <a:chOff x="5538238" y="2918996"/>
            <a:chExt cx="3246385" cy="1938753"/>
          </a:xfrm>
        </p:grpSpPr>
        <p:cxnSp>
          <p:nvCxnSpPr>
            <p:cNvPr id="17" name="Straight Arrow Connector 16"/>
            <p:cNvCxnSpPr/>
            <p:nvPr/>
          </p:nvCxnSpPr>
          <p:spPr>
            <a:xfrm>
              <a:off x="5538238" y="3425808"/>
              <a:ext cx="2193658" cy="0"/>
            </a:xfrm>
            <a:prstGeom prst="straightConnector1">
              <a:avLst/>
            </a:prstGeom>
            <a:ln w="28575">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538238" y="3902058"/>
              <a:ext cx="2193658" cy="0"/>
            </a:xfrm>
            <a:prstGeom prst="straightConnector1">
              <a:avLst/>
            </a:prstGeom>
            <a:ln w="28575">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538238" y="4378308"/>
              <a:ext cx="2193658" cy="0"/>
            </a:xfrm>
            <a:prstGeom prst="straightConnector1">
              <a:avLst/>
            </a:prstGeom>
            <a:ln w="28575">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7705481" y="3699351"/>
              <a:ext cx="1079142" cy="584775"/>
            </a:xfrm>
            <a:prstGeom prst="rect">
              <a:avLst/>
            </a:prstGeom>
          </p:spPr>
          <p:txBody>
            <a:bodyPr wrap="none">
              <a:spAutoFit/>
            </a:bodyPr>
            <a:lstStyle/>
            <a:p>
              <a:pPr algn="ctr"/>
              <a:r>
                <a:rPr lang="en-US" sz="1600" dirty="0" smtClean="0">
                  <a:latin typeface="Berlin Sans FB Demi" pitchFamily="34" charset="0"/>
                </a:rPr>
                <a:t>Magnetic </a:t>
              </a:r>
            </a:p>
            <a:p>
              <a:pPr algn="ctr"/>
              <a:r>
                <a:rPr lang="en-US" sz="1600" dirty="0" smtClean="0">
                  <a:latin typeface="Berlin Sans FB Demi" pitchFamily="34" charset="0"/>
                </a:rPr>
                <a:t>Field</a:t>
              </a:r>
              <a:endParaRPr lang="en-US" sz="1600" dirty="0"/>
            </a:p>
          </p:txBody>
        </p:sp>
        <p:cxnSp>
          <p:nvCxnSpPr>
            <p:cNvPr id="23" name="Straight Arrow Connector 22"/>
            <p:cNvCxnSpPr/>
            <p:nvPr/>
          </p:nvCxnSpPr>
          <p:spPr>
            <a:xfrm rot="16200000">
              <a:off x="5728597" y="3951279"/>
              <a:ext cx="1812941" cy="0"/>
            </a:xfrm>
            <a:prstGeom prst="straightConnector1">
              <a:avLst/>
            </a:prstGeom>
            <a:ln w="28575">
              <a:solidFill>
                <a:srgbClr val="FF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6710087" y="2918996"/>
              <a:ext cx="923651" cy="338554"/>
            </a:xfrm>
            <a:prstGeom prst="rect">
              <a:avLst/>
            </a:prstGeom>
          </p:spPr>
          <p:txBody>
            <a:bodyPr wrap="none">
              <a:spAutoFit/>
            </a:bodyPr>
            <a:lstStyle/>
            <a:p>
              <a:pPr algn="ctr"/>
              <a:r>
                <a:rPr lang="en-US" sz="1600" dirty="0" smtClean="0">
                  <a:latin typeface="Berlin Sans FB Demi" pitchFamily="34" charset="0"/>
                </a:rPr>
                <a:t>Electron</a:t>
              </a:r>
              <a:endParaRPr lang="en-US" sz="1600" dirty="0"/>
            </a:p>
          </p:txBody>
        </p:sp>
      </p:grpSp>
    </p:spTree>
    <p:extLst>
      <p:ext uri="{BB962C8B-B14F-4D97-AF65-F5344CB8AC3E}">
        <p14:creationId xmlns:p14="http://schemas.microsoft.com/office/powerpoint/2010/main" val="386076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100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1000" fill="hold"/>
                                        <p:tgtEl>
                                          <p:spTgt spid="19"/>
                                        </p:tgtEl>
                                        <p:attrNameLst>
                                          <p:attrName>ppt_x</p:attrName>
                                        </p:attrNameLst>
                                      </p:cBhvr>
                                      <p:tavLst>
                                        <p:tav tm="0">
                                          <p:val>
                                            <p:strVal val="0-#ppt_w/2"/>
                                          </p:val>
                                        </p:tav>
                                        <p:tav tm="100000">
                                          <p:val>
                                            <p:strVal val="#ppt_x"/>
                                          </p:val>
                                        </p:tav>
                                      </p:tavLst>
                                    </p:anim>
                                    <p:anim calcmode="lin" valueType="num">
                                      <p:cBhvr additive="base">
                                        <p:cTn id="26" dur="1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10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left)">
                                      <p:cBhvr>
                                        <p:cTn id="36"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p:bldP spid="19" grpId="0"/>
      <p:bldP spid="20"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895600" y="1295345"/>
            <a:ext cx="2834640" cy="2743200"/>
            <a:chOff x="3222765" y="3547238"/>
            <a:chExt cx="1889395" cy="1548786"/>
          </a:xfrm>
          <a:solidFill>
            <a:srgbClr val="FF0000"/>
          </a:solidFill>
          <a:scene3d>
            <a:camera prst="perspectiveRelaxedModerately" fov="6300000">
              <a:rot lat="21594000" lon="7200000" rev="5400000"/>
            </a:camera>
            <a:lightRig rig="threePt" dir="t"/>
          </a:scene3d>
        </p:grpSpPr>
        <p:sp>
          <p:nvSpPr>
            <p:cNvPr id="6" name="Rectangle 5"/>
            <p:cNvSpPr/>
            <p:nvPr/>
          </p:nvSpPr>
          <p:spPr>
            <a:xfrm rot="16200000">
              <a:off x="4425647" y="4409512"/>
              <a:ext cx="389081"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6200000">
              <a:off x="4424122" y="3249769"/>
              <a:ext cx="388932"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p:cNvSpPr/>
            <p:nvPr/>
          </p:nvSpPr>
          <p:spPr>
            <a:xfrm rot="16200000">
              <a:off x="3357790" y="3412213"/>
              <a:ext cx="1547176" cy="1817226"/>
            </a:xfrm>
            <a:prstGeom prst="blockArc">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Rectangle 10"/>
          <p:cNvSpPr/>
          <p:nvPr/>
        </p:nvSpPr>
        <p:spPr>
          <a:xfrm>
            <a:off x="0" y="0"/>
            <a:ext cx="9144000" cy="5143500"/>
          </a:xfrm>
          <a:prstGeom prst="rect">
            <a:avLst/>
          </a:prstGeom>
          <a:solidFill>
            <a:schemeClr val="bg2">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57719" y="1579145"/>
            <a:ext cx="7589520" cy="78205"/>
          </a:xfrm>
          <a:prstGeom prst="rect">
            <a:avLst/>
          </a:prstGeom>
          <a:solidFill>
            <a:srgbClr val="E13C0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bwMode="auto">
          <a:xfrm>
            <a:off x="1828800" y="-1619250"/>
            <a:ext cx="184731" cy="369332"/>
          </a:xfrm>
          <a:prstGeom prst="rect">
            <a:avLst/>
          </a:prstGeom>
          <a:noFill/>
          <a:ln w="9525">
            <a:noFill/>
            <a:miter lim="800000"/>
            <a:headEnd/>
            <a:tailEnd/>
          </a:ln>
          <a:effectLst/>
        </p:spPr>
        <p:txBody>
          <a:bodyPr wrap="none" rtlCol="0">
            <a:spAutoFit/>
          </a:bodyPr>
          <a:lstStyle/>
          <a:p>
            <a:pPr algn="ctr" eaLnBrk="1" hangingPunct="1">
              <a:spcBef>
                <a:spcPct val="50000"/>
              </a:spcBef>
            </a:pPr>
            <a:endParaRPr kumimoji="1" lang="en-US" dirty="0" smtClean="0">
              <a:solidFill>
                <a:srgbClr val="000099"/>
              </a:solidFill>
              <a:latin typeface="Bookman Old Style" pitchFamily="18" charset="0"/>
            </a:endParaRPr>
          </a:p>
        </p:txBody>
      </p:sp>
      <p:grpSp>
        <p:nvGrpSpPr>
          <p:cNvPr id="14" name="Group 13"/>
          <p:cNvGrpSpPr/>
          <p:nvPr/>
        </p:nvGrpSpPr>
        <p:grpSpPr>
          <a:xfrm>
            <a:off x="415925" y="939223"/>
            <a:ext cx="755703" cy="692727"/>
            <a:chOff x="415925" y="285750"/>
            <a:chExt cx="755703" cy="692727"/>
          </a:xfrm>
        </p:grpSpPr>
        <p:sp>
          <p:nvSpPr>
            <p:cNvPr id="10" name="Rectangle 9"/>
            <p:cNvSpPr/>
            <p:nvPr/>
          </p:nvSpPr>
          <p:spPr>
            <a:xfrm>
              <a:off x="415925" y="285750"/>
              <a:ext cx="755703" cy="692727"/>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5715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Aharoni" pitchFamily="2" charset="-79"/>
                <a:cs typeface="Aharoni" pitchFamily="2" charset="-79"/>
              </a:endParaRPr>
            </a:p>
          </p:txBody>
        </p:sp>
        <p:sp>
          <p:nvSpPr>
            <p:cNvPr id="13" name="Rectangle 12"/>
            <p:cNvSpPr/>
            <p:nvPr/>
          </p:nvSpPr>
          <p:spPr>
            <a:xfrm>
              <a:off x="468744" y="324422"/>
              <a:ext cx="665567" cy="646331"/>
            </a:xfrm>
            <a:prstGeom prst="rect">
              <a:avLst/>
            </a:prstGeom>
          </p:spPr>
          <p:txBody>
            <a:bodyPr wrap="none">
              <a:spAutoFit/>
            </a:bodyPr>
            <a:lstStyle/>
            <a:p>
              <a:pPr algn="ctr"/>
              <a:r>
                <a:rPr lang="en-US" sz="3600" dirty="0" smtClean="0">
                  <a:ln w="12700">
                    <a:solidFill>
                      <a:schemeClr val="tx1"/>
                    </a:solidFill>
                  </a:ln>
                  <a:solidFill>
                    <a:schemeClr val="bg1"/>
                  </a:solidFill>
                  <a:latin typeface="Aharoni" pitchFamily="2" charset="-79"/>
                  <a:cs typeface="Aharoni" pitchFamily="2" charset="-79"/>
                </a:rPr>
                <a:t>Q.</a:t>
              </a:r>
              <a:endParaRPr lang="en-US" sz="3600" dirty="0">
                <a:ln w="12700">
                  <a:solidFill>
                    <a:schemeClr val="tx1"/>
                  </a:solidFill>
                </a:ln>
                <a:solidFill>
                  <a:schemeClr val="bg1"/>
                </a:solidFill>
                <a:latin typeface="Aharoni" pitchFamily="2" charset="-79"/>
                <a:cs typeface="Aharoni" pitchFamily="2" charset="-79"/>
              </a:endParaRPr>
            </a:p>
          </p:txBody>
        </p:sp>
      </p:grpSp>
      <p:sp>
        <p:nvSpPr>
          <p:cNvPr id="15" name="Rectangle 14"/>
          <p:cNvSpPr/>
          <p:nvPr/>
        </p:nvSpPr>
        <p:spPr>
          <a:xfrm>
            <a:off x="1157719" y="285750"/>
            <a:ext cx="7605281" cy="1323439"/>
          </a:xfrm>
          <a:prstGeom prst="rect">
            <a:avLst/>
          </a:prstGeom>
        </p:spPr>
        <p:txBody>
          <a:bodyPr wrap="square">
            <a:spAutoFit/>
          </a:bodyPr>
          <a:lstStyle/>
          <a:p>
            <a:pPr>
              <a:tabLst>
                <a:tab pos="266700" algn="ctr"/>
              </a:tabLst>
            </a:pPr>
            <a:r>
              <a:rPr lang="en-US" sz="1600" dirty="0">
                <a:latin typeface="Arial Black" pitchFamily="34" charset="0"/>
              </a:rPr>
              <a:t>Which of the following property of a proton can change while it moves freely in a magnetic field? (There may be more than one correct answer</a:t>
            </a:r>
            <a:r>
              <a:rPr lang="en-US" sz="1600" dirty="0" smtClean="0">
                <a:latin typeface="Arial Black" pitchFamily="34" charset="0"/>
              </a:rPr>
              <a:t>.)</a:t>
            </a:r>
          </a:p>
          <a:p>
            <a:pPr>
              <a:tabLst>
                <a:tab pos="266700" algn="ctr"/>
              </a:tabLst>
            </a:pPr>
            <a:r>
              <a:rPr lang="en-US" sz="1600" dirty="0">
                <a:latin typeface="Arial Black" pitchFamily="34" charset="0"/>
              </a:rPr>
              <a:t>(</a:t>
            </a:r>
            <a:r>
              <a:rPr lang="en-US" sz="1600" dirty="0" smtClean="0">
                <a:latin typeface="Arial Black" pitchFamily="34" charset="0"/>
              </a:rPr>
              <a:t>a) mass</a:t>
            </a:r>
            <a:r>
              <a:rPr lang="en-US" sz="1600" dirty="0">
                <a:latin typeface="Arial Black" pitchFamily="34" charset="0"/>
              </a:rPr>
              <a:t>	(</a:t>
            </a:r>
            <a:r>
              <a:rPr lang="en-US" sz="1600" dirty="0" smtClean="0">
                <a:latin typeface="Arial Black" pitchFamily="34" charset="0"/>
              </a:rPr>
              <a:t>b) speed</a:t>
            </a:r>
            <a:endParaRPr lang="en-US" sz="1600" dirty="0">
              <a:latin typeface="Arial Black" pitchFamily="34" charset="0"/>
            </a:endParaRPr>
          </a:p>
          <a:p>
            <a:pPr>
              <a:tabLst>
                <a:tab pos="266700" algn="ctr"/>
              </a:tabLst>
            </a:pPr>
            <a:r>
              <a:rPr lang="en-US" sz="1600" dirty="0" smtClean="0">
                <a:latin typeface="Arial Black" pitchFamily="34" charset="0"/>
              </a:rPr>
              <a:t>(c) velocity</a:t>
            </a:r>
            <a:r>
              <a:rPr lang="en-US" sz="1600" dirty="0">
                <a:latin typeface="Arial Black" pitchFamily="34" charset="0"/>
              </a:rPr>
              <a:t>	(</a:t>
            </a:r>
            <a:r>
              <a:rPr lang="en-US" sz="1600" dirty="0" smtClean="0">
                <a:latin typeface="Arial Black" pitchFamily="34" charset="0"/>
              </a:rPr>
              <a:t>d) momentum </a:t>
            </a:r>
            <a:endParaRPr lang="en-US" sz="1600" dirty="0">
              <a:latin typeface="Arial Black" pitchFamily="34" charset="0"/>
            </a:endParaRPr>
          </a:p>
        </p:txBody>
      </p:sp>
      <p:sp>
        <p:nvSpPr>
          <p:cNvPr id="19" name="Rectangle 18"/>
          <p:cNvSpPr/>
          <p:nvPr/>
        </p:nvSpPr>
        <p:spPr>
          <a:xfrm>
            <a:off x="362149" y="1733550"/>
            <a:ext cx="941283" cy="553998"/>
          </a:xfrm>
          <a:prstGeom prst="rect">
            <a:avLst/>
          </a:prstGeom>
        </p:spPr>
        <p:txBody>
          <a:bodyPr wrap="none">
            <a:spAutoFit/>
          </a:bodyPr>
          <a:lstStyle/>
          <a:p>
            <a:pPr algn="ctr"/>
            <a:r>
              <a:rPr lang="en-US" sz="3000" dirty="0" smtClean="0">
                <a:ln w="12700">
                  <a:solidFill>
                    <a:schemeClr val="tx1"/>
                  </a:solidFill>
                </a:ln>
                <a:blipFill dpi="0" rotWithShape="1">
                  <a:blip r:embed="rId3"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rPr>
              <a:t>Ans.</a:t>
            </a:r>
            <a:endParaRPr lang="en-US" sz="3000" dirty="0">
              <a:ln w="12700">
                <a:solidFill>
                  <a:schemeClr val="tx1"/>
                </a:solidFill>
              </a:ln>
              <a:blipFill dpi="0" rotWithShape="1">
                <a:blip r:embed="rId3"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endParaRPr>
          </a:p>
        </p:txBody>
      </p:sp>
      <p:sp>
        <p:nvSpPr>
          <p:cNvPr id="24" name="Rectangle 23"/>
          <p:cNvSpPr/>
          <p:nvPr/>
        </p:nvSpPr>
        <p:spPr>
          <a:xfrm>
            <a:off x="396761" y="2237422"/>
            <a:ext cx="8350477" cy="1200329"/>
          </a:xfrm>
          <a:prstGeom prst="rect">
            <a:avLst/>
          </a:prstGeom>
        </p:spPr>
        <p:txBody>
          <a:bodyPr wrap="square">
            <a:spAutoFit/>
          </a:bodyPr>
          <a:lstStyle/>
          <a:p>
            <a:pPr>
              <a:tabLst>
                <a:tab pos="266700" algn="ctr"/>
              </a:tabLst>
            </a:pPr>
            <a:r>
              <a:rPr lang="en-US" dirty="0">
                <a:latin typeface="Aharoni" pitchFamily="2" charset="-79"/>
                <a:cs typeface="Aharoni" pitchFamily="2" charset="-79"/>
              </a:rPr>
              <a:t>The correct option are </a:t>
            </a:r>
            <a:r>
              <a:rPr lang="en-US" dirty="0">
                <a:latin typeface="Arial Black" pitchFamily="34" charset="0"/>
              </a:rPr>
              <a:t>(c) </a:t>
            </a:r>
            <a:r>
              <a:rPr lang="en-US" dirty="0" smtClean="0">
                <a:latin typeface="Aharoni" pitchFamily="2" charset="-79"/>
                <a:cs typeface="Aharoni" pitchFamily="2" charset="-79"/>
              </a:rPr>
              <a:t>and </a:t>
            </a:r>
            <a:r>
              <a:rPr lang="en-US" dirty="0" smtClean="0">
                <a:latin typeface="Arial Black" pitchFamily="34" charset="0"/>
              </a:rPr>
              <a:t>(d). </a:t>
            </a:r>
            <a:r>
              <a:rPr lang="en-US" dirty="0" smtClean="0">
                <a:latin typeface="Aharoni" pitchFamily="2" charset="-79"/>
                <a:cs typeface="Aharoni" pitchFamily="2" charset="-79"/>
              </a:rPr>
              <a:t>The </a:t>
            </a:r>
            <a:r>
              <a:rPr lang="en-US" dirty="0">
                <a:latin typeface="Aharoni" pitchFamily="2" charset="-79"/>
                <a:cs typeface="Aharoni" pitchFamily="2" charset="-79"/>
              </a:rPr>
              <a:t>magnetic force acts perpendicular to the direction of motion of the proton. It does not change its mass and speed but changes its direction of motion. So both velocity and momentum get changed.</a:t>
            </a:r>
          </a:p>
        </p:txBody>
      </p:sp>
    </p:spTree>
    <p:extLst>
      <p:ext uri="{BB962C8B-B14F-4D97-AF65-F5344CB8AC3E}">
        <p14:creationId xmlns:p14="http://schemas.microsoft.com/office/powerpoint/2010/main" val="144544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100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1000" fill="hold"/>
                                        <p:tgtEl>
                                          <p:spTgt spid="19"/>
                                        </p:tgtEl>
                                        <p:attrNameLst>
                                          <p:attrName>ppt_x</p:attrName>
                                        </p:attrNameLst>
                                      </p:cBhvr>
                                      <p:tavLst>
                                        <p:tav tm="0">
                                          <p:val>
                                            <p:strVal val="0-#ppt_w/2"/>
                                          </p:val>
                                        </p:tav>
                                        <p:tav tm="100000">
                                          <p:val>
                                            <p:strVal val="#ppt_x"/>
                                          </p:val>
                                        </p:tav>
                                      </p:tavLst>
                                    </p:anim>
                                    <p:anim calcmode="lin" valueType="num">
                                      <p:cBhvr additive="base">
                                        <p:cTn id="21" dur="1000" fill="hold"/>
                                        <p:tgtEl>
                                          <p:spTgt spid="19"/>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left)">
                                      <p:cBhvr>
                                        <p:cTn id="24"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p:bldP spid="19"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895600" y="1295345"/>
            <a:ext cx="2834640" cy="2743200"/>
            <a:chOff x="3222765" y="3547238"/>
            <a:chExt cx="1889395" cy="1548786"/>
          </a:xfrm>
          <a:solidFill>
            <a:srgbClr val="FF0000"/>
          </a:solidFill>
          <a:scene3d>
            <a:camera prst="perspectiveRelaxedModerately" fov="6300000">
              <a:rot lat="21594000" lon="7200000" rev="5400000"/>
            </a:camera>
            <a:lightRig rig="threePt" dir="t"/>
          </a:scene3d>
        </p:grpSpPr>
        <p:sp>
          <p:nvSpPr>
            <p:cNvPr id="6" name="Rectangle 5"/>
            <p:cNvSpPr/>
            <p:nvPr/>
          </p:nvSpPr>
          <p:spPr>
            <a:xfrm rot="16200000">
              <a:off x="4425647" y="4409512"/>
              <a:ext cx="389081"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6200000">
              <a:off x="4424122" y="3249769"/>
              <a:ext cx="388932"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p:cNvSpPr/>
            <p:nvPr/>
          </p:nvSpPr>
          <p:spPr>
            <a:xfrm rot="16200000">
              <a:off x="3357790" y="3412213"/>
              <a:ext cx="1547176" cy="1817226"/>
            </a:xfrm>
            <a:prstGeom prst="blockArc">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Rectangle 10"/>
          <p:cNvSpPr/>
          <p:nvPr/>
        </p:nvSpPr>
        <p:spPr>
          <a:xfrm>
            <a:off x="0" y="0"/>
            <a:ext cx="9144000" cy="5143500"/>
          </a:xfrm>
          <a:prstGeom prst="rect">
            <a:avLst/>
          </a:prstGeom>
          <a:solidFill>
            <a:schemeClr val="bg2">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57719" y="1579145"/>
            <a:ext cx="7589520" cy="78205"/>
          </a:xfrm>
          <a:prstGeom prst="rect">
            <a:avLst/>
          </a:prstGeom>
          <a:solidFill>
            <a:srgbClr val="E13C0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bwMode="auto">
          <a:xfrm>
            <a:off x="1828800" y="-1619250"/>
            <a:ext cx="184731" cy="369332"/>
          </a:xfrm>
          <a:prstGeom prst="rect">
            <a:avLst/>
          </a:prstGeom>
          <a:noFill/>
          <a:ln w="9525">
            <a:noFill/>
            <a:miter lim="800000"/>
            <a:headEnd/>
            <a:tailEnd/>
          </a:ln>
          <a:effectLst/>
        </p:spPr>
        <p:txBody>
          <a:bodyPr wrap="none" rtlCol="0">
            <a:spAutoFit/>
          </a:bodyPr>
          <a:lstStyle/>
          <a:p>
            <a:pPr algn="ctr" eaLnBrk="1" hangingPunct="1">
              <a:spcBef>
                <a:spcPct val="50000"/>
              </a:spcBef>
            </a:pPr>
            <a:endParaRPr kumimoji="1" lang="en-US" dirty="0" smtClean="0">
              <a:solidFill>
                <a:srgbClr val="000099"/>
              </a:solidFill>
              <a:latin typeface="Bookman Old Style" pitchFamily="18" charset="0"/>
            </a:endParaRPr>
          </a:p>
        </p:txBody>
      </p:sp>
      <p:grpSp>
        <p:nvGrpSpPr>
          <p:cNvPr id="14" name="Group 13"/>
          <p:cNvGrpSpPr/>
          <p:nvPr/>
        </p:nvGrpSpPr>
        <p:grpSpPr>
          <a:xfrm>
            <a:off x="415925" y="939223"/>
            <a:ext cx="755703" cy="692727"/>
            <a:chOff x="415925" y="285750"/>
            <a:chExt cx="755703" cy="692727"/>
          </a:xfrm>
        </p:grpSpPr>
        <p:sp>
          <p:nvSpPr>
            <p:cNvPr id="10" name="Rectangle 9"/>
            <p:cNvSpPr/>
            <p:nvPr/>
          </p:nvSpPr>
          <p:spPr>
            <a:xfrm>
              <a:off x="415925" y="285750"/>
              <a:ext cx="755703" cy="692727"/>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5715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Aharoni" pitchFamily="2" charset="-79"/>
                <a:cs typeface="Aharoni" pitchFamily="2" charset="-79"/>
              </a:endParaRPr>
            </a:p>
          </p:txBody>
        </p:sp>
        <p:sp>
          <p:nvSpPr>
            <p:cNvPr id="13" name="Rectangle 12"/>
            <p:cNvSpPr/>
            <p:nvPr/>
          </p:nvSpPr>
          <p:spPr>
            <a:xfrm>
              <a:off x="468744" y="324422"/>
              <a:ext cx="665567" cy="646331"/>
            </a:xfrm>
            <a:prstGeom prst="rect">
              <a:avLst/>
            </a:prstGeom>
          </p:spPr>
          <p:txBody>
            <a:bodyPr wrap="none">
              <a:spAutoFit/>
            </a:bodyPr>
            <a:lstStyle/>
            <a:p>
              <a:pPr algn="ctr"/>
              <a:r>
                <a:rPr lang="en-US" sz="3600" dirty="0" smtClean="0">
                  <a:ln w="12700">
                    <a:solidFill>
                      <a:schemeClr val="tx1"/>
                    </a:solidFill>
                  </a:ln>
                  <a:solidFill>
                    <a:schemeClr val="bg1"/>
                  </a:solidFill>
                  <a:latin typeface="Aharoni" pitchFamily="2" charset="-79"/>
                  <a:cs typeface="Aharoni" pitchFamily="2" charset="-79"/>
                </a:rPr>
                <a:t>Q.</a:t>
              </a:r>
              <a:endParaRPr lang="en-US" sz="3600" dirty="0">
                <a:ln w="12700">
                  <a:solidFill>
                    <a:schemeClr val="tx1"/>
                  </a:solidFill>
                </a:ln>
                <a:solidFill>
                  <a:schemeClr val="bg1"/>
                </a:solidFill>
                <a:latin typeface="Aharoni" pitchFamily="2" charset="-79"/>
                <a:cs typeface="Aharoni" pitchFamily="2" charset="-79"/>
              </a:endParaRPr>
            </a:p>
          </p:txBody>
        </p:sp>
      </p:grpSp>
      <p:sp>
        <p:nvSpPr>
          <p:cNvPr id="15" name="Rectangle 14"/>
          <p:cNvSpPr/>
          <p:nvPr/>
        </p:nvSpPr>
        <p:spPr>
          <a:xfrm>
            <a:off x="1157719" y="285750"/>
            <a:ext cx="7605281" cy="1323439"/>
          </a:xfrm>
          <a:prstGeom prst="rect">
            <a:avLst/>
          </a:prstGeom>
        </p:spPr>
        <p:txBody>
          <a:bodyPr wrap="square">
            <a:spAutoFit/>
          </a:bodyPr>
          <a:lstStyle/>
          <a:p>
            <a:pPr>
              <a:tabLst>
                <a:tab pos="266700" algn="ctr"/>
              </a:tabLst>
            </a:pPr>
            <a:r>
              <a:rPr lang="en-US" sz="1600" dirty="0">
                <a:latin typeface="Arial Black" pitchFamily="34" charset="0"/>
              </a:rPr>
              <a:t>A positively-charged particle (alpha-particle) projected towards west is deflected towards north by a magnetic field. The direction of magnetic field is</a:t>
            </a:r>
          </a:p>
          <a:p>
            <a:pPr marL="342900" indent="-342900">
              <a:buAutoNum type="alphaLcParenBoth"/>
              <a:tabLst>
                <a:tab pos="266700" algn="ctr"/>
              </a:tabLst>
            </a:pPr>
            <a:r>
              <a:rPr lang="en-US" sz="1600" dirty="0" smtClean="0">
                <a:latin typeface="Arial Black" pitchFamily="34" charset="0"/>
              </a:rPr>
              <a:t>towards </a:t>
            </a:r>
            <a:r>
              <a:rPr lang="en-US" sz="1600" dirty="0">
                <a:latin typeface="Arial Black" pitchFamily="34" charset="0"/>
              </a:rPr>
              <a:t>south	(</a:t>
            </a:r>
            <a:r>
              <a:rPr lang="en-US" sz="1600" dirty="0" smtClean="0">
                <a:latin typeface="Arial Black" pitchFamily="34" charset="0"/>
              </a:rPr>
              <a:t>b</a:t>
            </a:r>
            <a:r>
              <a:rPr lang="en-US" sz="1600" dirty="0">
                <a:latin typeface="Arial Black" pitchFamily="34" charset="0"/>
              </a:rPr>
              <a:t>) towards </a:t>
            </a:r>
            <a:r>
              <a:rPr lang="en-US" sz="1600" dirty="0" smtClean="0">
                <a:latin typeface="Arial Black" pitchFamily="34" charset="0"/>
              </a:rPr>
              <a:t>east</a:t>
            </a:r>
          </a:p>
          <a:p>
            <a:pPr>
              <a:tabLst>
                <a:tab pos="266700" algn="ctr"/>
              </a:tabLst>
            </a:pPr>
            <a:r>
              <a:rPr lang="en-US" sz="1600" dirty="0">
                <a:latin typeface="Arial Black" pitchFamily="34" charset="0"/>
              </a:rPr>
              <a:t>(c) downward		(d) </a:t>
            </a:r>
            <a:r>
              <a:rPr lang="en-US" sz="1600" dirty="0" smtClean="0">
                <a:latin typeface="Arial Black" pitchFamily="34" charset="0"/>
              </a:rPr>
              <a:t>upward </a:t>
            </a:r>
            <a:endParaRPr lang="en-US" sz="1600" dirty="0">
              <a:latin typeface="Arial Black" pitchFamily="34" charset="0"/>
            </a:endParaRPr>
          </a:p>
        </p:txBody>
      </p:sp>
      <p:sp>
        <p:nvSpPr>
          <p:cNvPr id="19" name="Rectangle 18"/>
          <p:cNvSpPr/>
          <p:nvPr/>
        </p:nvSpPr>
        <p:spPr>
          <a:xfrm>
            <a:off x="362149" y="1809750"/>
            <a:ext cx="941283" cy="553998"/>
          </a:xfrm>
          <a:prstGeom prst="rect">
            <a:avLst/>
          </a:prstGeom>
        </p:spPr>
        <p:txBody>
          <a:bodyPr wrap="none">
            <a:spAutoFit/>
          </a:bodyPr>
          <a:lstStyle/>
          <a:p>
            <a:pPr algn="ctr"/>
            <a:r>
              <a:rPr lang="en-US" sz="3000" dirty="0" smtClean="0">
                <a:ln w="12700">
                  <a:solidFill>
                    <a:schemeClr val="tx1"/>
                  </a:solidFill>
                </a:ln>
                <a:blipFill dpi="0" rotWithShape="1">
                  <a:blip r:embed="rId3"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rPr>
              <a:t>Ans.</a:t>
            </a:r>
            <a:endParaRPr lang="en-US" sz="3000" dirty="0">
              <a:ln w="12700">
                <a:solidFill>
                  <a:schemeClr val="tx1"/>
                </a:solidFill>
              </a:ln>
              <a:blipFill dpi="0" rotWithShape="1">
                <a:blip r:embed="rId3"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endParaRPr>
          </a:p>
        </p:txBody>
      </p:sp>
      <p:sp>
        <p:nvSpPr>
          <p:cNvPr id="24" name="Rectangle 23"/>
          <p:cNvSpPr/>
          <p:nvPr/>
        </p:nvSpPr>
        <p:spPr>
          <a:xfrm>
            <a:off x="1303433" y="1809750"/>
            <a:ext cx="7459568" cy="646331"/>
          </a:xfrm>
          <a:prstGeom prst="rect">
            <a:avLst/>
          </a:prstGeom>
        </p:spPr>
        <p:txBody>
          <a:bodyPr wrap="square">
            <a:spAutoFit/>
          </a:bodyPr>
          <a:lstStyle/>
          <a:p>
            <a:pPr>
              <a:tabLst>
                <a:tab pos="266700" algn="ctr"/>
              </a:tabLst>
            </a:pPr>
            <a:r>
              <a:rPr lang="en-US" dirty="0">
                <a:latin typeface="Aharoni" pitchFamily="2" charset="-79"/>
                <a:cs typeface="Aharoni" pitchFamily="2" charset="-79"/>
              </a:rPr>
              <a:t>The correct option is </a:t>
            </a:r>
            <a:r>
              <a:rPr lang="en-US" dirty="0">
                <a:latin typeface="Arial Black" pitchFamily="34" charset="0"/>
              </a:rPr>
              <a:t>(d</a:t>
            </a:r>
            <a:r>
              <a:rPr lang="en-US" dirty="0" smtClean="0">
                <a:latin typeface="Arial Black" pitchFamily="34" charset="0"/>
              </a:rPr>
              <a:t>)</a:t>
            </a:r>
            <a:r>
              <a:rPr lang="en-US" dirty="0" smtClean="0">
                <a:latin typeface="Aharoni" pitchFamily="2" charset="-79"/>
                <a:cs typeface="Aharoni" pitchFamily="2" charset="-79"/>
              </a:rPr>
              <a:t>. </a:t>
            </a:r>
            <a:r>
              <a:rPr lang="en-US" dirty="0">
                <a:latin typeface="Aharoni" pitchFamily="2" charset="-79"/>
                <a:cs typeface="Aharoni" pitchFamily="2" charset="-79"/>
              </a:rPr>
              <a:t>This is in accordance with Fleming’s left hand rule.</a:t>
            </a:r>
          </a:p>
        </p:txBody>
      </p:sp>
    </p:spTree>
    <p:extLst>
      <p:ext uri="{BB962C8B-B14F-4D97-AF65-F5344CB8AC3E}">
        <p14:creationId xmlns:p14="http://schemas.microsoft.com/office/powerpoint/2010/main" val="270190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100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1000" fill="hold"/>
                                        <p:tgtEl>
                                          <p:spTgt spid="19"/>
                                        </p:tgtEl>
                                        <p:attrNameLst>
                                          <p:attrName>ppt_x</p:attrName>
                                        </p:attrNameLst>
                                      </p:cBhvr>
                                      <p:tavLst>
                                        <p:tav tm="0">
                                          <p:val>
                                            <p:strVal val="0-#ppt_w/2"/>
                                          </p:val>
                                        </p:tav>
                                        <p:tav tm="100000">
                                          <p:val>
                                            <p:strVal val="#ppt_x"/>
                                          </p:val>
                                        </p:tav>
                                      </p:tavLst>
                                    </p:anim>
                                    <p:anim calcmode="lin" valueType="num">
                                      <p:cBhvr additive="base">
                                        <p:cTn id="21" dur="1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p:bldP spid="19"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895600" y="1295345"/>
            <a:ext cx="2834640" cy="2743200"/>
            <a:chOff x="3222765" y="3547238"/>
            <a:chExt cx="1889395" cy="1548786"/>
          </a:xfrm>
          <a:solidFill>
            <a:srgbClr val="FF0000"/>
          </a:solidFill>
          <a:scene3d>
            <a:camera prst="perspectiveRelaxedModerately" fov="6300000">
              <a:rot lat="21594000" lon="7200000" rev="5400000"/>
            </a:camera>
            <a:lightRig rig="threePt" dir="t"/>
          </a:scene3d>
        </p:grpSpPr>
        <p:sp>
          <p:nvSpPr>
            <p:cNvPr id="6" name="Rectangle 5"/>
            <p:cNvSpPr/>
            <p:nvPr/>
          </p:nvSpPr>
          <p:spPr>
            <a:xfrm rot="16200000">
              <a:off x="4425647" y="4409512"/>
              <a:ext cx="389081"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6200000">
              <a:off x="4424122" y="3249769"/>
              <a:ext cx="388932"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p:cNvSpPr/>
            <p:nvPr/>
          </p:nvSpPr>
          <p:spPr>
            <a:xfrm rot="16200000">
              <a:off x="3357790" y="3412213"/>
              <a:ext cx="1547176" cy="1817226"/>
            </a:xfrm>
            <a:prstGeom prst="blockArc">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Rectangle 10"/>
          <p:cNvSpPr/>
          <p:nvPr/>
        </p:nvSpPr>
        <p:spPr>
          <a:xfrm>
            <a:off x="0" y="0"/>
            <a:ext cx="9144000" cy="5143500"/>
          </a:xfrm>
          <a:prstGeom prst="rect">
            <a:avLst/>
          </a:prstGeom>
          <a:solidFill>
            <a:schemeClr val="bg2">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85898" y="1636752"/>
            <a:ext cx="941283" cy="553998"/>
          </a:xfrm>
          <a:prstGeom prst="rect">
            <a:avLst/>
          </a:prstGeom>
        </p:spPr>
        <p:txBody>
          <a:bodyPr wrap="none">
            <a:spAutoFit/>
          </a:bodyPr>
          <a:lstStyle/>
          <a:p>
            <a:pPr algn="ctr"/>
            <a:r>
              <a:rPr lang="en-US" sz="3000" dirty="0" smtClean="0">
                <a:ln w="12700">
                  <a:solidFill>
                    <a:schemeClr val="tx1"/>
                  </a:solidFill>
                </a:ln>
                <a:blipFill dpi="0" rotWithShape="1">
                  <a:blip r:embed="rId2"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rPr>
              <a:t>Ans.</a:t>
            </a:r>
            <a:endParaRPr lang="en-US" sz="3000" dirty="0">
              <a:ln w="12700">
                <a:solidFill>
                  <a:schemeClr val="tx1"/>
                </a:solidFill>
              </a:ln>
              <a:blipFill dpi="0" rotWithShape="1">
                <a:blip r:embed="rId2"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endParaRPr>
          </a:p>
        </p:txBody>
      </p:sp>
      <p:sp>
        <p:nvSpPr>
          <p:cNvPr id="38" name="Rectangle 37"/>
          <p:cNvSpPr/>
          <p:nvPr/>
        </p:nvSpPr>
        <p:spPr>
          <a:xfrm>
            <a:off x="1157719" y="1504950"/>
            <a:ext cx="7589520" cy="78205"/>
          </a:xfrm>
          <a:prstGeom prst="rect">
            <a:avLst/>
          </a:prstGeom>
          <a:solidFill>
            <a:srgbClr val="E13C0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415925" y="888423"/>
            <a:ext cx="755703" cy="692727"/>
            <a:chOff x="415925" y="285750"/>
            <a:chExt cx="755703" cy="692727"/>
          </a:xfrm>
        </p:grpSpPr>
        <p:sp>
          <p:nvSpPr>
            <p:cNvPr id="40" name="Rectangle 39"/>
            <p:cNvSpPr/>
            <p:nvPr/>
          </p:nvSpPr>
          <p:spPr>
            <a:xfrm>
              <a:off x="415925" y="285750"/>
              <a:ext cx="755703" cy="692727"/>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5715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Aharoni" pitchFamily="2" charset="-79"/>
                <a:cs typeface="Aharoni" pitchFamily="2" charset="-79"/>
              </a:endParaRPr>
            </a:p>
          </p:txBody>
        </p:sp>
        <p:sp>
          <p:nvSpPr>
            <p:cNvPr id="41" name="Rectangle 40"/>
            <p:cNvSpPr/>
            <p:nvPr/>
          </p:nvSpPr>
          <p:spPr>
            <a:xfrm>
              <a:off x="468744" y="324422"/>
              <a:ext cx="665567" cy="646331"/>
            </a:xfrm>
            <a:prstGeom prst="rect">
              <a:avLst/>
            </a:prstGeom>
          </p:spPr>
          <p:txBody>
            <a:bodyPr wrap="none">
              <a:spAutoFit/>
            </a:bodyPr>
            <a:lstStyle/>
            <a:p>
              <a:pPr algn="ctr"/>
              <a:r>
                <a:rPr lang="en-US" sz="3600" dirty="0" smtClean="0">
                  <a:ln w="12700">
                    <a:solidFill>
                      <a:schemeClr val="tx1"/>
                    </a:solidFill>
                  </a:ln>
                  <a:solidFill>
                    <a:schemeClr val="bg1"/>
                  </a:solidFill>
                  <a:latin typeface="Aharoni" pitchFamily="2" charset="-79"/>
                  <a:cs typeface="Aharoni" pitchFamily="2" charset="-79"/>
                </a:rPr>
                <a:t>Q.</a:t>
              </a:r>
              <a:endParaRPr lang="en-US" sz="3600" dirty="0">
                <a:ln w="12700">
                  <a:solidFill>
                    <a:schemeClr val="tx1"/>
                  </a:solidFill>
                </a:ln>
                <a:solidFill>
                  <a:schemeClr val="bg1"/>
                </a:solidFill>
                <a:latin typeface="Aharoni" pitchFamily="2" charset="-79"/>
                <a:cs typeface="Aharoni" pitchFamily="2" charset="-79"/>
              </a:endParaRPr>
            </a:p>
          </p:txBody>
        </p:sp>
      </p:grpSp>
      <p:sp>
        <p:nvSpPr>
          <p:cNvPr id="42" name="Rectangle 41"/>
          <p:cNvSpPr/>
          <p:nvPr/>
        </p:nvSpPr>
        <p:spPr>
          <a:xfrm>
            <a:off x="1171627" y="438150"/>
            <a:ext cx="7575612" cy="1077218"/>
          </a:xfrm>
          <a:prstGeom prst="rect">
            <a:avLst/>
          </a:prstGeom>
        </p:spPr>
        <p:txBody>
          <a:bodyPr wrap="square">
            <a:spAutoFit/>
          </a:bodyPr>
          <a:lstStyle/>
          <a:p>
            <a:pPr>
              <a:tabLst>
                <a:tab pos="266700" algn="ctr"/>
              </a:tabLst>
            </a:pPr>
            <a:r>
              <a:rPr lang="en-US" sz="1600" dirty="0">
                <a:latin typeface="Arial Black" pitchFamily="34" charset="0"/>
              </a:rPr>
              <a:t>Imagine that you are sitting in a chamber with your back to one wall. An electron beam, moving horizontally from back wall towards the front wall, is deflected by a strong magnetic field to your right side. What is the direction of magnetic field?</a:t>
            </a:r>
          </a:p>
        </p:txBody>
      </p:sp>
      <p:sp>
        <p:nvSpPr>
          <p:cNvPr id="35" name="Rectangle 34"/>
          <p:cNvSpPr/>
          <p:nvPr/>
        </p:nvSpPr>
        <p:spPr>
          <a:xfrm>
            <a:off x="381000" y="2181820"/>
            <a:ext cx="8382000" cy="923330"/>
          </a:xfrm>
          <a:prstGeom prst="rect">
            <a:avLst/>
          </a:prstGeom>
        </p:spPr>
        <p:txBody>
          <a:bodyPr wrap="square">
            <a:spAutoFit/>
          </a:bodyPr>
          <a:lstStyle/>
          <a:p>
            <a:pPr>
              <a:tabLst>
                <a:tab pos="266700" algn="ctr"/>
              </a:tabLst>
            </a:pPr>
            <a:r>
              <a:rPr lang="en-US" dirty="0">
                <a:latin typeface="Aharoni" pitchFamily="2" charset="-79"/>
                <a:cs typeface="Aharoni" pitchFamily="2" charset="-79"/>
              </a:rPr>
              <a:t>According to Fleming’s left hand rule, the magnetic field acts in the vertically downward direction. Note that the direction of current will </a:t>
            </a:r>
            <a:r>
              <a:rPr lang="en-US" dirty="0" smtClean="0">
                <a:latin typeface="Aharoni" pitchFamily="2" charset="-79"/>
                <a:cs typeface="Aharoni" pitchFamily="2" charset="-79"/>
              </a:rPr>
              <a:t>be </a:t>
            </a:r>
            <a:r>
              <a:rPr lang="en-US" dirty="0">
                <a:latin typeface="Aharoni" pitchFamily="2" charset="-79"/>
                <a:cs typeface="Aharoni" pitchFamily="2" charset="-79"/>
              </a:rPr>
              <a:t>opposite to that of the electron beam.</a:t>
            </a:r>
          </a:p>
        </p:txBody>
      </p:sp>
    </p:spTree>
    <p:extLst>
      <p:ext uri="{BB962C8B-B14F-4D97-AF65-F5344CB8AC3E}">
        <p14:creationId xmlns:p14="http://schemas.microsoft.com/office/powerpoint/2010/main" val="38156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100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1000"/>
                                        <p:tgtEl>
                                          <p:spTgt spid="38"/>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10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1000" fill="hold"/>
                                        <p:tgtEl>
                                          <p:spTgt spid="19"/>
                                        </p:tgtEl>
                                        <p:attrNameLst>
                                          <p:attrName>ppt_x</p:attrName>
                                        </p:attrNameLst>
                                      </p:cBhvr>
                                      <p:tavLst>
                                        <p:tav tm="0">
                                          <p:val>
                                            <p:strVal val="0-#ppt_w/2"/>
                                          </p:val>
                                        </p:tav>
                                        <p:tav tm="100000">
                                          <p:val>
                                            <p:strVal val="#ppt_x"/>
                                          </p:val>
                                        </p:tav>
                                      </p:tavLst>
                                    </p:anim>
                                    <p:anim calcmode="lin" valueType="num">
                                      <p:cBhvr additive="base">
                                        <p:cTn id="21" dur="1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8" grpId="0" animBg="1"/>
      <p:bldP spid="42" grpId="0"/>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4100" y="2187029"/>
            <a:ext cx="4495800"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400" b="1" dirty="0" smtClean="0"/>
              <a:t>Thank You</a:t>
            </a:r>
            <a:endParaRPr lang="en-US" sz="4400" b="1" dirty="0"/>
          </a:p>
        </p:txBody>
      </p:sp>
    </p:spTree>
    <p:extLst>
      <p:ext uri="{BB962C8B-B14F-4D97-AF65-F5344CB8AC3E}">
        <p14:creationId xmlns:p14="http://schemas.microsoft.com/office/powerpoint/2010/main" val="731876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4"/>
          <p:cNvPicPr>
            <a:picLocks noChangeAspect="1"/>
          </p:cNvPicPr>
          <p:nvPr/>
        </p:nvPicPr>
        <p:blipFill>
          <a:blip r:embed="rId2" cstate="screen">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31746" name="Picture 2" descr="C:\Users\Temp45\Desktop\Images\horseshoe-magnet.jp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r="3650" b="8644"/>
          <a:stretch/>
        </p:blipFill>
        <p:spPr bwMode="auto">
          <a:xfrm rot="17269267">
            <a:off x="1686063" y="737930"/>
            <a:ext cx="1858290" cy="21752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Temp45\Desktop\Images\horseshoe-magnet.jp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r="3650" b="8644"/>
          <a:stretch/>
        </p:blipFill>
        <p:spPr bwMode="auto">
          <a:xfrm rot="4330733" flipH="1">
            <a:off x="3778282" y="737929"/>
            <a:ext cx="1858290" cy="217527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p:nvPr/>
        </p:nvCxnSpPr>
        <p:spPr>
          <a:xfrm>
            <a:off x="3710043" y="2706028"/>
            <a:ext cx="1066800" cy="1588"/>
          </a:xfrm>
          <a:prstGeom prst="straightConnector1">
            <a:avLst/>
          </a:prstGeom>
          <a:noFill/>
          <a:ln w="38100" cap="flat" cmpd="sng" algn="ctr">
            <a:solidFill>
              <a:srgbClr val="9A18A8"/>
            </a:solidFill>
            <a:prstDash val="solid"/>
            <a:tailEnd type="arrow"/>
          </a:ln>
          <a:effectLst>
            <a:outerShdw blurRad="40000" dist="23000" dir="5400000" rotWithShape="0">
              <a:srgbClr val="000000">
                <a:alpha val="35000"/>
              </a:srgbClr>
            </a:outerShdw>
          </a:effectLst>
        </p:spPr>
      </p:cxnSp>
      <p:sp>
        <p:nvSpPr>
          <p:cNvPr id="20" name="TextBox 19"/>
          <p:cNvSpPr txBox="1"/>
          <p:nvPr/>
        </p:nvSpPr>
        <p:spPr>
          <a:xfrm>
            <a:off x="3774165" y="2783725"/>
            <a:ext cx="89319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a:noFill/>
                </a:ln>
                <a:solidFill>
                  <a:sysClr val="windowText" lastClr="000000"/>
                </a:solidFill>
                <a:effectLst/>
                <a:uLnTx/>
                <a:uFillTx/>
                <a:latin typeface="+mj-lt"/>
              </a:rPr>
              <a:t>Motion</a:t>
            </a:r>
            <a:endParaRPr kumimoji="0" lang="en-US" b="1" i="0" u="none" strike="noStrike" kern="0" cap="none" spc="0" normalizeH="0" baseline="0" noProof="0" dirty="0">
              <a:ln>
                <a:noFill/>
              </a:ln>
              <a:solidFill>
                <a:sysClr val="windowText" lastClr="000000"/>
              </a:solidFill>
              <a:effectLst/>
              <a:uLnTx/>
              <a:uFillTx/>
              <a:latin typeface="+mj-lt"/>
            </a:endParaRPr>
          </a:p>
        </p:txBody>
      </p:sp>
      <p:grpSp>
        <p:nvGrpSpPr>
          <p:cNvPr id="36" name="Group 16"/>
          <p:cNvGrpSpPr/>
          <p:nvPr/>
        </p:nvGrpSpPr>
        <p:grpSpPr>
          <a:xfrm>
            <a:off x="3334420" y="3687870"/>
            <a:ext cx="400401" cy="369332"/>
            <a:chOff x="2133600" y="3470992"/>
            <a:chExt cx="476054" cy="545341"/>
          </a:xfrm>
        </p:grpSpPr>
        <p:sp>
          <p:nvSpPr>
            <p:cNvPr id="37" name="Rectangle 36"/>
            <p:cNvSpPr/>
            <p:nvPr/>
          </p:nvSpPr>
          <p:spPr>
            <a:xfrm>
              <a:off x="2133600" y="3581400"/>
              <a:ext cx="457200" cy="381000"/>
            </a:xfrm>
            <a:prstGeom prst="rect">
              <a:avLst/>
            </a:prstGeom>
            <a:solidFill>
              <a:srgbClr val="FFFF00"/>
            </a:solidFill>
            <a:ln w="25400" cap="flat" cmpd="sng" algn="ctr">
              <a:no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ysClr val="window" lastClr="FFFFFF"/>
                </a:solidFill>
                <a:effectLst/>
                <a:uLnTx/>
                <a:uFillTx/>
                <a:latin typeface="+mj-lt"/>
              </a:endParaRPr>
            </a:p>
          </p:txBody>
        </p:sp>
        <p:sp>
          <p:nvSpPr>
            <p:cNvPr id="38" name="TextBox 37"/>
            <p:cNvSpPr txBox="1"/>
            <p:nvPr/>
          </p:nvSpPr>
          <p:spPr>
            <a:xfrm>
              <a:off x="2148049" y="3470992"/>
              <a:ext cx="461605" cy="5453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mj-lt"/>
                  <a:cs typeface="Times New Roman" pitchFamily="18" charset="0"/>
                </a:rPr>
                <a:t>B</a:t>
              </a:r>
              <a:r>
                <a:rPr kumimoji="0" lang="en-US" b="0" i="0" u="none" strike="noStrike" kern="0" cap="none" spc="0" normalizeH="0" baseline="-25000" noProof="0" dirty="0" smtClean="0">
                  <a:ln>
                    <a:noFill/>
                  </a:ln>
                  <a:solidFill>
                    <a:sysClr val="windowText" lastClr="000000"/>
                  </a:solidFill>
                  <a:effectLst/>
                  <a:uLnTx/>
                  <a:uFillTx/>
                  <a:latin typeface="+mj-lt"/>
                  <a:cs typeface="Times New Roman" pitchFamily="18" charset="0"/>
                </a:rPr>
                <a:t>1</a:t>
              </a:r>
              <a:endParaRPr kumimoji="0" lang="en-US" b="0" i="0" u="none" strike="noStrike" kern="0" cap="none" spc="0" normalizeH="0" baseline="-25000" noProof="0" dirty="0">
                <a:ln>
                  <a:noFill/>
                </a:ln>
                <a:solidFill>
                  <a:sysClr val="windowText" lastClr="000000"/>
                </a:solidFill>
                <a:effectLst/>
                <a:uLnTx/>
                <a:uFillTx/>
                <a:latin typeface="+mj-lt"/>
                <a:cs typeface="Times New Roman" pitchFamily="18" charset="0"/>
              </a:endParaRPr>
            </a:p>
          </p:txBody>
        </p:sp>
      </p:grpSp>
      <p:grpSp>
        <p:nvGrpSpPr>
          <p:cNvPr id="39" name="Group 17"/>
          <p:cNvGrpSpPr/>
          <p:nvPr/>
        </p:nvGrpSpPr>
        <p:grpSpPr>
          <a:xfrm>
            <a:off x="4575985" y="3699880"/>
            <a:ext cx="389570" cy="369332"/>
            <a:chOff x="2133600" y="3470992"/>
            <a:chExt cx="463180" cy="545341"/>
          </a:xfrm>
        </p:grpSpPr>
        <p:sp>
          <p:nvSpPr>
            <p:cNvPr id="40" name="Rectangle 39"/>
            <p:cNvSpPr/>
            <p:nvPr/>
          </p:nvSpPr>
          <p:spPr>
            <a:xfrm>
              <a:off x="2133600" y="3581400"/>
              <a:ext cx="457200" cy="381000"/>
            </a:xfrm>
            <a:prstGeom prst="rect">
              <a:avLst/>
            </a:prstGeom>
            <a:solidFill>
              <a:srgbClr val="FFFF00"/>
            </a:solidFill>
            <a:ln w="25400" cap="flat" cmpd="sng" algn="ctr">
              <a:no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ysClr val="window" lastClr="FFFFFF"/>
                </a:solidFill>
                <a:effectLst/>
                <a:uLnTx/>
                <a:uFillTx/>
                <a:latin typeface="+mj-lt"/>
              </a:endParaRPr>
            </a:p>
          </p:txBody>
        </p:sp>
        <p:sp>
          <p:nvSpPr>
            <p:cNvPr id="41" name="TextBox 40"/>
            <p:cNvSpPr txBox="1"/>
            <p:nvPr/>
          </p:nvSpPr>
          <p:spPr>
            <a:xfrm>
              <a:off x="2135171" y="3470992"/>
              <a:ext cx="461609" cy="5453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Text" lastClr="000000"/>
                  </a:solidFill>
                  <a:effectLst/>
                  <a:uLnTx/>
                  <a:uFillTx/>
                  <a:latin typeface="+mj-lt"/>
                  <a:cs typeface="Times New Roman" pitchFamily="18" charset="0"/>
                </a:rPr>
                <a:t>B</a:t>
              </a:r>
              <a:r>
                <a:rPr kumimoji="0" lang="en-US" b="0" i="0" u="none" strike="noStrike" kern="0" cap="none" spc="0" normalizeH="0" baseline="-25000" noProof="0" dirty="0" smtClean="0">
                  <a:ln>
                    <a:noFill/>
                  </a:ln>
                  <a:solidFill>
                    <a:sysClr val="windowText" lastClr="000000"/>
                  </a:solidFill>
                  <a:effectLst/>
                  <a:uLnTx/>
                  <a:uFillTx/>
                  <a:latin typeface="+mj-lt"/>
                  <a:cs typeface="Times New Roman" pitchFamily="18" charset="0"/>
                </a:rPr>
                <a:t>2</a:t>
              </a:r>
              <a:endParaRPr kumimoji="0" lang="en-US" b="0" i="0" u="none" strike="noStrike" kern="0" cap="none" spc="0" normalizeH="0" baseline="-25000" noProof="0" dirty="0">
                <a:ln>
                  <a:noFill/>
                </a:ln>
                <a:solidFill>
                  <a:sysClr val="windowText" lastClr="000000"/>
                </a:solidFill>
                <a:effectLst/>
                <a:uLnTx/>
                <a:uFillTx/>
                <a:latin typeface="+mj-lt"/>
                <a:cs typeface="Times New Roman" pitchFamily="18" charset="0"/>
              </a:endParaRPr>
            </a:p>
          </p:txBody>
        </p:sp>
      </p:grpSp>
      <p:grpSp>
        <p:nvGrpSpPr>
          <p:cNvPr id="42" name="Group 91"/>
          <p:cNvGrpSpPr/>
          <p:nvPr/>
        </p:nvGrpSpPr>
        <p:grpSpPr>
          <a:xfrm>
            <a:off x="2132372" y="3898328"/>
            <a:ext cx="3940035" cy="792000"/>
            <a:chOff x="2329831" y="4988943"/>
            <a:chExt cx="4517049" cy="1216434"/>
          </a:xfrm>
        </p:grpSpPr>
        <p:grpSp>
          <p:nvGrpSpPr>
            <p:cNvPr id="43" name="Group 44"/>
            <p:cNvGrpSpPr/>
            <p:nvPr/>
          </p:nvGrpSpPr>
          <p:grpSpPr>
            <a:xfrm flipH="1">
              <a:off x="4105401" y="5496453"/>
              <a:ext cx="1100909" cy="708924"/>
              <a:chOff x="3277850" y="5509332"/>
              <a:chExt cx="1100909" cy="708924"/>
            </a:xfrm>
          </p:grpSpPr>
          <p:sp>
            <p:nvSpPr>
              <p:cNvPr id="51" name="TextBox 45"/>
              <p:cNvSpPr txBox="1">
                <a:spLocks noChangeArrowheads="1"/>
              </p:cNvSpPr>
              <p:nvPr/>
            </p:nvSpPr>
            <p:spPr bwMode="auto">
              <a:xfrm flipH="1">
                <a:off x="4106093" y="5509332"/>
                <a:ext cx="272666" cy="567257"/>
              </a:xfrm>
              <a:prstGeom prst="rect">
                <a:avLst/>
              </a:prstGeom>
              <a:noFill/>
              <a:ln w="38100">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a:noFill/>
                    </a:ln>
                    <a:solidFill>
                      <a:srgbClr val="9A18A8"/>
                    </a:solidFill>
                    <a:effectLst/>
                    <a:uLnTx/>
                    <a:uFillTx/>
                    <a:latin typeface="+mj-lt"/>
                    <a:cs typeface="Arial" pitchFamily="34" charset="0"/>
                  </a:rPr>
                  <a:t>–</a:t>
                </a:r>
                <a:endParaRPr kumimoji="0" lang="en-US" b="1" i="0" u="none" strike="noStrike" kern="0" cap="none" spc="0" normalizeH="0" baseline="0" noProof="0" dirty="0">
                  <a:ln>
                    <a:noFill/>
                  </a:ln>
                  <a:solidFill>
                    <a:srgbClr val="9A18A8"/>
                  </a:solidFill>
                  <a:effectLst/>
                  <a:uLnTx/>
                  <a:uFillTx/>
                  <a:latin typeface="+mj-lt"/>
                  <a:cs typeface="Arial" pitchFamily="34" charset="0"/>
                </a:endParaRPr>
              </a:p>
            </p:txBody>
          </p:sp>
          <p:sp>
            <p:nvSpPr>
              <p:cNvPr id="52" name="TextBox 59"/>
              <p:cNvSpPr txBox="1">
                <a:spLocks noChangeArrowheads="1"/>
              </p:cNvSpPr>
              <p:nvPr/>
            </p:nvSpPr>
            <p:spPr bwMode="auto">
              <a:xfrm flipH="1">
                <a:off x="3277850" y="5552866"/>
                <a:ext cx="344029" cy="567257"/>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a:noFill/>
                    </a:ln>
                    <a:solidFill>
                      <a:srgbClr val="9A18A8"/>
                    </a:solidFill>
                    <a:effectLst/>
                    <a:uLnTx/>
                    <a:uFillTx/>
                    <a:latin typeface="+mj-lt"/>
                    <a:cs typeface="Arial" pitchFamily="34" charset="0"/>
                  </a:rPr>
                  <a:t>+</a:t>
                </a:r>
                <a:endParaRPr kumimoji="0" lang="en-US" b="1" i="0" u="none" strike="noStrike" kern="0" cap="none" spc="0" normalizeH="0" baseline="0" noProof="0" dirty="0">
                  <a:ln>
                    <a:noFill/>
                  </a:ln>
                  <a:solidFill>
                    <a:srgbClr val="9A18A8"/>
                  </a:solidFill>
                  <a:effectLst/>
                  <a:uLnTx/>
                  <a:uFillTx/>
                  <a:latin typeface="+mj-lt"/>
                  <a:cs typeface="Arial" pitchFamily="34" charset="0"/>
                </a:endParaRPr>
              </a:p>
            </p:txBody>
          </p:sp>
          <p:cxnSp>
            <p:nvCxnSpPr>
              <p:cNvPr id="53" name="Straight Connector 52"/>
              <p:cNvCxnSpPr/>
              <p:nvPr/>
            </p:nvCxnSpPr>
            <p:spPr>
              <a:xfrm rot="5400000">
                <a:off x="3323114" y="5941725"/>
                <a:ext cx="542147" cy="1087"/>
              </a:xfrm>
              <a:prstGeom prst="line">
                <a:avLst/>
              </a:prstGeom>
              <a:noFill/>
              <a:ln w="25400" cap="flat" cmpd="sng" algn="ctr">
                <a:solidFill>
                  <a:srgbClr val="00B0F0"/>
                </a:solidFill>
                <a:prstDash val="solid"/>
              </a:ln>
              <a:effectLst/>
            </p:spPr>
          </p:cxnSp>
          <p:cxnSp>
            <p:nvCxnSpPr>
              <p:cNvPr id="54" name="Straight Connector 53"/>
              <p:cNvCxnSpPr/>
              <p:nvPr/>
            </p:nvCxnSpPr>
            <p:spPr>
              <a:xfrm rot="5400000">
                <a:off x="3567824" y="5949224"/>
                <a:ext cx="271073" cy="1087"/>
              </a:xfrm>
              <a:prstGeom prst="line">
                <a:avLst/>
              </a:prstGeom>
              <a:noFill/>
              <a:ln w="25400" cap="flat" cmpd="sng" algn="ctr">
                <a:solidFill>
                  <a:srgbClr val="00B0F0"/>
                </a:solidFill>
                <a:prstDash val="solid"/>
              </a:ln>
              <a:effectLst/>
            </p:spPr>
          </p:cxnSp>
          <p:cxnSp>
            <p:nvCxnSpPr>
              <p:cNvPr id="55" name="Straight Connector 54"/>
              <p:cNvCxnSpPr/>
              <p:nvPr/>
            </p:nvCxnSpPr>
            <p:spPr>
              <a:xfrm rot="5400000">
                <a:off x="3529557" y="5942846"/>
                <a:ext cx="542147" cy="1087"/>
              </a:xfrm>
              <a:prstGeom prst="line">
                <a:avLst/>
              </a:prstGeom>
              <a:noFill/>
              <a:ln w="25400" cap="flat" cmpd="sng" algn="ctr">
                <a:solidFill>
                  <a:srgbClr val="00B0F0"/>
                </a:solidFill>
                <a:prstDash val="solid"/>
              </a:ln>
              <a:effectLst/>
            </p:spPr>
          </p:cxnSp>
          <p:cxnSp>
            <p:nvCxnSpPr>
              <p:cNvPr id="56" name="Straight Connector 55"/>
              <p:cNvCxnSpPr/>
              <p:nvPr/>
            </p:nvCxnSpPr>
            <p:spPr>
              <a:xfrm rot="5400000">
                <a:off x="3763013" y="5953313"/>
                <a:ext cx="271073" cy="1087"/>
              </a:xfrm>
              <a:prstGeom prst="line">
                <a:avLst/>
              </a:prstGeom>
              <a:noFill/>
              <a:ln w="25400" cap="flat" cmpd="sng" algn="ctr">
                <a:solidFill>
                  <a:srgbClr val="00B0F0"/>
                </a:solidFill>
                <a:prstDash val="solid"/>
              </a:ln>
              <a:effectLst/>
            </p:spPr>
          </p:cxnSp>
          <p:cxnSp>
            <p:nvCxnSpPr>
              <p:cNvPr id="57" name="Straight Connector 56"/>
              <p:cNvCxnSpPr/>
              <p:nvPr/>
            </p:nvCxnSpPr>
            <p:spPr>
              <a:xfrm rot="5400000">
                <a:off x="3724445" y="5946639"/>
                <a:ext cx="542147" cy="1087"/>
              </a:xfrm>
              <a:prstGeom prst="line">
                <a:avLst/>
              </a:prstGeom>
              <a:noFill/>
              <a:ln w="25400" cap="flat" cmpd="sng" algn="ctr">
                <a:solidFill>
                  <a:srgbClr val="00B0F0"/>
                </a:solidFill>
                <a:prstDash val="solid"/>
              </a:ln>
              <a:effectLst/>
            </p:spPr>
          </p:cxnSp>
          <p:cxnSp>
            <p:nvCxnSpPr>
              <p:cNvPr id="58" name="Straight Connector 57"/>
              <p:cNvCxnSpPr/>
              <p:nvPr/>
            </p:nvCxnSpPr>
            <p:spPr>
              <a:xfrm rot="5400000">
                <a:off x="3957252" y="5950761"/>
                <a:ext cx="271073" cy="1087"/>
              </a:xfrm>
              <a:prstGeom prst="line">
                <a:avLst/>
              </a:prstGeom>
              <a:noFill/>
              <a:ln w="25400" cap="flat" cmpd="sng" algn="ctr">
                <a:solidFill>
                  <a:srgbClr val="00B0F0"/>
                </a:solidFill>
                <a:prstDash val="solid"/>
              </a:ln>
              <a:effectLst/>
            </p:spPr>
          </p:cxnSp>
        </p:grpSp>
        <p:grpSp>
          <p:nvGrpSpPr>
            <p:cNvPr id="44" name="Group 46"/>
            <p:cNvGrpSpPr/>
            <p:nvPr/>
          </p:nvGrpSpPr>
          <p:grpSpPr>
            <a:xfrm>
              <a:off x="2329831" y="4988943"/>
              <a:ext cx="4517049" cy="959681"/>
              <a:chOff x="2329831" y="4988943"/>
              <a:chExt cx="4517049" cy="959681"/>
            </a:xfrm>
          </p:grpSpPr>
          <p:cxnSp>
            <p:nvCxnSpPr>
              <p:cNvPr id="45" name="Straight Connector 44"/>
              <p:cNvCxnSpPr/>
              <p:nvPr/>
            </p:nvCxnSpPr>
            <p:spPr>
              <a:xfrm>
                <a:off x="2329831" y="4988943"/>
                <a:ext cx="1382779" cy="6975"/>
              </a:xfrm>
              <a:prstGeom prst="line">
                <a:avLst/>
              </a:prstGeom>
              <a:noFill/>
              <a:ln w="38100" cap="flat" cmpd="sng" algn="ctr">
                <a:solidFill>
                  <a:srgbClr val="00B0F0"/>
                </a:solidFill>
                <a:prstDash val="solid"/>
              </a:ln>
              <a:effectLst/>
              <a:scene3d>
                <a:camera prst="orthographicFront">
                  <a:rot lat="0" lon="0" rev="0"/>
                </a:camera>
                <a:lightRig rig="threePt" dir="t"/>
              </a:scene3d>
              <a:sp3d>
                <a:bevelT prst="convex"/>
              </a:sp3d>
            </p:spPr>
          </p:cxnSp>
          <p:cxnSp>
            <p:nvCxnSpPr>
              <p:cNvPr id="46" name="Straight Connector 45"/>
              <p:cNvCxnSpPr/>
              <p:nvPr/>
            </p:nvCxnSpPr>
            <p:spPr>
              <a:xfrm>
                <a:off x="5594930" y="4988943"/>
                <a:ext cx="1251568" cy="0"/>
              </a:xfrm>
              <a:prstGeom prst="line">
                <a:avLst/>
              </a:prstGeom>
              <a:noFill/>
              <a:ln w="38100" cap="flat" cmpd="sng" algn="ctr">
                <a:solidFill>
                  <a:srgbClr val="00B0F0"/>
                </a:solidFill>
                <a:prstDash val="solid"/>
              </a:ln>
              <a:effectLst/>
              <a:scene3d>
                <a:camera prst="orthographicFront">
                  <a:rot lat="0" lon="0" rev="0"/>
                </a:camera>
                <a:lightRig rig="threePt" dir="t"/>
              </a:scene3d>
              <a:sp3d>
                <a:bevelT prst="convex"/>
              </a:sp3d>
            </p:spPr>
          </p:cxnSp>
          <p:cxnSp>
            <p:nvCxnSpPr>
              <p:cNvPr id="47" name="Straight Connector 46"/>
              <p:cNvCxnSpPr/>
              <p:nvPr/>
            </p:nvCxnSpPr>
            <p:spPr>
              <a:xfrm rot="5400000">
                <a:off x="1891998" y="5473398"/>
                <a:ext cx="914400" cy="0"/>
              </a:xfrm>
              <a:prstGeom prst="line">
                <a:avLst/>
              </a:prstGeom>
              <a:noFill/>
              <a:ln w="38100" cap="flat" cmpd="sng" algn="ctr">
                <a:solidFill>
                  <a:srgbClr val="00B0F0"/>
                </a:solidFill>
                <a:prstDash val="solid"/>
              </a:ln>
              <a:effectLst/>
              <a:scene3d>
                <a:camera prst="orthographicFront">
                  <a:rot lat="0" lon="0" rev="0"/>
                </a:camera>
                <a:lightRig rig="threePt" dir="t"/>
              </a:scene3d>
              <a:sp3d>
                <a:bevelT prst="convex"/>
              </a:sp3d>
            </p:spPr>
          </p:cxnSp>
          <p:cxnSp>
            <p:nvCxnSpPr>
              <p:cNvPr id="48" name="Straight Connector 47"/>
              <p:cNvCxnSpPr/>
              <p:nvPr/>
            </p:nvCxnSpPr>
            <p:spPr>
              <a:xfrm rot="5400000">
                <a:off x="6370462" y="5473398"/>
                <a:ext cx="914400" cy="0"/>
              </a:xfrm>
              <a:prstGeom prst="line">
                <a:avLst/>
              </a:prstGeom>
              <a:noFill/>
              <a:ln w="38100" cap="flat" cmpd="sng" algn="ctr">
                <a:solidFill>
                  <a:srgbClr val="00B0F0"/>
                </a:solidFill>
                <a:prstDash val="solid"/>
              </a:ln>
              <a:effectLst/>
              <a:scene3d>
                <a:camera prst="orthographicFront">
                  <a:rot lat="0" lon="0" rev="0"/>
                </a:camera>
                <a:lightRig rig="threePt" dir="t"/>
              </a:scene3d>
              <a:sp3d>
                <a:bevelT prst="convex"/>
              </a:sp3d>
            </p:spPr>
          </p:cxnSp>
          <p:cxnSp>
            <p:nvCxnSpPr>
              <p:cNvPr id="49" name="Straight Connector 48"/>
              <p:cNvCxnSpPr/>
              <p:nvPr/>
            </p:nvCxnSpPr>
            <p:spPr>
              <a:xfrm>
                <a:off x="2331216" y="5948624"/>
                <a:ext cx="2039112" cy="0"/>
              </a:xfrm>
              <a:prstGeom prst="line">
                <a:avLst/>
              </a:prstGeom>
              <a:noFill/>
              <a:ln w="38100" cap="flat" cmpd="sng" algn="ctr">
                <a:solidFill>
                  <a:srgbClr val="00B0F0"/>
                </a:solidFill>
                <a:prstDash val="solid"/>
              </a:ln>
              <a:effectLst/>
              <a:scene3d>
                <a:camera prst="orthographicFront">
                  <a:rot lat="0" lon="0" rev="0"/>
                </a:camera>
                <a:lightRig rig="threePt" dir="t"/>
              </a:scene3d>
              <a:sp3d>
                <a:bevelT prst="convex"/>
              </a:sp3d>
            </p:spPr>
          </p:cxnSp>
          <p:cxnSp>
            <p:nvCxnSpPr>
              <p:cNvPr id="50" name="Straight Connector 49"/>
              <p:cNvCxnSpPr/>
              <p:nvPr/>
            </p:nvCxnSpPr>
            <p:spPr>
              <a:xfrm>
                <a:off x="4890064" y="5948624"/>
                <a:ext cx="1956816" cy="0"/>
              </a:xfrm>
              <a:prstGeom prst="line">
                <a:avLst/>
              </a:prstGeom>
              <a:noFill/>
              <a:ln w="38100" cap="flat" cmpd="sng" algn="ctr">
                <a:solidFill>
                  <a:srgbClr val="00B0F0"/>
                </a:solidFill>
                <a:prstDash val="solid"/>
              </a:ln>
              <a:effectLst/>
              <a:scene3d>
                <a:camera prst="orthographicFront">
                  <a:rot lat="0" lon="0" rev="0"/>
                </a:camera>
                <a:lightRig rig="threePt" dir="t"/>
              </a:scene3d>
              <a:sp3d>
                <a:bevelT prst="convex"/>
              </a:sp3d>
            </p:spPr>
          </p:cxnSp>
        </p:grpSp>
      </p:grpSp>
      <p:sp>
        <p:nvSpPr>
          <p:cNvPr id="59" name="Chevron 58"/>
          <p:cNvSpPr/>
          <p:nvPr/>
        </p:nvSpPr>
        <p:spPr>
          <a:xfrm flipH="1" flipV="1">
            <a:off x="5256570" y="3806887"/>
            <a:ext cx="152401" cy="156478"/>
          </a:xfrm>
          <a:prstGeom prst="chevron">
            <a:avLst/>
          </a:prstGeom>
          <a:solidFill>
            <a:srgbClr val="CC339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ysClr val="window" lastClr="FFFFFF"/>
              </a:solidFill>
              <a:effectLst/>
              <a:uLnTx/>
              <a:uFillTx/>
              <a:latin typeface="+mj-lt"/>
            </a:endParaRPr>
          </a:p>
        </p:txBody>
      </p:sp>
      <p:sp>
        <p:nvSpPr>
          <p:cNvPr id="60" name="Chevron 59"/>
          <p:cNvSpPr/>
          <p:nvPr/>
        </p:nvSpPr>
        <p:spPr>
          <a:xfrm flipV="1">
            <a:off x="5273317" y="4431729"/>
            <a:ext cx="135654" cy="152400"/>
          </a:xfrm>
          <a:prstGeom prst="chevron">
            <a:avLst/>
          </a:prstGeom>
          <a:solidFill>
            <a:srgbClr val="CC339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ysClr val="window" lastClr="FFFFFF"/>
              </a:solidFill>
              <a:effectLst/>
              <a:uLnTx/>
              <a:uFillTx/>
              <a:latin typeface="+mj-lt"/>
            </a:endParaRPr>
          </a:p>
        </p:txBody>
      </p:sp>
      <p:sp>
        <p:nvSpPr>
          <p:cNvPr id="61" name="Chevron 60"/>
          <p:cNvSpPr/>
          <p:nvPr/>
        </p:nvSpPr>
        <p:spPr>
          <a:xfrm rot="16200000" flipV="1">
            <a:off x="5975961" y="4046219"/>
            <a:ext cx="152400" cy="161419"/>
          </a:xfrm>
          <a:prstGeom prst="chevron">
            <a:avLst/>
          </a:prstGeom>
          <a:solidFill>
            <a:srgbClr val="CC339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ysClr val="windowText" lastClr="000000"/>
              </a:solidFill>
              <a:effectLst/>
              <a:uLnTx/>
              <a:uFillTx/>
              <a:latin typeface="+mj-lt"/>
            </a:endParaRPr>
          </a:p>
        </p:txBody>
      </p:sp>
      <p:grpSp>
        <p:nvGrpSpPr>
          <p:cNvPr id="62" name="Group 759"/>
          <p:cNvGrpSpPr/>
          <p:nvPr/>
        </p:nvGrpSpPr>
        <p:grpSpPr>
          <a:xfrm>
            <a:off x="3061056" y="1132840"/>
            <a:ext cx="2185316" cy="2904752"/>
            <a:chOff x="6879114" y="815253"/>
            <a:chExt cx="3059165" cy="4572839"/>
          </a:xfrm>
        </p:grpSpPr>
        <p:cxnSp>
          <p:nvCxnSpPr>
            <p:cNvPr id="63" name="Straight Connector 62"/>
            <p:cNvCxnSpPr/>
            <p:nvPr/>
          </p:nvCxnSpPr>
          <p:spPr>
            <a:xfrm>
              <a:off x="8244015" y="3014840"/>
              <a:ext cx="0" cy="2010065"/>
            </a:xfrm>
            <a:prstGeom prst="line">
              <a:avLst/>
            </a:prstGeom>
            <a:noFill/>
            <a:ln w="38100" cap="flat" cmpd="sng" algn="ctr">
              <a:solidFill>
                <a:srgbClr val="FFC000"/>
              </a:solidFill>
              <a:prstDash val="solid"/>
            </a:ln>
            <a:effectLst/>
            <a:scene3d>
              <a:camera prst="orthographicFront">
                <a:rot lat="0" lon="0" rev="0"/>
              </a:camera>
              <a:lightRig rig="threePt" dir="t"/>
            </a:scene3d>
            <a:sp3d>
              <a:bevelT prst="convex"/>
            </a:sp3d>
          </p:spPr>
        </p:cxnSp>
        <p:cxnSp>
          <p:nvCxnSpPr>
            <p:cNvPr id="64" name="Straight Connector 63"/>
            <p:cNvCxnSpPr/>
            <p:nvPr/>
          </p:nvCxnSpPr>
          <p:spPr>
            <a:xfrm>
              <a:off x="8543622" y="3032672"/>
              <a:ext cx="0" cy="1992233"/>
            </a:xfrm>
            <a:prstGeom prst="line">
              <a:avLst/>
            </a:prstGeom>
            <a:noFill/>
            <a:ln w="38100" cap="flat" cmpd="sng" algn="ctr">
              <a:solidFill>
                <a:srgbClr val="FFC000"/>
              </a:solidFill>
              <a:prstDash val="solid"/>
            </a:ln>
            <a:effectLst/>
            <a:scene3d>
              <a:camera prst="orthographicFront">
                <a:rot lat="0" lon="0" rev="0"/>
              </a:camera>
              <a:lightRig rig="threePt" dir="t"/>
            </a:scene3d>
            <a:sp3d>
              <a:bevelT prst="convex"/>
            </a:sp3d>
          </p:spPr>
        </p:cxnSp>
        <p:cxnSp>
          <p:nvCxnSpPr>
            <p:cNvPr id="65" name="Straight Connector 64"/>
            <p:cNvCxnSpPr/>
            <p:nvPr/>
          </p:nvCxnSpPr>
          <p:spPr>
            <a:xfrm>
              <a:off x="6988315" y="3038122"/>
              <a:ext cx="1251568" cy="0"/>
            </a:xfrm>
            <a:prstGeom prst="line">
              <a:avLst/>
            </a:prstGeom>
            <a:noFill/>
            <a:ln w="38100" cap="flat" cmpd="sng" algn="ctr">
              <a:solidFill>
                <a:srgbClr val="FFC000"/>
              </a:solidFill>
              <a:prstDash val="solid"/>
            </a:ln>
            <a:effectLst/>
            <a:scene3d>
              <a:camera prst="orthographicFront">
                <a:rot lat="0" lon="0" rev="0"/>
              </a:camera>
              <a:lightRig rig="threePt" dir="t"/>
            </a:scene3d>
            <a:sp3d>
              <a:bevelT prst="convex"/>
            </a:sp3d>
          </p:spPr>
        </p:cxnSp>
        <p:cxnSp>
          <p:nvCxnSpPr>
            <p:cNvPr id="66" name="Straight Connector 65"/>
            <p:cNvCxnSpPr/>
            <p:nvPr/>
          </p:nvCxnSpPr>
          <p:spPr>
            <a:xfrm>
              <a:off x="8524675" y="3032671"/>
              <a:ext cx="1276600" cy="2233"/>
            </a:xfrm>
            <a:prstGeom prst="line">
              <a:avLst/>
            </a:prstGeom>
            <a:noFill/>
            <a:ln w="38100" cap="flat" cmpd="sng" algn="ctr">
              <a:solidFill>
                <a:srgbClr val="FFC000"/>
              </a:solidFill>
              <a:prstDash val="solid"/>
            </a:ln>
            <a:effectLst/>
            <a:scene3d>
              <a:camera prst="orthographicFront">
                <a:rot lat="0" lon="0" rev="0"/>
              </a:camera>
              <a:lightRig rig="threePt" dir="t"/>
            </a:scene3d>
            <a:sp3d>
              <a:bevelT prst="convex"/>
            </a:sp3d>
          </p:spPr>
        </p:cxnSp>
        <p:cxnSp>
          <p:nvCxnSpPr>
            <p:cNvPr id="67" name="Straight Connector 66"/>
            <p:cNvCxnSpPr/>
            <p:nvPr/>
          </p:nvCxnSpPr>
          <p:spPr>
            <a:xfrm rot="5400000">
              <a:off x="5976886" y="2024141"/>
              <a:ext cx="2057348" cy="2174"/>
            </a:xfrm>
            <a:prstGeom prst="line">
              <a:avLst/>
            </a:prstGeom>
            <a:noFill/>
            <a:ln w="38100" cap="flat" cmpd="sng" algn="ctr">
              <a:solidFill>
                <a:srgbClr val="FFC000"/>
              </a:solidFill>
              <a:prstDash val="solid"/>
            </a:ln>
            <a:effectLst/>
            <a:scene3d>
              <a:camera prst="orthographicFront">
                <a:rot lat="0" lon="0" rev="0"/>
              </a:camera>
              <a:lightRig rig="threePt" dir="t"/>
            </a:scene3d>
            <a:sp3d>
              <a:bevelT prst="convex"/>
            </a:sp3d>
          </p:spPr>
        </p:cxnSp>
        <p:cxnSp>
          <p:nvCxnSpPr>
            <p:cNvPr id="68" name="Straight Connector 67"/>
            <p:cNvCxnSpPr/>
            <p:nvPr/>
          </p:nvCxnSpPr>
          <p:spPr>
            <a:xfrm rot="5400000">
              <a:off x="8755485" y="2024341"/>
              <a:ext cx="2057348" cy="2174"/>
            </a:xfrm>
            <a:prstGeom prst="line">
              <a:avLst/>
            </a:prstGeom>
            <a:noFill/>
            <a:ln w="38100" cap="flat" cmpd="sng" algn="ctr">
              <a:solidFill>
                <a:srgbClr val="FFC000"/>
              </a:solidFill>
              <a:prstDash val="solid"/>
            </a:ln>
            <a:effectLst/>
            <a:scene3d>
              <a:camera prst="orthographicFront">
                <a:rot lat="0" lon="0" rev="0"/>
              </a:camera>
              <a:lightRig rig="threePt" dir="t"/>
            </a:scene3d>
            <a:sp3d>
              <a:bevelT prst="convex"/>
            </a:sp3d>
          </p:spPr>
        </p:cxnSp>
        <p:cxnSp>
          <p:nvCxnSpPr>
            <p:cNvPr id="69" name="Straight Connector 68"/>
            <p:cNvCxnSpPr/>
            <p:nvPr/>
          </p:nvCxnSpPr>
          <p:spPr>
            <a:xfrm>
              <a:off x="6988370" y="996754"/>
              <a:ext cx="2816352" cy="0"/>
            </a:xfrm>
            <a:prstGeom prst="line">
              <a:avLst/>
            </a:prstGeom>
            <a:noFill/>
            <a:ln w="38100" cap="flat" cmpd="sng" algn="ctr">
              <a:solidFill>
                <a:srgbClr val="FFC000"/>
              </a:solidFill>
              <a:prstDash val="solid"/>
            </a:ln>
            <a:effectLst/>
            <a:scene3d>
              <a:camera prst="orthographicFront">
                <a:rot lat="0" lon="0" rev="0"/>
              </a:camera>
              <a:lightRig rig="threePt" dir="t"/>
            </a:scene3d>
            <a:sp3d>
              <a:bevelT prst="convex"/>
            </a:sp3d>
          </p:spPr>
        </p:cxnSp>
        <p:grpSp>
          <p:nvGrpSpPr>
            <p:cNvPr id="70" name="Group 51"/>
            <p:cNvGrpSpPr/>
            <p:nvPr/>
          </p:nvGrpSpPr>
          <p:grpSpPr>
            <a:xfrm>
              <a:off x="7208698" y="1189830"/>
              <a:ext cx="2374596" cy="1571182"/>
              <a:chOff x="3385740" y="1031476"/>
              <a:chExt cx="2374596" cy="1571182"/>
            </a:xfrm>
          </p:grpSpPr>
          <p:sp>
            <p:nvSpPr>
              <p:cNvPr id="80" name="Rectangle 79"/>
              <p:cNvSpPr/>
              <p:nvPr/>
            </p:nvSpPr>
            <p:spPr>
              <a:xfrm>
                <a:off x="3385740" y="1031576"/>
                <a:ext cx="1188720" cy="1571082"/>
              </a:xfrm>
              <a:prstGeom prst="rect">
                <a:avLst/>
              </a:prstGeom>
              <a:solidFill>
                <a:srgbClr val="0070C0"/>
              </a:solidFill>
              <a:ln w="25400" cap="flat" cmpd="sng" algn="ctr">
                <a:solidFill>
                  <a:sysClr val="windowText" lastClr="000000"/>
                </a:solidFill>
                <a:prstDash val="solid"/>
              </a:ln>
              <a:effectLst/>
              <a:scene3d>
                <a:camera prst="orthographicFront">
                  <a:rot lat="0" lon="0" rev="0"/>
                </a:camera>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mj-lt"/>
                </a:endParaRPr>
              </a:p>
            </p:txBody>
          </p:sp>
          <p:sp>
            <p:nvSpPr>
              <p:cNvPr id="81" name="Rectangle 80"/>
              <p:cNvSpPr/>
              <p:nvPr/>
            </p:nvSpPr>
            <p:spPr>
              <a:xfrm>
                <a:off x="4571616" y="1031476"/>
                <a:ext cx="1188720" cy="1571082"/>
              </a:xfrm>
              <a:prstGeom prst="rect">
                <a:avLst/>
              </a:prstGeom>
              <a:solidFill>
                <a:srgbClr val="FFC000"/>
              </a:solidFill>
              <a:ln w="25400" cap="flat" cmpd="sng" algn="ctr">
                <a:solidFill>
                  <a:sysClr val="windowText" lastClr="000000"/>
                </a:solidFill>
                <a:prstDash val="solid"/>
              </a:ln>
              <a:effectLst/>
              <a:scene3d>
                <a:camera prst="orthographicFront">
                  <a:rot lat="0" lon="0" rev="0"/>
                </a:camera>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 lastClr="FFFFFF"/>
                  </a:solidFill>
                  <a:effectLst/>
                  <a:uLnTx/>
                  <a:uFillTx/>
                  <a:latin typeface="+mj-lt"/>
                </a:endParaRPr>
              </a:p>
            </p:txBody>
          </p:sp>
        </p:grpSp>
        <p:sp>
          <p:nvSpPr>
            <p:cNvPr id="71" name="TextBox 70"/>
            <p:cNvSpPr txBox="1"/>
            <p:nvPr/>
          </p:nvSpPr>
          <p:spPr>
            <a:xfrm>
              <a:off x="7702227" y="4225817"/>
              <a:ext cx="543498" cy="581425"/>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chemeClr val="bg1"/>
                  </a:solidFill>
                  <a:effectLst/>
                  <a:uLnTx/>
                  <a:uFillTx/>
                  <a:latin typeface="+mj-lt"/>
                </a:rPr>
                <a:t>R</a:t>
              </a:r>
              <a:r>
                <a:rPr kumimoji="0" lang="en-US" b="0" i="0" u="none" strike="noStrike" kern="0" cap="none" spc="0" normalizeH="0" baseline="-25000" noProof="0" dirty="0" smtClean="0">
                  <a:ln>
                    <a:noFill/>
                  </a:ln>
                  <a:solidFill>
                    <a:schemeClr val="bg1"/>
                  </a:solidFill>
                  <a:effectLst/>
                  <a:uLnTx/>
                  <a:uFillTx/>
                  <a:latin typeface="+mj-lt"/>
                </a:rPr>
                <a:t>1</a:t>
              </a:r>
              <a:endParaRPr kumimoji="0" lang="en-US" b="0" i="0" u="none" strike="noStrike" kern="0" cap="none" spc="0" normalizeH="0" baseline="-25000" noProof="0" dirty="0">
                <a:ln>
                  <a:noFill/>
                </a:ln>
                <a:solidFill>
                  <a:schemeClr val="bg1"/>
                </a:solidFill>
                <a:effectLst/>
                <a:uLnTx/>
                <a:uFillTx/>
                <a:latin typeface="+mj-lt"/>
              </a:endParaRPr>
            </a:p>
          </p:txBody>
        </p:sp>
        <p:sp>
          <p:nvSpPr>
            <p:cNvPr id="72" name="TextBox 71"/>
            <p:cNvSpPr txBox="1"/>
            <p:nvPr/>
          </p:nvSpPr>
          <p:spPr>
            <a:xfrm>
              <a:off x="8598777" y="4223677"/>
              <a:ext cx="543498" cy="581425"/>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chemeClr val="bg1"/>
                  </a:solidFill>
                  <a:effectLst/>
                  <a:uLnTx/>
                  <a:uFillTx/>
                  <a:latin typeface="+mj-lt"/>
                </a:rPr>
                <a:t>R</a:t>
              </a:r>
              <a:r>
                <a:rPr kumimoji="0" lang="en-US" b="0" i="0" u="none" strike="noStrike" kern="0" cap="none" spc="0" normalizeH="0" baseline="-25000" noProof="0" dirty="0" smtClean="0">
                  <a:ln>
                    <a:noFill/>
                  </a:ln>
                  <a:solidFill>
                    <a:schemeClr val="bg1"/>
                  </a:solidFill>
                  <a:effectLst/>
                  <a:uLnTx/>
                  <a:uFillTx/>
                  <a:latin typeface="+mj-lt"/>
                </a:rPr>
                <a:t>2</a:t>
              </a:r>
              <a:endParaRPr kumimoji="0" lang="en-US" b="0" i="0" u="none" strike="noStrike" kern="0" cap="none" spc="0" normalizeH="0" baseline="-25000" noProof="0" dirty="0">
                <a:ln>
                  <a:noFill/>
                </a:ln>
                <a:solidFill>
                  <a:schemeClr val="bg1"/>
                </a:solidFill>
                <a:effectLst/>
                <a:uLnTx/>
                <a:uFillTx/>
                <a:latin typeface="+mj-lt"/>
              </a:endParaRPr>
            </a:p>
          </p:txBody>
        </p:sp>
        <p:sp>
          <p:nvSpPr>
            <p:cNvPr id="73" name="TextBox 72"/>
            <p:cNvSpPr txBox="1"/>
            <p:nvPr/>
          </p:nvSpPr>
          <p:spPr>
            <a:xfrm>
              <a:off x="6879114" y="2640000"/>
              <a:ext cx="453738" cy="581425"/>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a:noFill/>
                  </a:ln>
                  <a:effectLst>
                    <a:glow rad="127000">
                      <a:schemeClr val="bg1"/>
                    </a:glow>
                  </a:effectLst>
                  <a:uLnTx/>
                  <a:uFillTx/>
                  <a:latin typeface="+mj-lt"/>
                </a:rPr>
                <a:t>A</a:t>
              </a:r>
              <a:endParaRPr kumimoji="0" lang="en-US" b="1" i="0" u="none" strike="noStrike" kern="0" cap="none" spc="0" normalizeH="0" baseline="-25000" noProof="0" dirty="0">
                <a:ln>
                  <a:noFill/>
                </a:ln>
                <a:effectLst>
                  <a:glow rad="127000">
                    <a:schemeClr val="bg1"/>
                  </a:glow>
                </a:effectLst>
                <a:uLnTx/>
                <a:uFillTx/>
                <a:latin typeface="+mj-lt"/>
              </a:endParaRPr>
            </a:p>
          </p:txBody>
        </p:sp>
        <p:sp>
          <p:nvSpPr>
            <p:cNvPr id="74" name="TextBox 73"/>
            <p:cNvSpPr txBox="1"/>
            <p:nvPr/>
          </p:nvSpPr>
          <p:spPr>
            <a:xfrm>
              <a:off x="6892838" y="825250"/>
              <a:ext cx="440274" cy="581425"/>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a:noFill/>
                  </a:ln>
                  <a:effectLst>
                    <a:glow rad="127000">
                      <a:schemeClr val="bg1"/>
                    </a:glow>
                  </a:effectLst>
                  <a:uLnTx/>
                  <a:uFillTx/>
                  <a:latin typeface="+mj-lt"/>
                </a:rPr>
                <a:t>B</a:t>
              </a:r>
              <a:endParaRPr kumimoji="0" lang="en-US" b="1" i="0" u="none" strike="noStrike" kern="0" cap="none" spc="0" normalizeH="0" baseline="-25000" noProof="0" dirty="0">
                <a:ln>
                  <a:noFill/>
                </a:ln>
                <a:effectLst>
                  <a:glow rad="127000">
                    <a:schemeClr val="bg1"/>
                  </a:glow>
                </a:effectLst>
                <a:uLnTx/>
                <a:uFillTx/>
                <a:latin typeface="+mj-lt"/>
              </a:endParaRPr>
            </a:p>
          </p:txBody>
        </p:sp>
        <p:sp>
          <p:nvSpPr>
            <p:cNvPr id="75" name="TextBox 74"/>
            <p:cNvSpPr txBox="1"/>
            <p:nvPr/>
          </p:nvSpPr>
          <p:spPr>
            <a:xfrm>
              <a:off x="9506981" y="815253"/>
              <a:ext cx="431298" cy="581425"/>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a:noFill/>
                  </a:ln>
                  <a:effectLst>
                    <a:glow rad="127000">
                      <a:schemeClr val="bg1"/>
                    </a:glow>
                  </a:effectLst>
                  <a:uLnTx/>
                  <a:uFillTx/>
                  <a:latin typeface="+mj-lt"/>
                </a:rPr>
                <a:t>C</a:t>
              </a:r>
              <a:endParaRPr kumimoji="0" lang="en-US" b="1" i="0" u="none" strike="noStrike" kern="0" cap="none" spc="0" normalizeH="0" baseline="-25000" noProof="0" dirty="0">
                <a:ln>
                  <a:noFill/>
                </a:ln>
                <a:effectLst>
                  <a:glow rad="127000">
                    <a:schemeClr val="bg1"/>
                  </a:glow>
                </a:effectLst>
                <a:uLnTx/>
                <a:uFillTx/>
                <a:latin typeface="+mj-lt"/>
              </a:endParaRPr>
            </a:p>
          </p:txBody>
        </p:sp>
        <p:sp>
          <p:nvSpPr>
            <p:cNvPr id="76" name="TextBox 75"/>
            <p:cNvSpPr txBox="1"/>
            <p:nvPr/>
          </p:nvSpPr>
          <p:spPr>
            <a:xfrm>
              <a:off x="9469560" y="2622371"/>
              <a:ext cx="462714" cy="581425"/>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smtClean="0">
                  <a:ln>
                    <a:noFill/>
                  </a:ln>
                  <a:effectLst>
                    <a:glow rad="127000">
                      <a:schemeClr val="bg1"/>
                    </a:glow>
                  </a:effectLst>
                  <a:uLnTx/>
                  <a:uFillTx/>
                  <a:latin typeface="+mj-lt"/>
                </a:rPr>
                <a:t>D</a:t>
              </a:r>
              <a:endParaRPr kumimoji="0" lang="en-US" b="1" i="0" u="none" strike="noStrike" kern="0" cap="none" spc="0" normalizeH="0" baseline="-25000" noProof="0" dirty="0">
                <a:ln>
                  <a:noFill/>
                </a:ln>
                <a:effectLst>
                  <a:glow rad="127000">
                    <a:schemeClr val="bg1"/>
                  </a:glow>
                </a:effectLst>
                <a:uLnTx/>
                <a:uFillTx/>
                <a:latin typeface="+mj-lt"/>
              </a:endParaRPr>
            </a:p>
          </p:txBody>
        </p:sp>
        <p:grpSp>
          <p:nvGrpSpPr>
            <p:cNvPr id="77" name="Group 76"/>
            <p:cNvGrpSpPr/>
            <p:nvPr/>
          </p:nvGrpSpPr>
          <p:grpSpPr>
            <a:xfrm>
              <a:off x="7906406" y="4869875"/>
              <a:ext cx="980396" cy="518217"/>
              <a:chOff x="5715000" y="3859498"/>
              <a:chExt cx="685800" cy="368519"/>
            </a:xfrm>
            <a:scene3d>
              <a:camera prst="orthographicFront">
                <a:rot lat="0" lon="0" rev="0"/>
              </a:camera>
              <a:lightRig rig="threePt" dir="t"/>
            </a:scene3d>
          </p:grpSpPr>
          <p:sp>
            <p:nvSpPr>
              <p:cNvPr id="78" name="Arc 77"/>
              <p:cNvSpPr/>
              <p:nvPr/>
            </p:nvSpPr>
            <p:spPr>
              <a:xfrm rot="16200000">
                <a:off x="5760720" y="3816537"/>
                <a:ext cx="365760" cy="457200"/>
              </a:xfrm>
              <a:prstGeom prst="arc">
                <a:avLst>
                  <a:gd name="adj1" fmla="val 10766159"/>
                  <a:gd name="adj2" fmla="val 0"/>
                </a:avLst>
              </a:prstGeom>
              <a:noFill/>
              <a:ln w="127000" cap="rnd" cmpd="sng" algn="ctr">
                <a:solidFill>
                  <a:srgbClr val="FFC000"/>
                </a:solidFill>
                <a:prstDash val="solid"/>
                <a:round/>
              </a:ln>
              <a:effectLst/>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Text" lastClr="000000"/>
                  </a:solidFill>
                  <a:effectLst/>
                  <a:uLnTx/>
                  <a:uFillTx/>
                  <a:latin typeface="+mj-lt"/>
                </a:endParaRPr>
              </a:p>
            </p:txBody>
          </p:sp>
          <p:sp>
            <p:nvSpPr>
              <p:cNvPr id="79" name="Arc 78"/>
              <p:cNvSpPr/>
              <p:nvPr/>
            </p:nvSpPr>
            <p:spPr>
              <a:xfrm rot="5400000" flipH="1">
                <a:off x="5989320" y="3813778"/>
                <a:ext cx="365760" cy="457200"/>
              </a:xfrm>
              <a:prstGeom prst="arc">
                <a:avLst>
                  <a:gd name="adj1" fmla="val 10750634"/>
                  <a:gd name="adj2" fmla="val 0"/>
                </a:avLst>
              </a:prstGeom>
              <a:noFill/>
              <a:ln w="127000" cap="rnd" cmpd="sng" algn="ctr">
                <a:solidFill>
                  <a:srgbClr val="FFC000"/>
                </a:solidFill>
                <a:prstDash val="solid"/>
                <a:round/>
              </a:ln>
              <a:effectLst/>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ysClr val="windowText" lastClr="000000"/>
                  </a:solidFill>
                  <a:effectLst/>
                  <a:uLnTx/>
                  <a:uFillTx/>
                  <a:latin typeface="+mj-lt"/>
                </a:endParaRPr>
              </a:p>
            </p:txBody>
          </p:sp>
        </p:grpSp>
      </p:grpSp>
      <p:sp>
        <p:nvSpPr>
          <p:cNvPr id="82" name="Chevron 81"/>
          <p:cNvSpPr/>
          <p:nvPr/>
        </p:nvSpPr>
        <p:spPr>
          <a:xfrm flipH="1" flipV="1">
            <a:off x="2589570" y="3806887"/>
            <a:ext cx="152401" cy="167364"/>
          </a:xfrm>
          <a:prstGeom prst="chevron">
            <a:avLst/>
          </a:prstGeom>
          <a:solidFill>
            <a:srgbClr val="CC339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ysClr val="window" lastClr="FFFFFF"/>
              </a:solidFill>
              <a:effectLst/>
              <a:uLnTx/>
              <a:uFillTx/>
              <a:latin typeface="+mj-lt"/>
            </a:endParaRPr>
          </a:p>
        </p:txBody>
      </p:sp>
      <p:sp>
        <p:nvSpPr>
          <p:cNvPr id="83" name="Chevron 82"/>
          <p:cNvSpPr/>
          <p:nvPr/>
        </p:nvSpPr>
        <p:spPr>
          <a:xfrm rot="16200000" flipH="1" flipV="1">
            <a:off x="2080507" y="4113346"/>
            <a:ext cx="152400" cy="179564"/>
          </a:xfrm>
          <a:prstGeom prst="chevron">
            <a:avLst/>
          </a:prstGeom>
          <a:solidFill>
            <a:srgbClr val="CC339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ysClr val="windowText" lastClr="000000"/>
              </a:solidFill>
              <a:effectLst/>
              <a:uLnTx/>
              <a:uFillTx/>
              <a:latin typeface="+mj-lt"/>
            </a:endParaRPr>
          </a:p>
        </p:txBody>
      </p:sp>
      <p:sp>
        <p:nvSpPr>
          <p:cNvPr id="84" name="Chevron 83"/>
          <p:cNvSpPr/>
          <p:nvPr/>
        </p:nvSpPr>
        <p:spPr>
          <a:xfrm flipV="1">
            <a:off x="2736947" y="4431729"/>
            <a:ext cx="157425" cy="159657"/>
          </a:xfrm>
          <a:prstGeom prst="chevron">
            <a:avLst/>
          </a:prstGeom>
          <a:solidFill>
            <a:srgbClr val="CC339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ysClr val="window" lastClr="FFFFFF"/>
              </a:solidFill>
              <a:effectLst/>
              <a:uLnTx/>
              <a:uFillTx/>
              <a:latin typeface="+mj-lt"/>
            </a:endParaRPr>
          </a:p>
        </p:txBody>
      </p:sp>
      <p:pic>
        <p:nvPicPr>
          <p:cNvPr id="94" name="Picture 2" descr="C:\Users\Temp45\Desktop\Images\horseshoe-magnet.jp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r="3650" b="8644"/>
          <a:stretch/>
        </p:blipFill>
        <p:spPr bwMode="auto">
          <a:xfrm rot="17269267">
            <a:off x="1085947" y="657906"/>
            <a:ext cx="1995015" cy="2335317"/>
          </a:xfrm>
          <a:prstGeom prst="rect">
            <a:avLst/>
          </a:prstGeom>
          <a:noFill/>
          <a:scene3d>
            <a:camera prst="isometricOffAxis1Right"/>
            <a:lightRig rig="threePt" dir="t"/>
          </a:scene3d>
          <a:extLst>
            <a:ext uri="{909E8E84-426E-40DD-AFC4-6F175D3DCCD1}">
              <a14:hiddenFill xmlns:a14="http://schemas.microsoft.com/office/drawing/2010/main">
                <a:solidFill>
                  <a:srgbClr val="FFFFFF"/>
                </a:solidFill>
              </a14:hiddenFill>
            </a:ext>
          </a:extLst>
        </p:spPr>
      </p:pic>
      <p:sp>
        <p:nvSpPr>
          <p:cNvPr id="2" name="Rectangle 1"/>
          <p:cNvSpPr/>
          <p:nvPr/>
        </p:nvSpPr>
        <p:spPr>
          <a:xfrm>
            <a:off x="449441" y="209550"/>
            <a:ext cx="6834731" cy="369332"/>
          </a:xfrm>
          <a:prstGeom prst="rect">
            <a:avLst/>
          </a:prstGeom>
        </p:spPr>
        <p:txBody>
          <a:bodyPr wrap="square">
            <a:spAutoFit/>
          </a:bodyPr>
          <a:lstStyle/>
          <a:p>
            <a:pPr lvl="0">
              <a:defRPr/>
            </a:pPr>
            <a:r>
              <a:rPr lang="en-US" b="1" kern="0" dirty="0">
                <a:solidFill>
                  <a:schemeClr val="bg1"/>
                </a:solidFill>
                <a:effectLst>
                  <a:outerShdw blurRad="38100" dist="38100" dir="2700000" algn="tl">
                    <a:srgbClr val="000000">
                      <a:alpha val="43137"/>
                    </a:srgbClr>
                  </a:outerShdw>
                </a:effectLst>
              </a:rPr>
              <a:t>Force acting on a current carrying conductor placed in magnetic field</a:t>
            </a:r>
          </a:p>
        </p:txBody>
      </p:sp>
    </p:spTree>
    <p:extLst>
      <p:ext uri="{BB962C8B-B14F-4D97-AF65-F5344CB8AC3E}">
        <p14:creationId xmlns:p14="http://schemas.microsoft.com/office/powerpoint/2010/main" val="412799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31746"/>
                                        </p:tgtEl>
                                        <p:attrNameLst>
                                          <p:attrName>style.visibility</p:attrName>
                                        </p:attrNameLst>
                                      </p:cBhvr>
                                      <p:to>
                                        <p:strVal val="visible"/>
                                      </p:to>
                                    </p:set>
                                    <p:anim calcmode="lin" valueType="num">
                                      <p:cBhvr>
                                        <p:cTn id="17" dur="1000" fill="hold"/>
                                        <p:tgtEl>
                                          <p:spTgt spid="31746"/>
                                        </p:tgtEl>
                                        <p:attrNameLst>
                                          <p:attrName>ppt_w</p:attrName>
                                        </p:attrNameLst>
                                      </p:cBhvr>
                                      <p:tavLst>
                                        <p:tav tm="0">
                                          <p:val>
                                            <p:strVal val="#ppt_w*0.70"/>
                                          </p:val>
                                        </p:tav>
                                        <p:tav tm="100000">
                                          <p:val>
                                            <p:strVal val="#ppt_w"/>
                                          </p:val>
                                        </p:tav>
                                      </p:tavLst>
                                    </p:anim>
                                    <p:anim calcmode="lin" valueType="num">
                                      <p:cBhvr>
                                        <p:cTn id="18" dur="1000" fill="hold"/>
                                        <p:tgtEl>
                                          <p:spTgt spid="31746"/>
                                        </p:tgtEl>
                                        <p:attrNameLst>
                                          <p:attrName>ppt_h</p:attrName>
                                        </p:attrNameLst>
                                      </p:cBhvr>
                                      <p:tavLst>
                                        <p:tav tm="0">
                                          <p:val>
                                            <p:strVal val="#ppt_h"/>
                                          </p:val>
                                        </p:tav>
                                        <p:tav tm="100000">
                                          <p:val>
                                            <p:strVal val="#ppt_h"/>
                                          </p:val>
                                        </p:tav>
                                      </p:tavLst>
                                    </p:anim>
                                    <p:animEffect transition="in" filter="fade">
                                      <p:cBhvr>
                                        <p:cTn id="19" dur="1000"/>
                                        <p:tgtEl>
                                          <p:spTgt spid="3174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500"/>
                            </p:stCondLst>
                            <p:childTnLst>
                              <p:par>
                                <p:cTn id="29" presetID="42" presetClass="path" presetSubtype="0" accel="50000" decel="50000" fill="hold" nodeType="afterEffect">
                                  <p:stCondLst>
                                    <p:cond delay="0"/>
                                  </p:stCondLst>
                                  <p:childTnLst>
                                    <p:animMotion origin="layout" path="M -4.44444E-6 -4.99076E-6 L 0.14723 0.00463 " pathEditMode="relative" rAng="0" ptsTypes="AA">
                                      <p:cBhvr>
                                        <p:cTn id="30" dur="2000" fill="hold"/>
                                        <p:tgtEl>
                                          <p:spTgt spid="3"/>
                                        </p:tgtEl>
                                        <p:attrNameLst>
                                          <p:attrName>ppt_x</p:attrName>
                                          <p:attrName>ppt_y</p:attrName>
                                        </p:attrNameLst>
                                      </p:cBhvr>
                                      <p:rCtr x="7361" y="216"/>
                                    </p:animMotion>
                                  </p:childTnLst>
                                </p:cTn>
                              </p:par>
                            </p:childTnLst>
                          </p:cTn>
                        </p:par>
                      </p:childTnLst>
                    </p:cTn>
                  </p:par>
                  <p:par>
                    <p:cTn id="31" fill="hold">
                      <p:stCondLst>
                        <p:cond delay="indefinite"/>
                      </p:stCondLst>
                      <p:childTnLst>
                        <p:par>
                          <p:cTn id="32" fill="hold">
                            <p:stCondLst>
                              <p:cond delay="0"/>
                            </p:stCondLst>
                            <p:childTnLst>
                              <p:par>
                                <p:cTn id="33" presetID="22" presetClass="exit" presetSubtype="4" fill="hold" grpId="1" nodeType="clickEffect">
                                  <p:stCondLst>
                                    <p:cond delay="0"/>
                                  </p:stCondLst>
                                  <p:childTnLst>
                                    <p:animEffect transition="out" filter="wipe(down)">
                                      <p:cBhvr>
                                        <p:cTn id="34" dur="500"/>
                                        <p:tgtEl>
                                          <p:spTgt spid="20"/>
                                        </p:tgtEl>
                                      </p:cBhvr>
                                    </p:animEffect>
                                    <p:set>
                                      <p:cBhvr>
                                        <p:cTn id="35" dur="1" fill="hold">
                                          <p:stCondLst>
                                            <p:cond delay="499"/>
                                          </p:stCondLst>
                                        </p:cTn>
                                        <p:tgtEl>
                                          <p:spTgt spid="20"/>
                                        </p:tgtEl>
                                        <p:attrNameLst>
                                          <p:attrName>style.visibility</p:attrName>
                                        </p:attrNameLst>
                                      </p:cBhvr>
                                      <p:to>
                                        <p:strVal val="hidden"/>
                                      </p:to>
                                    </p:set>
                                  </p:childTnLst>
                                </p:cTn>
                              </p:par>
                              <p:par>
                                <p:cTn id="36" presetID="22" presetClass="exit" presetSubtype="4" fill="hold" nodeType="withEffect">
                                  <p:stCondLst>
                                    <p:cond delay="0"/>
                                  </p:stCondLst>
                                  <p:childTnLst>
                                    <p:animEffect transition="out" filter="wipe(down)">
                                      <p:cBhvr>
                                        <p:cTn id="37" dur="500"/>
                                        <p:tgtEl>
                                          <p:spTgt spid="19"/>
                                        </p:tgtEl>
                                      </p:cBhvr>
                                    </p:animEffect>
                                    <p:set>
                                      <p:cBhvr>
                                        <p:cTn id="38" dur="1" fill="hold">
                                          <p:stCondLst>
                                            <p:cond delay="499"/>
                                          </p:stCondLst>
                                        </p:cTn>
                                        <p:tgtEl>
                                          <p:spTgt spid="19"/>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1746"/>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9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2"/>
                                        </p:tgtEl>
                                        <p:attrNameLst>
                                          <p:attrName>style.visibility</p:attrName>
                                        </p:attrNameLst>
                                      </p:cBhvr>
                                      <p:to>
                                        <p:strVal val="visible"/>
                                      </p:to>
                                    </p:set>
                                  </p:childTnLst>
                                </p:cTn>
                              </p:par>
                              <p:par>
                                <p:cTn id="67" presetID="1" presetClass="entr" presetSubtype="0" fill="hold" grpId="1" nodeType="withEffect">
                                  <p:stCondLst>
                                    <p:cond delay="0"/>
                                  </p:stCondLst>
                                  <p:childTnLst>
                                    <p:set>
                                      <p:cBhvr>
                                        <p:cTn id="68" dur="1" fill="hold">
                                          <p:stCondLst>
                                            <p:cond delay="0"/>
                                          </p:stCondLst>
                                        </p:cTn>
                                        <p:tgtEl>
                                          <p:spTgt spid="8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8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par>
                                <p:cTn id="75" presetID="1" presetClass="entr" presetSubtype="0" fill="hold" grpId="1" nodeType="withEffect">
                                  <p:stCondLst>
                                    <p:cond delay="0"/>
                                  </p:stCondLst>
                                  <p:childTnLst>
                                    <p:set>
                                      <p:cBhvr>
                                        <p:cTn id="76" dur="1" fill="hold">
                                          <p:stCondLst>
                                            <p:cond delay="0"/>
                                          </p:stCondLst>
                                        </p:cTn>
                                        <p:tgtEl>
                                          <p:spTgt spid="8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9" presetClass="entr" presetSubtype="10" fill="hold" nodeType="clickEffect">
                                  <p:stCondLst>
                                    <p:cond delay="0"/>
                                  </p:stCondLst>
                                  <p:childTnLst>
                                    <p:set>
                                      <p:cBhvr>
                                        <p:cTn id="80" dur="1" fill="hold">
                                          <p:stCondLst>
                                            <p:cond delay="0"/>
                                          </p:stCondLst>
                                        </p:cTn>
                                        <p:tgtEl>
                                          <p:spTgt spid="62"/>
                                        </p:tgtEl>
                                        <p:attrNameLst>
                                          <p:attrName>style.visibility</p:attrName>
                                        </p:attrNameLst>
                                      </p:cBhvr>
                                      <p:to>
                                        <p:strVal val="visible"/>
                                      </p:to>
                                    </p:set>
                                    <p:anim calcmode="lin" valueType="num">
                                      <p:cBhvr>
                                        <p:cTn id="81" dur="5000" fill="hold"/>
                                        <p:tgtEl>
                                          <p:spTgt spid="62"/>
                                        </p:tgtEl>
                                        <p:attrNameLst>
                                          <p:attrName>ppt_w</p:attrName>
                                        </p:attrNameLst>
                                      </p:cBhvr>
                                      <p:tavLst>
                                        <p:tav tm="0" fmla="#ppt_w*sin(2.5*pi*$)">
                                          <p:val>
                                            <p:fltVal val="0"/>
                                          </p:val>
                                        </p:tav>
                                        <p:tav tm="100000">
                                          <p:val>
                                            <p:fltVal val="1"/>
                                          </p:val>
                                        </p:tav>
                                      </p:tavLst>
                                    </p:anim>
                                    <p:anim calcmode="lin" valueType="num">
                                      <p:cBhvr>
                                        <p:cTn id="82" dur="5000" fill="hold"/>
                                        <p:tgtEl>
                                          <p:spTgt spid="6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59" grpId="0" animBg="1"/>
      <p:bldP spid="59" grpId="1" animBg="1"/>
      <p:bldP spid="60" grpId="0" animBg="1"/>
      <p:bldP spid="60" grpId="1" animBg="1"/>
      <p:bldP spid="61" grpId="0" animBg="1"/>
      <p:bldP spid="61" grpId="1" animBg="1"/>
      <p:bldP spid="82" grpId="0" animBg="1"/>
      <p:bldP spid="82" grpId="1" animBg="1"/>
      <p:bldP spid="83" grpId="0" animBg="1"/>
      <p:bldP spid="83" grpId="1" animBg="1"/>
      <p:bldP spid="84" grpId="0" animBg="1"/>
      <p:bldP spid="84" grpId="1"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2" descr="D:\d drive\MJ WORK\Pooja mam (physics)\State board\9th state board\3_Current Electricity\Raw\background.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bwMode="auto">
          <a:xfrm>
            <a:off x="0" y="320278"/>
            <a:ext cx="9144000" cy="522327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5" cstate="screen">
            <a:extLst>
              <a:ext uri="{28A0092B-C50C-407E-A947-70E740481C1C}">
                <a14:useLocalDpi xmlns:a14="http://schemas.microsoft.com/office/drawing/2010/main"/>
              </a:ext>
            </a:extLst>
          </a:blip>
          <a:srcRect l="-156"/>
          <a:stretch/>
        </p:blipFill>
        <p:spPr>
          <a:xfrm>
            <a:off x="-95534" y="0"/>
            <a:ext cx="9239534" cy="3533774"/>
          </a:xfrm>
          <a:prstGeom prst="rect">
            <a:avLst/>
          </a:prstGeom>
        </p:spPr>
      </p:pic>
      <p:grpSp>
        <p:nvGrpSpPr>
          <p:cNvPr id="46" name="Group 45"/>
          <p:cNvGrpSpPr/>
          <p:nvPr/>
        </p:nvGrpSpPr>
        <p:grpSpPr>
          <a:xfrm>
            <a:off x="240566" y="666750"/>
            <a:ext cx="1763305" cy="3962400"/>
            <a:chOff x="240566" y="742950"/>
            <a:chExt cx="1763305" cy="3962400"/>
          </a:xfrm>
        </p:grpSpPr>
        <p:sp>
          <p:nvSpPr>
            <p:cNvPr id="7" name="Trapezoid 6"/>
            <p:cNvSpPr/>
            <p:nvPr/>
          </p:nvSpPr>
          <p:spPr>
            <a:xfrm>
              <a:off x="240566" y="3883373"/>
              <a:ext cx="1763305" cy="821977"/>
            </a:xfrm>
            <a:prstGeom prst="trapezoid">
              <a:avLst/>
            </a:prstGeom>
            <a:solidFill>
              <a:schemeClr val="tx1"/>
            </a:solidFill>
            <a:ln>
              <a:solidFill>
                <a:schemeClr val="tx1"/>
              </a:solid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3" name="Rounded Rectangle 2"/>
            <p:cNvSpPr/>
            <p:nvPr/>
          </p:nvSpPr>
          <p:spPr>
            <a:xfrm>
              <a:off x="1079882" y="742950"/>
              <a:ext cx="107344" cy="3514725"/>
            </a:xfrm>
            <a:prstGeom prst="roundRect">
              <a:avLst/>
            </a:prstGeom>
            <a:gradFill flip="none" rotWithShape="1">
              <a:gsLst>
                <a:gs pos="0">
                  <a:srgbClr val="FC9204">
                    <a:shade val="30000"/>
                    <a:satMod val="115000"/>
                  </a:srgbClr>
                </a:gs>
                <a:gs pos="100000">
                  <a:schemeClr val="accent6">
                    <a:lumMod val="75000"/>
                  </a:schemeClr>
                </a:gs>
                <a:gs pos="50000">
                  <a:srgbClr val="FC9204">
                    <a:shade val="100000"/>
                    <a:satMod val="115000"/>
                  </a:srgbClr>
                </a:gs>
              </a:gsLst>
              <a:lin ang="10800000" scaled="1"/>
              <a:tileRect/>
            </a:gra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nvGrpSpPr>
            <p:cNvPr id="11" name="Group 10"/>
            <p:cNvGrpSpPr/>
            <p:nvPr/>
          </p:nvGrpSpPr>
          <p:grpSpPr>
            <a:xfrm>
              <a:off x="921490" y="2155782"/>
              <a:ext cx="307148" cy="294905"/>
              <a:chOff x="921490" y="1809750"/>
              <a:chExt cx="307148" cy="294905"/>
            </a:xfrm>
          </p:grpSpPr>
          <p:sp>
            <p:nvSpPr>
              <p:cNvPr id="4" name="Rounded Rectangle 3"/>
              <p:cNvSpPr/>
              <p:nvPr/>
            </p:nvSpPr>
            <p:spPr>
              <a:xfrm>
                <a:off x="1038471" y="1809750"/>
                <a:ext cx="190167" cy="294905"/>
              </a:xfrm>
              <a:prstGeom prst="roundRect">
                <a:avLst/>
              </a:prstGeom>
              <a:solidFill>
                <a:srgbClr val="FFDD7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9" name="Rounded Rectangle 8"/>
              <p:cNvSpPr/>
              <p:nvPr/>
            </p:nvSpPr>
            <p:spPr>
              <a:xfrm>
                <a:off x="968771" y="1909729"/>
                <a:ext cx="107344" cy="85423"/>
              </a:xfrm>
              <a:prstGeom prst="roundRect">
                <a:avLst/>
              </a:prstGeom>
              <a:solidFill>
                <a:srgbClr val="FFDD7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 name="Rounded Rectangle 9"/>
              <p:cNvSpPr/>
              <p:nvPr/>
            </p:nvSpPr>
            <p:spPr>
              <a:xfrm>
                <a:off x="921490" y="1846965"/>
                <a:ext cx="73318" cy="201424"/>
              </a:xfrm>
              <a:custGeom>
                <a:avLst/>
                <a:gdLst>
                  <a:gd name="connsiteX0" fmla="*/ 0 w 55085"/>
                  <a:gd name="connsiteY0" fmla="*/ 9181 h 268095"/>
                  <a:gd name="connsiteX1" fmla="*/ 9181 w 55085"/>
                  <a:gd name="connsiteY1" fmla="*/ 0 h 268095"/>
                  <a:gd name="connsiteX2" fmla="*/ 45904 w 55085"/>
                  <a:gd name="connsiteY2" fmla="*/ 0 h 268095"/>
                  <a:gd name="connsiteX3" fmla="*/ 55085 w 55085"/>
                  <a:gd name="connsiteY3" fmla="*/ 9181 h 268095"/>
                  <a:gd name="connsiteX4" fmla="*/ 55085 w 55085"/>
                  <a:gd name="connsiteY4" fmla="*/ 258914 h 268095"/>
                  <a:gd name="connsiteX5" fmla="*/ 45904 w 55085"/>
                  <a:gd name="connsiteY5" fmla="*/ 268095 h 268095"/>
                  <a:gd name="connsiteX6" fmla="*/ 9181 w 55085"/>
                  <a:gd name="connsiteY6" fmla="*/ 268095 h 268095"/>
                  <a:gd name="connsiteX7" fmla="*/ 0 w 55085"/>
                  <a:gd name="connsiteY7" fmla="*/ 258914 h 268095"/>
                  <a:gd name="connsiteX8" fmla="*/ 0 w 55085"/>
                  <a:gd name="connsiteY8" fmla="*/ 9181 h 268095"/>
                  <a:gd name="connsiteX0" fmla="*/ 0 w 55085"/>
                  <a:gd name="connsiteY0" fmla="*/ 9181 h 268095"/>
                  <a:gd name="connsiteX1" fmla="*/ 9181 w 55085"/>
                  <a:gd name="connsiteY1" fmla="*/ 0 h 268095"/>
                  <a:gd name="connsiteX2" fmla="*/ 45904 w 55085"/>
                  <a:gd name="connsiteY2" fmla="*/ 0 h 268095"/>
                  <a:gd name="connsiteX3" fmla="*/ 55085 w 55085"/>
                  <a:gd name="connsiteY3" fmla="*/ 9181 h 268095"/>
                  <a:gd name="connsiteX4" fmla="*/ 55085 w 55085"/>
                  <a:gd name="connsiteY4" fmla="*/ 258914 h 268095"/>
                  <a:gd name="connsiteX5" fmla="*/ 45904 w 55085"/>
                  <a:gd name="connsiteY5" fmla="*/ 268095 h 268095"/>
                  <a:gd name="connsiteX6" fmla="*/ 9181 w 55085"/>
                  <a:gd name="connsiteY6" fmla="*/ 268095 h 268095"/>
                  <a:gd name="connsiteX7" fmla="*/ 0 w 55085"/>
                  <a:gd name="connsiteY7" fmla="*/ 258914 h 268095"/>
                  <a:gd name="connsiteX8" fmla="*/ 0 w 55085"/>
                  <a:gd name="connsiteY8" fmla="*/ 9181 h 268095"/>
                  <a:gd name="connsiteX0" fmla="*/ 0 w 55085"/>
                  <a:gd name="connsiteY0" fmla="*/ 9181 h 268095"/>
                  <a:gd name="connsiteX1" fmla="*/ 9181 w 55085"/>
                  <a:gd name="connsiteY1" fmla="*/ 0 h 268095"/>
                  <a:gd name="connsiteX2" fmla="*/ 45904 w 55085"/>
                  <a:gd name="connsiteY2" fmla="*/ 0 h 268095"/>
                  <a:gd name="connsiteX3" fmla="*/ 55085 w 55085"/>
                  <a:gd name="connsiteY3" fmla="*/ 9181 h 268095"/>
                  <a:gd name="connsiteX4" fmla="*/ 55085 w 55085"/>
                  <a:gd name="connsiteY4" fmla="*/ 258914 h 268095"/>
                  <a:gd name="connsiteX5" fmla="*/ 45904 w 55085"/>
                  <a:gd name="connsiteY5" fmla="*/ 268095 h 268095"/>
                  <a:gd name="connsiteX6" fmla="*/ 9181 w 55085"/>
                  <a:gd name="connsiteY6" fmla="*/ 268095 h 268095"/>
                  <a:gd name="connsiteX7" fmla="*/ 0 w 55085"/>
                  <a:gd name="connsiteY7" fmla="*/ 258914 h 268095"/>
                  <a:gd name="connsiteX8" fmla="*/ 0 w 55085"/>
                  <a:gd name="connsiteY8" fmla="*/ 9181 h 268095"/>
                  <a:gd name="connsiteX0" fmla="*/ 0 w 55085"/>
                  <a:gd name="connsiteY0" fmla="*/ 9181 h 268095"/>
                  <a:gd name="connsiteX1" fmla="*/ 9181 w 55085"/>
                  <a:gd name="connsiteY1" fmla="*/ 0 h 268095"/>
                  <a:gd name="connsiteX2" fmla="*/ 45904 w 55085"/>
                  <a:gd name="connsiteY2" fmla="*/ 0 h 268095"/>
                  <a:gd name="connsiteX3" fmla="*/ 55085 w 55085"/>
                  <a:gd name="connsiteY3" fmla="*/ 9181 h 268095"/>
                  <a:gd name="connsiteX4" fmla="*/ 55085 w 55085"/>
                  <a:gd name="connsiteY4" fmla="*/ 258914 h 268095"/>
                  <a:gd name="connsiteX5" fmla="*/ 45904 w 55085"/>
                  <a:gd name="connsiteY5" fmla="*/ 268095 h 268095"/>
                  <a:gd name="connsiteX6" fmla="*/ 9181 w 55085"/>
                  <a:gd name="connsiteY6" fmla="*/ 268095 h 268095"/>
                  <a:gd name="connsiteX7" fmla="*/ 0 w 55085"/>
                  <a:gd name="connsiteY7" fmla="*/ 258914 h 268095"/>
                  <a:gd name="connsiteX8" fmla="*/ 0 w 55085"/>
                  <a:gd name="connsiteY8" fmla="*/ 9181 h 268095"/>
                  <a:gd name="connsiteX0" fmla="*/ 0 w 55085"/>
                  <a:gd name="connsiteY0" fmla="*/ 9181 h 268095"/>
                  <a:gd name="connsiteX1" fmla="*/ 9181 w 55085"/>
                  <a:gd name="connsiteY1" fmla="*/ 0 h 268095"/>
                  <a:gd name="connsiteX2" fmla="*/ 45904 w 55085"/>
                  <a:gd name="connsiteY2" fmla="*/ 0 h 268095"/>
                  <a:gd name="connsiteX3" fmla="*/ 55085 w 55085"/>
                  <a:gd name="connsiteY3" fmla="*/ 9181 h 268095"/>
                  <a:gd name="connsiteX4" fmla="*/ 55085 w 55085"/>
                  <a:gd name="connsiteY4" fmla="*/ 258914 h 268095"/>
                  <a:gd name="connsiteX5" fmla="*/ 45904 w 55085"/>
                  <a:gd name="connsiteY5" fmla="*/ 268095 h 268095"/>
                  <a:gd name="connsiteX6" fmla="*/ 9181 w 55085"/>
                  <a:gd name="connsiteY6" fmla="*/ 268095 h 268095"/>
                  <a:gd name="connsiteX7" fmla="*/ 0 w 55085"/>
                  <a:gd name="connsiteY7" fmla="*/ 258914 h 268095"/>
                  <a:gd name="connsiteX8" fmla="*/ 0 w 55085"/>
                  <a:gd name="connsiteY8" fmla="*/ 9181 h 26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085" h="268095">
                    <a:moveTo>
                      <a:pt x="0" y="9181"/>
                    </a:moveTo>
                    <a:cubicBezTo>
                      <a:pt x="0" y="4110"/>
                      <a:pt x="4110" y="0"/>
                      <a:pt x="9181" y="0"/>
                    </a:cubicBezTo>
                    <a:lnTo>
                      <a:pt x="45904" y="0"/>
                    </a:lnTo>
                    <a:cubicBezTo>
                      <a:pt x="50975" y="0"/>
                      <a:pt x="55085" y="4110"/>
                      <a:pt x="55085" y="9181"/>
                    </a:cubicBezTo>
                    <a:cubicBezTo>
                      <a:pt x="38984" y="92425"/>
                      <a:pt x="26460" y="169332"/>
                      <a:pt x="55085" y="258914"/>
                    </a:cubicBezTo>
                    <a:cubicBezTo>
                      <a:pt x="55085" y="263985"/>
                      <a:pt x="50975" y="268095"/>
                      <a:pt x="45904" y="268095"/>
                    </a:cubicBezTo>
                    <a:lnTo>
                      <a:pt x="9181" y="268095"/>
                    </a:lnTo>
                    <a:cubicBezTo>
                      <a:pt x="4110" y="268095"/>
                      <a:pt x="0" y="263985"/>
                      <a:pt x="0" y="258914"/>
                    </a:cubicBezTo>
                    <a:cubicBezTo>
                      <a:pt x="38100" y="175670"/>
                      <a:pt x="42863" y="97188"/>
                      <a:pt x="0" y="9181"/>
                    </a:cubicBezTo>
                    <a:close/>
                  </a:path>
                </a:pathLst>
              </a:custGeom>
              <a:solidFill>
                <a:srgbClr val="FFDD71"/>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cxnSp>
          <p:nvCxnSpPr>
            <p:cNvPr id="26" name="Straight Connector 25"/>
            <p:cNvCxnSpPr/>
            <p:nvPr/>
          </p:nvCxnSpPr>
          <p:spPr>
            <a:xfrm flipV="1">
              <a:off x="1236730" y="2293709"/>
              <a:ext cx="324898" cy="0"/>
            </a:xfrm>
            <a:prstGeom prst="line">
              <a:avLst/>
            </a:prstGeom>
            <a:gradFill flip="none" rotWithShape="1">
              <a:gsLst>
                <a:gs pos="0">
                  <a:srgbClr val="FC9204">
                    <a:shade val="30000"/>
                    <a:satMod val="115000"/>
                  </a:srgbClr>
                </a:gs>
                <a:gs pos="100000">
                  <a:schemeClr val="accent6">
                    <a:lumMod val="75000"/>
                  </a:schemeClr>
                </a:gs>
                <a:gs pos="50000">
                  <a:srgbClr val="FC9204">
                    <a:shade val="100000"/>
                    <a:satMod val="115000"/>
                  </a:srgbClr>
                </a:gs>
              </a:gsLst>
              <a:lin ang="10800000" scaled="1"/>
              <a:tileRect/>
            </a:gradFill>
            <a:ln>
              <a:solidFill>
                <a:srgbClr val="FC9204"/>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cxnSp>
      </p:grpSp>
      <p:grpSp>
        <p:nvGrpSpPr>
          <p:cNvPr id="27" name="Group 26"/>
          <p:cNvGrpSpPr/>
          <p:nvPr/>
        </p:nvGrpSpPr>
        <p:grpSpPr>
          <a:xfrm>
            <a:off x="1468177" y="1731466"/>
            <a:ext cx="1817947" cy="407194"/>
            <a:chOff x="1476375" y="1905000"/>
            <a:chExt cx="1581150" cy="407194"/>
          </a:xfrm>
        </p:grpSpPr>
        <p:sp>
          <p:nvSpPr>
            <p:cNvPr id="8" name="Freeform 7"/>
            <p:cNvSpPr/>
            <p:nvPr/>
          </p:nvSpPr>
          <p:spPr>
            <a:xfrm>
              <a:off x="1476375" y="1905000"/>
              <a:ext cx="1581150" cy="366712"/>
            </a:xfrm>
            <a:custGeom>
              <a:avLst/>
              <a:gdLst>
                <a:gd name="connsiteX0" fmla="*/ 1566862 w 1566862"/>
                <a:gd name="connsiteY0" fmla="*/ 0 h 354806"/>
                <a:gd name="connsiteX1" fmla="*/ 0 w 1566862"/>
                <a:gd name="connsiteY1" fmla="*/ 354806 h 354806"/>
                <a:gd name="connsiteX2" fmla="*/ 233362 w 1566862"/>
                <a:gd name="connsiteY2" fmla="*/ 354806 h 354806"/>
                <a:gd name="connsiteX3" fmla="*/ 1426368 w 1566862"/>
                <a:gd name="connsiteY3" fmla="*/ 147638 h 354806"/>
                <a:gd name="connsiteX4" fmla="*/ 1566862 w 1566862"/>
                <a:gd name="connsiteY4" fmla="*/ 0 h 354806"/>
                <a:gd name="connsiteX0" fmla="*/ 1566862 w 1566862"/>
                <a:gd name="connsiteY0" fmla="*/ 0 h 354806"/>
                <a:gd name="connsiteX1" fmla="*/ 0 w 1566862"/>
                <a:gd name="connsiteY1" fmla="*/ 354806 h 354806"/>
                <a:gd name="connsiteX2" fmla="*/ 233362 w 1566862"/>
                <a:gd name="connsiteY2" fmla="*/ 354806 h 354806"/>
                <a:gd name="connsiteX3" fmla="*/ 1426368 w 1566862"/>
                <a:gd name="connsiteY3" fmla="*/ 147638 h 354806"/>
                <a:gd name="connsiteX4" fmla="*/ 1566862 w 1566862"/>
                <a:gd name="connsiteY4" fmla="*/ 0 h 354806"/>
                <a:gd name="connsiteX0" fmla="*/ 1566862 w 1566862"/>
                <a:gd name="connsiteY0" fmla="*/ 0 h 354806"/>
                <a:gd name="connsiteX1" fmla="*/ 0 w 1566862"/>
                <a:gd name="connsiteY1" fmla="*/ 354806 h 354806"/>
                <a:gd name="connsiteX2" fmla="*/ 233362 w 1566862"/>
                <a:gd name="connsiteY2" fmla="*/ 354806 h 354806"/>
                <a:gd name="connsiteX3" fmla="*/ 1426368 w 1566862"/>
                <a:gd name="connsiteY3" fmla="*/ 147638 h 354806"/>
                <a:gd name="connsiteX4" fmla="*/ 1566862 w 1566862"/>
                <a:gd name="connsiteY4" fmla="*/ 0 h 354806"/>
                <a:gd name="connsiteX0" fmla="*/ 1566862 w 1566862"/>
                <a:gd name="connsiteY0" fmla="*/ 0 h 354806"/>
                <a:gd name="connsiteX1" fmla="*/ 0 w 1566862"/>
                <a:gd name="connsiteY1" fmla="*/ 354806 h 354806"/>
                <a:gd name="connsiteX2" fmla="*/ 233362 w 1566862"/>
                <a:gd name="connsiteY2" fmla="*/ 354806 h 354806"/>
                <a:gd name="connsiteX3" fmla="*/ 1426368 w 1566862"/>
                <a:gd name="connsiteY3" fmla="*/ 147638 h 354806"/>
                <a:gd name="connsiteX4" fmla="*/ 1566862 w 1566862"/>
                <a:gd name="connsiteY4" fmla="*/ 0 h 354806"/>
                <a:gd name="connsiteX0" fmla="*/ 1566862 w 1566862"/>
                <a:gd name="connsiteY0" fmla="*/ 0 h 354806"/>
                <a:gd name="connsiteX1" fmla="*/ 0 w 1566862"/>
                <a:gd name="connsiteY1" fmla="*/ 354806 h 354806"/>
                <a:gd name="connsiteX2" fmla="*/ 233362 w 1566862"/>
                <a:gd name="connsiteY2" fmla="*/ 354806 h 354806"/>
                <a:gd name="connsiteX3" fmla="*/ 1426368 w 1566862"/>
                <a:gd name="connsiteY3" fmla="*/ 147638 h 354806"/>
                <a:gd name="connsiteX4" fmla="*/ 1566862 w 1566862"/>
                <a:gd name="connsiteY4" fmla="*/ 0 h 354806"/>
                <a:gd name="connsiteX0" fmla="*/ 1566862 w 1566862"/>
                <a:gd name="connsiteY0" fmla="*/ 0 h 354806"/>
                <a:gd name="connsiteX1" fmla="*/ 0 w 1566862"/>
                <a:gd name="connsiteY1" fmla="*/ 354806 h 354806"/>
                <a:gd name="connsiteX2" fmla="*/ 233362 w 1566862"/>
                <a:gd name="connsiteY2" fmla="*/ 354806 h 354806"/>
                <a:gd name="connsiteX3" fmla="*/ 1426368 w 1566862"/>
                <a:gd name="connsiteY3" fmla="*/ 147638 h 354806"/>
                <a:gd name="connsiteX4" fmla="*/ 1566862 w 1566862"/>
                <a:gd name="connsiteY4" fmla="*/ 0 h 354806"/>
                <a:gd name="connsiteX0" fmla="*/ 1566862 w 1566862"/>
                <a:gd name="connsiteY0" fmla="*/ 0 h 354806"/>
                <a:gd name="connsiteX1" fmla="*/ 0 w 1566862"/>
                <a:gd name="connsiteY1" fmla="*/ 354806 h 354806"/>
                <a:gd name="connsiteX2" fmla="*/ 233362 w 1566862"/>
                <a:gd name="connsiteY2" fmla="*/ 354806 h 354806"/>
                <a:gd name="connsiteX3" fmla="*/ 1426368 w 1566862"/>
                <a:gd name="connsiteY3" fmla="*/ 147638 h 354806"/>
                <a:gd name="connsiteX4" fmla="*/ 1566862 w 1566862"/>
                <a:gd name="connsiteY4" fmla="*/ 0 h 354806"/>
                <a:gd name="connsiteX0" fmla="*/ 1566862 w 1566862"/>
                <a:gd name="connsiteY0" fmla="*/ 0 h 354806"/>
                <a:gd name="connsiteX1" fmla="*/ 0 w 1566862"/>
                <a:gd name="connsiteY1" fmla="*/ 354806 h 354806"/>
                <a:gd name="connsiteX2" fmla="*/ 233362 w 1566862"/>
                <a:gd name="connsiteY2" fmla="*/ 354806 h 354806"/>
                <a:gd name="connsiteX3" fmla="*/ 1426368 w 1566862"/>
                <a:gd name="connsiteY3" fmla="*/ 147638 h 354806"/>
                <a:gd name="connsiteX4" fmla="*/ 1566862 w 1566862"/>
                <a:gd name="connsiteY4" fmla="*/ 0 h 354806"/>
                <a:gd name="connsiteX0" fmla="*/ 1566862 w 1566862"/>
                <a:gd name="connsiteY0" fmla="*/ 0 h 354806"/>
                <a:gd name="connsiteX1" fmla="*/ 0 w 1566862"/>
                <a:gd name="connsiteY1" fmla="*/ 354806 h 354806"/>
                <a:gd name="connsiteX2" fmla="*/ 233362 w 1566862"/>
                <a:gd name="connsiteY2" fmla="*/ 354806 h 354806"/>
                <a:gd name="connsiteX3" fmla="*/ 1426368 w 1566862"/>
                <a:gd name="connsiteY3" fmla="*/ 147638 h 354806"/>
                <a:gd name="connsiteX4" fmla="*/ 1566862 w 1566862"/>
                <a:gd name="connsiteY4" fmla="*/ 0 h 354806"/>
                <a:gd name="connsiteX0" fmla="*/ 1566862 w 1566862"/>
                <a:gd name="connsiteY0" fmla="*/ 0 h 354806"/>
                <a:gd name="connsiteX1" fmla="*/ 0 w 1566862"/>
                <a:gd name="connsiteY1" fmla="*/ 354806 h 354806"/>
                <a:gd name="connsiteX2" fmla="*/ 233362 w 1566862"/>
                <a:gd name="connsiteY2" fmla="*/ 354806 h 354806"/>
                <a:gd name="connsiteX3" fmla="*/ 1426368 w 1566862"/>
                <a:gd name="connsiteY3" fmla="*/ 147638 h 354806"/>
                <a:gd name="connsiteX4" fmla="*/ 1566862 w 1566862"/>
                <a:gd name="connsiteY4" fmla="*/ 0 h 354806"/>
                <a:gd name="connsiteX0" fmla="*/ 1581150 w 1581150"/>
                <a:gd name="connsiteY0" fmla="*/ 0 h 366712"/>
                <a:gd name="connsiteX1" fmla="*/ 0 w 1581150"/>
                <a:gd name="connsiteY1" fmla="*/ 366712 h 366712"/>
                <a:gd name="connsiteX2" fmla="*/ 247650 w 1581150"/>
                <a:gd name="connsiteY2" fmla="*/ 354806 h 366712"/>
                <a:gd name="connsiteX3" fmla="*/ 1440656 w 1581150"/>
                <a:gd name="connsiteY3" fmla="*/ 147638 h 366712"/>
                <a:gd name="connsiteX4" fmla="*/ 1581150 w 1581150"/>
                <a:gd name="connsiteY4" fmla="*/ 0 h 366712"/>
                <a:gd name="connsiteX0" fmla="*/ 1581150 w 1581150"/>
                <a:gd name="connsiteY0" fmla="*/ 0 h 366712"/>
                <a:gd name="connsiteX1" fmla="*/ 0 w 1581150"/>
                <a:gd name="connsiteY1" fmla="*/ 366712 h 366712"/>
                <a:gd name="connsiteX2" fmla="*/ 247650 w 1581150"/>
                <a:gd name="connsiteY2" fmla="*/ 354806 h 366712"/>
                <a:gd name="connsiteX3" fmla="*/ 1440656 w 1581150"/>
                <a:gd name="connsiteY3" fmla="*/ 147638 h 366712"/>
                <a:gd name="connsiteX4" fmla="*/ 1581150 w 1581150"/>
                <a:gd name="connsiteY4" fmla="*/ 0 h 366712"/>
                <a:gd name="connsiteX0" fmla="*/ 1581150 w 1581150"/>
                <a:gd name="connsiteY0" fmla="*/ 0 h 366712"/>
                <a:gd name="connsiteX1" fmla="*/ 0 w 1581150"/>
                <a:gd name="connsiteY1" fmla="*/ 366712 h 366712"/>
                <a:gd name="connsiteX2" fmla="*/ 247650 w 1581150"/>
                <a:gd name="connsiteY2" fmla="*/ 354806 h 366712"/>
                <a:gd name="connsiteX3" fmla="*/ 1454943 w 1581150"/>
                <a:gd name="connsiteY3" fmla="*/ 135731 h 366712"/>
                <a:gd name="connsiteX4" fmla="*/ 1581150 w 1581150"/>
                <a:gd name="connsiteY4" fmla="*/ 0 h 366712"/>
                <a:gd name="connsiteX0" fmla="*/ 1581150 w 1581150"/>
                <a:gd name="connsiteY0" fmla="*/ 0 h 366712"/>
                <a:gd name="connsiteX1" fmla="*/ 0 w 1581150"/>
                <a:gd name="connsiteY1" fmla="*/ 366712 h 366712"/>
                <a:gd name="connsiteX2" fmla="*/ 247650 w 1581150"/>
                <a:gd name="connsiteY2" fmla="*/ 354806 h 366712"/>
                <a:gd name="connsiteX3" fmla="*/ 1452561 w 1581150"/>
                <a:gd name="connsiteY3" fmla="*/ 138112 h 366712"/>
                <a:gd name="connsiteX4" fmla="*/ 1581150 w 1581150"/>
                <a:gd name="connsiteY4" fmla="*/ 0 h 366712"/>
                <a:gd name="connsiteX0" fmla="*/ 1581150 w 1581150"/>
                <a:gd name="connsiteY0" fmla="*/ 0 h 366712"/>
                <a:gd name="connsiteX1" fmla="*/ 0 w 1581150"/>
                <a:gd name="connsiteY1" fmla="*/ 366712 h 366712"/>
                <a:gd name="connsiteX2" fmla="*/ 247650 w 1581150"/>
                <a:gd name="connsiteY2" fmla="*/ 354806 h 366712"/>
                <a:gd name="connsiteX3" fmla="*/ 1452561 w 1581150"/>
                <a:gd name="connsiteY3" fmla="*/ 138112 h 366712"/>
                <a:gd name="connsiteX4" fmla="*/ 1581150 w 1581150"/>
                <a:gd name="connsiteY4" fmla="*/ 0 h 366712"/>
                <a:gd name="connsiteX0" fmla="*/ 1581150 w 1581150"/>
                <a:gd name="connsiteY0" fmla="*/ 0 h 366712"/>
                <a:gd name="connsiteX1" fmla="*/ 0 w 1581150"/>
                <a:gd name="connsiteY1" fmla="*/ 366712 h 366712"/>
                <a:gd name="connsiteX2" fmla="*/ 257175 w 1581150"/>
                <a:gd name="connsiteY2" fmla="*/ 354806 h 366712"/>
                <a:gd name="connsiteX3" fmla="*/ 1452561 w 1581150"/>
                <a:gd name="connsiteY3" fmla="*/ 138112 h 366712"/>
                <a:gd name="connsiteX4" fmla="*/ 1581150 w 1581150"/>
                <a:gd name="connsiteY4" fmla="*/ 0 h 366712"/>
                <a:gd name="connsiteX0" fmla="*/ 1581150 w 1581150"/>
                <a:gd name="connsiteY0" fmla="*/ 0 h 366712"/>
                <a:gd name="connsiteX1" fmla="*/ 0 w 1581150"/>
                <a:gd name="connsiteY1" fmla="*/ 366712 h 366712"/>
                <a:gd name="connsiteX2" fmla="*/ 257175 w 1581150"/>
                <a:gd name="connsiteY2" fmla="*/ 354806 h 366712"/>
                <a:gd name="connsiteX3" fmla="*/ 1452561 w 1581150"/>
                <a:gd name="connsiteY3" fmla="*/ 138112 h 366712"/>
                <a:gd name="connsiteX4" fmla="*/ 1581150 w 1581150"/>
                <a:gd name="connsiteY4" fmla="*/ 0 h 366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150" h="366712">
                  <a:moveTo>
                    <a:pt x="1581150" y="0"/>
                  </a:moveTo>
                  <a:cubicBezTo>
                    <a:pt x="935038" y="20638"/>
                    <a:pt x="377030" y="-23020"/>
                    <a:pt x="0" y="366712"/>
                  </a:cubicBezTo>
                  <a:lnTo>
                    <a:pt x="257175" y="354806"/>
                  </a:lnTo>
                  <a:cubicBezTo>
                    <a:pt x="566737" y="111919"/>
                    <a:pt x="990598" y="150019"/>
                    <a:pt x="1452561" y="138112"/>
                  </a:cubicBezTo>
                  <a:lnTo>
                    <a:pt x="1581150" y="0"/>
                  </a:lnTo>
                  <a:close/>
                </a:path>
              </a:pathLst>
            </a:cu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reeform 11"/>
            <p:cNvSpPr/>
            <p:nvPr/>
          </p:nvSpPr>
          <p:spPr>
            <a:xfrm>
              <a:off x="2924123" y="1906190"/>
              <a:ext cx="131019" cy="221457"/>
            </a:xfrm>
            <a:custGeom>
              <a:avLst/>
              <a:gdLst>
                <a:gd name="connsiteX0" fmla="*/ 121443 w 121443"/>
                <a:gd name="connsiteY0" fmla="*/ 0 h 223838"/>
                <a:gd name="connsiteX1" fmla="*/ 121443 w 121443"/>
                <a:gd name="connsiteY1" fmla="*/ 114300 h 223838"/>
                <a:gd name="connsiteX2" fmla="*/ 0 w 121443"/>
                <a:gd name="connsiteY2" fmla="*/ 223838 h 223838"/>
                <a:gd name="connsiteX3" fmla="*/ 0 w 121443"/>
                <a:gd name="connsiteY3" fmla="*/ 133350 h 223838"/>
                <a:gd name="connsiteX4" fmla="*/ 121443 w 121443"/>
                <a:gd name="connsiteY4" fmla="*/ 0 h 223838"/>
                <a:gd name="connsiteX0" fmla="*/ 123824 w 132996"/>
                <a:gd name="connsiteY0" fmla="*/ 0 h 235745"/>
                <a:gd name="connsiteX1" fmla="*/ 123824 w 132996"/>
                <a:gd name="connsiteY1" fmla="*/ 114300 h 235745"/>
                <a:gd name="connsiteX2" fmla="*/ 0 w 132996"/>
                <a:gd name="connsiteY2" fmla="*/ 235745 h 235745"/>
                <a:gd name="connsiteX3" fmla="*/ 2381 w 132996"/>
                <a:gd name="connsiteY3" fmla="*/ 133350 h 235745"/>
                <a:gd name="connsiteX4" fmla="*/ 123824 w 132996"/>
                <a:gd name="connsiteY4" fmla="*/ 0 h 235745"/>
                <a:gd name="connsiteX0" fmla="*/ 123824 w 125587"/>
                <a:gd name="connsiteY0" fmla="*/ 0 h 235745"/>
                <a:gd name="connsiteX1" fmla="*/ 123824 w 125587"/>
                <a:gd name="connsiteY1" fmla="*/ 114300 h 235745"/>
                <a:gd name="connsiteX2" fmla="*/ 0 w 125587"/>
                <a:gd name="connsiteY2" fmla="*/ 235745 h 235745"/>
                <a:gd name="connsiteX3" fmla="*/ 2381 w 125587"/>
                <a:gd name="connsiteY3" fmla="*/ 133350 h 235745"/>
                <a:gd name="connsiteX4" fmla="*/ 123824 w 125587"/>
                <a:gd name="connsiteY4" fmla="*/ 0 h 235745"/>
                <a:gd name="connsiteX0" fmla="*/ 123824 w 123824"/>
                <a:gd name="connsiteY0" fmla="*/ 0 h 235745"/>
                <a:gd name="connsiteX1" fmla="*/ 123824 w 123824"/>
                <a:gd name="connsiteY1" fmla="*/ 114300 h 235745"/>
                <a:gd name="connsiteX2" fmla="*/ 0 w 123824"/>
                <a:gd name="connsiteY2" fmla="*/ 235745 h 235745"/>
                <a:gd name="connsiteX3" fmla="*/ 2381 w 123824"/>
                <a:gd name="connsiteY3" fmla="*/ 133350 h 235745"/>
                <a:gd name="connsiteX4" fmla="*/ 123824 w 123824"/>
                <a:gd name="connsiteY4" fmla="*/ 0 h 235745"/>
                <a:gd name="connsiteX0" fmla="*/ 123824 w 123824"/>
                <a:gd name="connsiteY0" fmla="*/ 0 h 235745"/>
                <a:gd name="connsiteX1" fmla="*/ 123824 w 123824"/>
                <a:gd name="connsiteY1" fmla="*/ 114300 h 235745"/>
                <a:gd name="connsiteX2" fmla="*/ 0 w 123824"/>
                <a:gd name="connsiteY2" fmla="*/ 235745 h 235745"/>
                <a:gd name="connsiteX3" fmla="*/ 2381 w 123824"/>
                <a:gd name="connsiteY3" fmla="*/ 133350 h 235745"/>
                <a:gd name="connsiteX4" fmla="*/ 123824 w 123824"/>
                <a:gd name="connsiteY4" fmla="*/ 0 h 235745"/>
                <a:gd name="connsiteX0" fmla="*/ 131019 w 131019"/>
                <a:gd name="connsiteY0" fmla="*/ 0 h 235745"/>
                <a:gd name="connsiteX1" fmla="*/ 131019 w 131019"/>
                <a:gd name="connsiteY1" fmla="*/ 114300 h 235745"/>
                <a:gd name="connsiteX2" fmla="*/ 7195 w 131019"/>
                <a:gd name="connsiteY2" fmla="*/ 235745 h 235745"/>
                <a:gd name="connsiteX3" fmla="*/ 51 w 131019"/>
                <a:gd name="connsiteY3" fmla="*/ 135731 h 235745"/>
                <a:gd name="connsiteX4" fmla="*/ 131019 w 131019"/>
                <a:gd name="connsiteY4" fmla="*/ 0 h 235745"/>
                <a:gd name="connsiteX0" fmla="*/ 131019 w 131019"/>
                <a:gd name="connsiteY0" fmla="*/ 0 h 243602"/>
                <a:gd name="connsiteX1" fmla="*/ 131019 w 131019"/>
                <a:gd name="connsiteY1" fmla="*/ 122157 h 243602"/>
                <a:gd name="connsiteX2" fmla="*/ 7195 w 131019"/>
                <a:gd name="connsiteY2" fmla="*/ 243602 h 243602"/>
                <a:gd name="connsiteX3" fmla="*/ 51 w 131019"/>
                <a:gd name="connsiteY3" fmla="*/ 143588 h 243602"/>
                <a:gd name="connsiteX4" fmla="*/ 131019 w 131019"/>
                <a:gd name="connsiteY4" fmla="*/ 0 h 243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19" h="243602">
                  <a:moveTo>
                    <a:pt x="131019" y="0"/>
                  </a:moveTo>
                  <a:lnTo>
                    <a:pt x="131019" y="122157"/>
                  </a:lnTo>
                  <a:cubicBezTo>
                    <a:pt x="103239" y="159067"/>
                    <a:pt x="48470" y="203120"/>
                    <a:pt x="7195" y="243602"/>
                  </a:cubicBezTo>
                  <a:cubicBezTo>
                    <a:pt x="7989" y="209470"/>
                    <a:pt x="-743" y="177720"/>
                    <a:pt x="51" y="143588"/>
                  </a:cubicBezTo>
                  <a:lnTo>
                    <a:pt x="131019"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12"/>
            <p:cNvSpPr/>
            <p:nvPr/>
          </p:nvSpPr>
          <p:spPr>
            <a:xfrm>
              <a:off x="1731169" y="2040731"/>
              <a:ext cx="1189666" cy="271463"/>
            </a:xfrm>
            <a:custGeom>
              <a:avLst/>
              <a:gdLst>
                <a:gd name="connsiteX0" fmla="*/ 0 w 1204912"/>
                <a:gd name="connsiteY0" fmla="*/ 216694 h 271463"/>
                <a:gd name="connsiteX1" fmla="*/ 30956 w 1204912"/>
                <a:gd name="connsiteY1" fmla="*/ 271463 h 271463"/>
                <a:gd name="connsiteX2" fmla="*/ 1204912 w 1204912"/>
                <a:gd name="connsiteY2" fmla="*/ 85725 h 271463"/>
                <a:gd name="connsiteX3" fmla="*/ 1204912 w 1204912"/>
                <a:gd name="connsiteY3" fmla="*/ 0 h 271463"/>
                <a:gd name="connsiteX4" fmla="*/ 0 w 1204912"/>
                <a:gd name="connsiteY4" fmla="*/ 216694 h 271463"/>
                <a:gd name="connsiteX0" fmla="*/ 0 w 1204912"/>
                <a:gd name="connsiteY0" fmla="*/ 216694 h 271463"/>
                <a:gd name="connsiteX1" fmla="*/ 30956 w 1204912"/>
                <a:gd name="connsiteY1" fmla="*/ 271463 h 271463"/>
                <a:gd name="connsiteX2" fmla="*/ 1204912 w 1204912"/>
                <a:gd name="connsiteY2" fmla="*/ 85725 h 271463"/>
                <a:gd name="connsiteX3" fmla="*/ 1204912 w 1204912"/>
                <a:gd name="connsiteY3" fmla="*/ 0 h 271463"/>
                <a:gd name="connsiteX4" fmla="*/ 0 w 1204912"/>
                <a:gd name="connsiteY4" fmla="*/ 216694 h 271463"/>
                <a:gd name="connsiteX0" fmla="*/ 0 w 1204912"/>
                <a:gd name="connsiteY0" fmla="*/ 216694 h 271463"/>
                <a:gd name="connsiteX1" fmla="*/ 30956 w 1204912"/>
                <a:gd name="connsiteY1" fmla="*/ 271463 h 271463"/>
                <a:gd name="connsiteX2" fmla="*/ 1204912 w 1204912"/>
                <a:gd name="connsiteY2" fmla="*/ 85725 h 271463"/>
                <a:gd name="connsiteX3" fmla="*/ 1204912 w 1204912"/>
                <a:gd name="connsiteY3" fmla="*/ 0 h 271463"/>
                <a:gd name="connsiteX4" fmla="*/ 0 w 1204912"/>
                <a:gd name="connsiteY4" fmla="*/ 216694 h 271463"/>
                <a:gd name="connsiteX0" fmla="*/ 0 w 1204912"/>
                <a:gd name="connsiteY0" fmla="*/ 216694 h 271463"/>
                <a:gd name="connsiteX1" fmla="*/ 30956 w 1204912"/>
                <a:gd name="connsiteY1" fmla="*/ 271463 h 271463"/>
                <a:gd name="connsiteX2" fmla="*/ 1204912 w 1204912"/>
                <a:gd name="connsiteY2" fmla="*/ 85725 h 271463"/>
                <a:gd name="connsiteX3" fmla="*/ 1204912 w 1204912"/>
                <a:gd name="connsiteY3" fmla="*/ 0 h 271463"/>
                <a:gd name="connsiteX4" fmla="*/ 0 w 1204912"/>
                <a:gd name="connsiteY4" fmla="*/ 216694 h 271463"/>
                <a:gd name="connsiteX0" fmla="*/ 0 w 1204912"/>
                <a:gd name="connsiteY0" fmla="*/ 216694 h 271463"/>
                <a:gd name="connsiteX1" fmla="*/ 30956 w 1204912"/>
                <a:gd name="connsiteY1" fmla="*/ 271463 h 271463"/>
                <a:gd name="connsiteX2" fmla="*/ 1204912 w 1204912"/>
                <a:gd name="connsiteY2" fmla="*/ 85725 h 271463"/>
                <a:gd name="connsiteX3" fmla="*/ 1204912 w 1204912"/>
                <a:gd name="connsiteY3" fmla="*/ 0 h 271463"/>
                <a:gd name="connsiteX4" fmla="*/ 0 w 1204912"/>
                <a:gd name="connsiteY4" fmla="*/ 216694 h 271463"/>
                <a:gd name="connsiteX0" fmla="*/ 0 w 1204912"/>
                <a:gd name="connsiteY0" fmla="*/ 216694 h 271463"/>
                <a:gd name="connsiteX1" fmla="*/ 30956 w 1204912"/>
                <a:gd name="connsiteY1" fmla="*/ 271463 h 271463"/>
                <a:gd name="connsiteX2" fmla="*/ 1204912 w 1204912"/>
                <a:gd name="connsiteY2" fmla="*/ 85725 h 271463"/>
                <a:gd name="connsiteX3" fmla="*/ 1204912 w 1204912"/>
                <a:gd name="connsiteY3" fmla="*/ 0 h 271463"/>
                <a:gd name="connsiteX4" fmla="*/ 0 w 1204912"/>
                <a:gd name="connsiteY4" fmla="*/ 216694 h 271463"/>
                <a:gd name="connsiteX0" fmla="*/ 0 w 1204912"/>
                <a:gd name="connsiteY0" fmla="*/ 216694 h 271463"/>
                <a:gd name="connsiteX1" fmla="*/ 30956 w 1204912"/>
                <a:gd name="connsiteY1" fmla="*/ 271463 h 271463"/>
                <a:gd name="connsiteX2" fmla="*/ 1204912 w 1204912"/>
                <a:gd name="connsiteY2" fmla="*/ 85725 h 271463"/>
                <a:gd name="connsiteX3" fmla="*/ 1204912 w 1204912"/>
                <a:gd name="connsiteY3" fmla="*/ 0 h 271463"/>
                <a:gd name="connsiteX4" fmla="*/ 0 w 1204912"/>
                <a:gd name="connsiteY4" fmla="*/ 216694 h 271463"/>
                <a:gd name="connsiteX0" fmla="*/ 0 w 1204912"/>
                <a:gd name="connsiteY0" fmla="*/ 216694 h 271463"/>
                <a:gd name="connsiteX1" fmla="*/ 30956 w 1204912"/>
                <a:gd name="connsiteY1" fmla="*/ 271463 h 271463"/>
                <a:gd name="connsiteX2" fmla="*/ 1204912 w 1204912"/>
                <a:gd name="connsiteY2" fmla="*/ 85725 h 271463"/>
                <a:gd name="connsiteX3" fmla="*/ 1204912 w 1204912"/>
                <a:gd name="connsiteY3" fmla="*/ 0 h 271463"/>
                <a:gd name="connsiteX4" fmla="*/ 0 w 1204912"/>
                <a:gd name="connsiteY4" fmla="*/ 216694 h 271463"/>
                <a:gd name="connsiteX0" fmla="*/ 0 w 1204912"/>
                <a:gd name="connsiteY0" fmla="*/ 216694 h 271463"/>
                <a:gd name="connsiteX1" fmla="*/ 30956 w 1204912"/>
                <a:gd name="connsiteY1" fmla="*/ 271463 h 271463"/>
                <a:gd name="connsiteX2" fmla="*/ 1204912 w 1204912"/>
                <a:gd name="connsiteY2" fmla="*/ 85725 h 271463"/>
                <a:gd name="connsiteX3" fmla="*/ 1204912 w 1204912"/>
                <a:gd name="connsiteY3" fmla="*/ 0 h 271463"/>
                <a:gd name="connsiteX4" fmla="*/ 0 w 1204912"/>
                <a:gd name="connsiteY4" fmla="*/ 216694 h 271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912" h="271463">
                  <a:moveTo>
                    <a:pt x="0" y="216694"/>
                  </a:moveTo>
                  <a:lnTo>
                    <a:pt x="30956" y="271463"/>
                  </a:lnTo>
                  <a:cubicBezTo>
                    <a:pt x="267493" y="45244"/>
                    <a:pt x="658813" y="111919"/>
                    <a:pt x="1204912" y="85725"/>
                  </a:cubicBezTo>
                  <a:lnTo>
                    <a:pt x="1204912" y="0"/>
                  </a:lnTo>
                  <a:cubicBezTo>
                    <a:pt x="765175" y="19843"/>
                    <a:pt x="323056" y="-41275"/>
                    <a:pt x="0" y="216694"/>
                  </a:cubicBezTo>
                  <a:close/>
                </a:path>
              </a:pathLst>
            </a:cu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0" name="Group 49"/>
          <p:cNvGrpSpPr/>
          <p:nvPr/>
        </p:nvGrpSpPr>
        <p:grpSpPr>
          <a:xfrm flipH="1">
            <a:off x="2151380" y="3245211"/>
            <a:ext cx="436874" cy="386089"/>
            <a:chOff x="2151380" y="3683789"/>
            <a:chExt cx="436874" cy="386089"/>
          </a:xfrm>
        </p:grpSpPr>
        <p:cxnSp>
          <p:nvCxnSpPr>
            <p:cNvPr id="32" name="Straight Connector 31"/>
            <p:cNvCxnSpPr/>
            <p:nvPr/>
          </p:nvCxnSpPr>
          <p:spPr>
            <a:xfrm flipV="1">
              <a:off x="2151380" y="3683789"/>
              <a:ext cx="0" cy="386073"/>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2235200" y="3777767"/>
              <a:ext cx="0" cy="19811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flipV="1">
              <a:off x="2278452" y="3841659"/>
              <a:ext cx="0" cy="76383"/>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2327907" y="3683797"/>
              <a:ext cx="0" cy="386073"/>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411727" y="3777775"/>
              <a:ext cx="0" cy="19811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flipV="1">
              <a:off x="2454979" y="3841667"/>
              <a:ext cx="0" cy="76383"/>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2504434" y="3683805"/>
              <a:ext cx="0" cy="386073"/>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588254" y="3777783"/>
              <a:ext cx="0" cy="19811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2685181" y="3354356"/>
            <a:ext cx="189849" cy="172701"/>
            <a:chOff x="2685181" y="3792934"/>
            <a:chExt cx="189849" cy="172701"/>
          </a:xfrm>
        </p:grpSpPr>
        <p:sp>
          <p:nvSpPr>
            <p:cNvPr id="2048" name="Arc 2047"/>
            <p:cNvSpPr/>
            <p:nvPr/>
          </p:nvSpPr>
          <p:spPr>
            <a:xfrm rot="2632753">
              <a:off x="2706621" y="3792934"/>
              <a:ext cx="168409" cy="168409"/>
            </a:xfrm>
            <a:prstGeom prst="arc">
              <a:avLst/>
            </a:prstGeom>
            <a:ln w="2857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prstClr val="black"/>
                </a:solidFill>
              </a:endParaRPr>
            </a:p>
          </p:txBody>
        </p:sp>
        <p:sp>
          <p:nvSpPr>
            <p:cNvPr id="45" name="Arc 44"/>
            <p:cNvSpPr/>
            <p:nvPr/>
          </p:nvSpPr>
          <p:spPr>
            <a:xfrm rot="18967247" flipH="1">
              <a:off x="2685181" y="3797226"/>
              <a:ext cx="168409" cy="168409"/>
            </a:xfrm>
            <a:prstGeom prst="arc">
              <a:avLst/>
            </a:prstGeom>
            <a:ln w="2857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prstClr val="black"/>
                </a:solidFill>
              </a:endParaRPr>
            </a:p>
          </p:txBody>
        </p:sp>
        <p:sp>
          <p:nvSpPr>
            <p:cNvPr id="2051" name="Oval 2050"/>
            <p:cNvSpPr/>
            <p:nvPr/>
          </p:nvSpPr>
          <p:spPr>
            <a:xfrm>
              <a:off x="2752679" y="3848063"/>
              <a:ext cx="55320" cy="55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sp>
        <p:nvSpPr>
          <p:cNvPr id="2055" name="Freeform 2054"/>
          <p:cNvSpPr/>
          <p:nvPr/>
        </p:nvSpPr>
        <p:spPr>
          <a:xfrm>
            <a:off x="3058160" y="1180826"/>
            <a:ext cx="193040" cy="1794149"/>
          </a:xfrm>
          <a:custGeom>
            <a:avLst/>
            <a:gdLst>
              <a:gd name="connsiteX0" fmla="*/ 0 w 330200"/>
              <a:gd name="connsiteY0" fmla="*/ 0 h 2171700"/>
              <a:gd name="connsiteX1" fmla="*/ 330200 w 330200"/>
              <a:gd name="connsiteY1" fmla="*/ 1130300 h 2171700"/>
              <a:gd name="connsiteX2" fmla="*/ 12700 w 330200"/>
              <a:gd name="connsiteY2" fmla="*/ 2171700 h 2171700"/>
              <a:gd name="connsiteX0" fmla="*/ 0 w 330215"/>
              <a:gd name="connsiteY0" fmla="*/ 0 h 2171700"/>
              <a:gd name="connsiteX1" fmla="*/ 330200 w 330215"/>
              <a:gd name="connsiteY1" fmla="*/ 1130300 h 2171700"/>
              <a:gd name="connsiteX2" fmla="*/ 12700 w 330215"/>
              <a:gd name="connsiteY2" fmla="*/ 2171700 h 2171700"/>
              <a:gd name="connsiteX0" fmla="*/ 0 w 330682"/>
              <a:gd name="connsiteY0" fmla="*/ 0 h 2171700"/>
              <a:gd name="connsiteX1" fmla="*/ 330200 w 330682"/>
              <a:gd name="connsiteY1" fmla="*/ 1130300 h 2171700"/>
              <a:gd name="connsiteX2" fmla="*/ 12700 w 330682"/>
              <a:gd name="connsiteY2" fmla="*/ 2171700 h 2171700"/>
              <a:gd name="connsiteX0" fmla="*/ 0 w 12700"/>
              <a:gd name="connsiteY0" fmla="*/ 0 h 2171700"/>
              <a:gd name="connsiteX1" fmla="*/ 12700 w 12700"/>
              <a:gd name="connsiteY1" fmla="*/ 2171700 h 2171700"/>
              <a:gd name="connsiteX0" fmla="*/ 0 w 158447"/>
              <a:gd name="connsiteY0" fmla="*/ 0 h 2171700"/>
              <a:gd name="connsiteX1" fmla="*/ 12700 w 158447"/>
              <a:gd name="connsiteY1" fmla="*/ 2171700 h 2171700"/>
              <a:gd name="connsiteX0" fmla="*/ 0 w 231629"/>
              <a:gd name="connsiteY0" fmla="*/ 0 h 2171700"/>
              <a:gd name="connsiteX1" fmla="*/ 12700 w 231629"/>
              <a:gd name="connsiteY1" fmla="*/ 2171700 h 2171700"/>
              <a:gd name="connsiteX0" fmla="*/ 0 w 270686"/>
              <a:gd name="connsiteY0" fmla="*/ 0 h 2171700"/>
              <a:gd name="connsiteX1" fmla="*/ 12700 w 270686"/>
              <a:gd name="connsiteY1" fmla="*/ 2171700 h 2171700"/>
              <a:gd name="connsiteX0" fmla="*/ 0 w 280218"/>
              <a:gd name="connsiteY0" fmla="*/ 0 h 2171700"/>
              <a:gd name="connsiteX1" fmla="*/ 12700 w 280218"/>
              <a:gd name="connsiteY1" fmla="*/ 2171700 h 2171700"/>
              <a:gd name="connsiteX0" fmla="*/ 0 w 280218"/>
              <a:gd name="connsiteY0" fmla="*/ 0 h 2171700"/>
              <a:gd name="connsiteX1" fmla="*/ 12700 w 280218"/>
              <a:gd name="connsiteY1" fmla="*/ 2171700 h 2171700"/>
            </a:gdLst>
            <a:ahLst/>
            <a:cxnLst>
              <a:cxn ang="0">
                <a:pos x="connsiteX0" y="connsiteY0"/>
              </a:cxn>
              <a:cxn ang="0">
                <a:pos x="connsiteX1" y="connsiteY1"/>
              </a:cxn>
            </a:cxnLst>
            <a:rect l="l" t="t" r="r" b="b"/>
            <a:pathLst>
              <a:path w="280218" h="2171700">
                <a:moveTo>
                  <a:pt x="0" y="0"/>
                </a:moveTo>
                <a:cubicBezTo>
                  <a:pt x="370946" y="611187"/>
                  <a:pt x="372004" y="1490663"/>
                  <a:pt x="12700" y="2171700"/>
                </a:cubicBezTo>
              </a:path>
            </a:pathLst>
          </a:cu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nvGrpSpPr>
          <p:cNvPr id="47" name="Group 46"/>
          <p:cNvGrpSpPr/>
          <p:nvPr/>
        </p:nvGrpSpPr>
        <p:grpSpPr>
          <a:xfrm>
            <a:off x="2943977" y="666750"/>
            <a:ext cx="2009023" cy="3962400"/>
            <a:chOff x="2943977" y="742950"/>
            <a:chExt cx="2009023" cy="3962400"/>
          </a:xfrm>
        </p:grpSpPr>
        <p:sp>
          <p:nvSpPr>
            <p:cNvPr id="14" name="Trapezoid 13"/>
            <p:cNvSpPr/>
            <p:nvPr/>
          </p:nvSpPr>
          <p:spPr>
            <a:xfrm>
              <a:off x="3189695" y="3883373"/>
              <a:ext cx="1763305" cy="821977"/>
            </a:xfrm>
            <a:prstGeom prst="trapezoid">
              <a:avLst/>
            </a:prstGeom>
            <a:solidFill>
              <a:schemeClr val="tx1"/>
            </a:solidFill>
            <a:ln>
              <a:solidFill>
                <a:schemeClr val="tx1"/>
              </a:solidFill>
            </a:ln>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nvGrpSpPr>
            <p:cNvPr id="44" name="Group 43"/>
            <p:cNvGrpSpPr/>
            <p:nvPr/>
          </p:nvGrpSpPr>
          <p:grpSpPr>
            <a:xfrm>
              <a:off x="2943977" y="742950"/>
              <a:ext cx="1233990" cy="3514725"/>
              <a:chOff x="2943977" y="742950"/>
              <a:chExt cx="1233990" cy="3514725"/>
            </a:xfrm>
          </p:grpSpPr>
          <p:sp>
            <p:nvSpPr>
              <p:cNvPr id="15" name="Rounded Rectangle 14"/>
              <p:cNvSpPr/>
              <p:nvPr/>
            </p:nvSpPr>
            <p:spPr>
              <a:xfrm>
                <a:off x="4029011" y="742950"/>
                <a:ext cx="107344" cy="3514725"/>
              </a:xfrm>
              <a:prstGeom prst="roundRect">
                <a:avLst/>
              </a:prstGeom>
              <a:gradFill flip="none" rotWithShape="1">
                <a:gsLst>
                  <a:gs pos="0">
                    <a:srgbClr val="FC9204">
                      <a:shade val="30000"/>
                      <a:satMod val="115000"/>
                    </a:srgbClr>
                  </a:gs>
                  <a:gs pos="100000">
                    <a:schemeClr val="accent6">
                      <a:lumMod val="75000"/>
                    </a:schemeClr>
                  </a:gs>
                  <a:gs pos="50000">
                    <a:srgbClr val="FC9204">
                      <a:shade val="100000"/>
                      <a:satMod val="115000"/>
                    </a:srgbClr>
                  </a:gs>
                </a:gsLst>
                <a:lin ang="10800000" scaled="1"/>
                <a:tileRect/>
              </a:gra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6" name="Rounded Rectangle 15"/>
              <p:cNvSpPr/>
              <p:nvPr/>
            </p:nvSpPr>
            <p:spPr>
              <a:xfrm>
                <a:off x="3987599" y="2997931"/>
                <a:ext cx="190167" cy="294905"/>
              </a:xfrm>
              <a:prstGeom prst="roundRect">
                <a:avLst/>
              </a:prstGeom>
              <a:gradFill flip="none" rotWithShape="1">
                <a:gsLst>
                  <a:gs pos="0">
                    <a:srgbClr val="FC9204">
                      <a:shade val="30000"/>
                      <a:satMod val="115000"/>
                    </a:srgbClr>
                  </a:gs>
                  <a:gs pos="100000">
                    <a:schemeClr val="accent6">
                      <a:lumMod val="75000"/>
                    </a:schemeClr>
                  </a:gs>
                  <a:gs pos="50000">
                    <a:srgbClr val="FC9204">
                      <a:shade val="100000"/>
                      <a:satMod val="115000"/>
                    </a:srgbClr>
                  </a:gs>
                </a:gsLst>
                <a:lin ang="10800000" scaled="1"/>
                <a:tileRect/>
              </a:gra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7" name="Rounded Rectangle 16"/>
              <p:cNvSpPr/>
              <p:nvPr/>
            </p:nvSpPr>
            <p:spPr>
              <a:xfrm>
                <a:off x="3987800" y="1009650"/>
                <a:ext cx="190167" cy="294905"/>
              </a:xfrm>
              <a:prstGeom prst="roundRect">
                <a:avLst/>
              </a:prstGeom>
              <a:gradFill flip="none" rotWithShape="1">
                <a:gsLst>
                  <a:gs pos="0">
                    <a:srgbClr val="FC9204">
                      <a:shade val="30000"/>
                      <a:satMod val="115000"/>
                    </a:srgbClr>
                  </a:gs>
                  <a:gs pos="100000">
                    <a:schemeClr val="accent6">
                      <a:lumMod val="75000"/>
                    </a:schemeClr>
                  </a:gs>
                  <a:gs pos="50000">
                    <a:srgbClr val="FC9204">
                      <a:shade val="100000"/>
                      <a:satMod val="115000"/>
                    </a:srgbClr>
                  </a:gs>
                </a:gsLst>
                <a:lin ang="10800000" scaled="1"/>
                <a:tileRect/>
              </a:gra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8" name="Rounded Rectangle 17"/>
              <p:cNvSpPr/>
              <p:nvPr/>
            </p:nvSpPr>
            <p:spPr>
              <a:xfrm rot="16200000">
                <a:off x="3457455" y="2647468"/>
                <a:ext cx="97585" cy="1018095"/>
              </a:xfrm>
              <a:prstGeom prst="roundRect">
                <a:avLst/>
              </a:prstGeom>
              <a:gradFill flip="none" rotWithShape="1">
                <a:gsLst>
                  <a:gs pos="0">
                    <a:srgbClr val="FC9204">
                      <a:shade val="30000"/>
                      <a:satMod val="115000"/>
                    </a:srgbClr>
                  </a:gs>
                  <a:gs pos="100000">
                    <a:schemeClr val="accent6">
                      <a:lumMod val="75000"/>
                    </a:schemeClr>
                  </a:gs>
                  <a:gs pos="50000">
                    <a:srgbClr val="FC9204">
                      <a:shade val="100000"/>
                      <a:satMod val="115000"/>
                    </a:srgbClr>
                  </a:gs>
                </a:gsLst>
                <a:lin ang="10800000" scaled="1"/>
                <a:tileRect/>
              </a:gra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9" name="Rounded Rectangle 18"/>
              <p:cNvSpPr/>
              <p:nvPr/>
            </p:nvSpPr>
            <p:spPr>
              <a:xfrm rot="16200000">
                <a:off x="3489205" y="646487"/>
                <a:ext cx="97585" cy="1018095"/>
              </a:xfrm>
              <a:prstGeom prst="roundRect">
                <a:avLst/>
              </a:prstGeom>
              <a:gradFill flip="none" rotWithShape="1">
                <a:gsLst>
                  <a:gs pos="0">
                    <a:srgbClr val="FC9204">
                      <a:shade val="30000"/>
                      <a:satMod val="115000"/>
                    </a:srgbClr>
                  </a:gs>
                  <a:gs pos="100000">
                    <a:schemeClr val="accent6">
                      <a:lumMod val="75000"/>
                    </a:schemeClr>
                  </a:gs>
                  <a:gs pos="50000">
                    <a:srgbClr val="FC9204">
                      <a:shade val="100000"/>
                      <a:satMod val="115000"/>
                    </a:srgbClr>
                  </a:gs>
                </a:gsLst>
                <a:lin ang="10800000" scaled="1"/>
                <a:tileRect/>
              </a:gra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0" name="Rounded Rectangle 19"/>
              <p:cNvSpPr/>
              <p:nvPr/>
            </p:nvSpPr>
            <p:spPr>
              <a:xfrm rot="16200000">
                <a:off x="2970755" y="3029872"/>
                <a:ext cx="190167" cy="243723"/>
              </a:xfrm>
              <a:prstGeom prst="roundRect">
                <a:avLst/>
              </a:prstGeom>
              <a:gradFill flip="none" rotWithShape="1">
                <a:gsLst>
                  <a:gs pos="0">
                    <a:srgbClr val="FC9204">
                      <a:shade val="30000"/>
                      <a:satMod val="115000"/>
                    </a:srgbClr>
                  </a:gs>
                  <a:gs pos="100000">
                    <a:schemeClr val="accent6">
                      <a:lumMod val="75000"/>
                    </a:schemeClr>
                  </a:gs>
                  <a:gs pos="50000">
                    <a:srgbClr val="FC9204">
                      <a:shade val="100000"/>
                      <a:satMod val="115000"/>
                    </a:srgbClr>
                  </a:gs>
                </a:gsLst>
                <a:lin ang="10800000" scaled="1"/>
                <a:tileRect/>
              </a:gra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1" name="Rounded Rectangle 20"/>
              <p:cNvSpPr/>
              <p:nvPr/>
            </p:nvSpPr>
            <p:spPr>
              <a:xfrm rot="16200000">
                <a:off x="2970755" y="1035241"/>
                <a:ext cx="190167" cy="243723"/>
              </a:xfrm>
              <a:prstGeom prst="roundRect">
                <a:avLst/>
              </a:prstGeom>
              <a:gradFill flip="none" rotWithShape="1">
                <a:gsLst>
                  <a:gs pos="0">
                    <a:srgbClr val="FC9204">
                      <a:shade val="30000"/>
                      <a:satMod val="115000"/>
                    </a:srgbClr>
                  </a:gs>
                  <a:gs pos="100000">
                    <a:schemeClr val="accent6">
                      <a:lumMod val="75000"/>
                    </a:schemeClr>
                  </a:gs>
                  <a:gs pos="50000">
                    <a:srgbClr val="FC9204">
                      <a:shade val="100000"/>
                      <a:satMod val="115000"/>
                    </a:srgbClr>
                  </a:gs>
                </a:gsLst>
                <a:lin ang="10800000" scaled="1"/>
                <a:tileRect/>
              </a:gra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grpSp>
        <p:nvGrpSpPr>
          <p:cNvPr id="56" name="Group 55"/>
          <p:cNvGrpSpPr/>
          <p:nvPr/>
        </p:nvGrpSpPr>
        <p:grpSpPr>
          <a:xfrm>
            <a:off x="1878330" y="671514"/>
            <a:ext cx="1196804" cy="2786425"/>
            <a:chOff x="1878330" y="748317"/>
            <a:chExt cx="1196804" cy="3140413"/>
          </a:xfrm>
        </p:grpSpPr>
        <p:cxnSp>
          <p:nvCxnSpPr>
            <p:cNvPr id="28" name="Straight Connector 27"/>
            <p:cNvCxnSpPr/>
            <p:nvPr/>
          </p:nvCxnSpPr>
          <p:spPr>
            <a:xfrm flipV="1">
              <a:off x="1885950" y="749999"/>
              <a:ext cx="0" cy="1345901"/>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flipV="1">
              <a:off x="3065838" y="748317"/>
              <a:ext cx="0" cy="359604"/>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889760" y="2667639"/>
              <a:ext cx="0" cy="1221091"/>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878330" y="755650"/>
              <a:ext cx="1174808"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6200000" flipV="1">
              <a:off x="2015490" y="3739665"/>
              <a:ext cx="0" cy="27432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flipV="1">
              <a:off x="2881313" y="3876675"/>
              <a:ext cx="193821"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3061335" y="3593701"/>
              <a:ext cx="0" cy="288948"/>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5400000" flipV="1">
              <a:off x="2640330" y="3834146"/>
              <a:ext cx="0" cy="9144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53" name="Freeform 52"/>
          <p:cNvSpPr/>
          <p:nvPr/>
        </p:nvSpPr>
        <p:spPr>
          <a:xfrm flipH="1">
            <a:off x="2860006" y="1182695"/>
            <a:ext cx="207681" cy="1792224"/>
          </a:xfrm>
          <a:custGeom>
            <a:avLst/>
            <a:gdLst>
              <a:gd name="connsiteX0" fmla="*/ 0 w 330200"/>
              <a:gd name="connsiteY0" fmla="*/ 0 h 2171700"/>
              <a:gd name="connsiteX1" fmla="*/ 330200 w 330200"/>
              <a:gd name="connsiteY1" fmla="*/ 1130300 h 2171700"/>
              <a:gd name="connsiteX2" fmla="*/ 12700 w 330200"/>
              <a:gd name="connsiteY2" fmla="*/ 2171700 h 2171700"/>
              <a:gd name="connsiteX0" fmla="*/ 0 w 330215"/>
              <a:gd name="connsiteY0" fmla="*/ 0 h 2171700"/>
              <a:gd name="connsiteX1" fmla="*/ 330200 w 330215"/>
              <a:gd name="connsiteY1" fmla="*/ 1130300 h 2171700"/>
              <a:gd name="connsiteX2" fmla="*/ 12700 w 330215"/>
              <a:gd name="connsiteY2" fmla="*/ 2171700 h 2171700"/>
              <a:gd name="connsiteX0" fmla="*/ 0 w 330682"/>
              <a:gd name="connsiteY0" fmla="*/ 0 h 2171700"/>
              <a:gd name="connsiteX1" fmla="*/ 330200 w 330682"/>
              <a:gd name="connsiteY1" fmla="*/ 1130300 h 2171700"/>
              <a:gd name="connsiteX2" fmla="*/ 12700 w 330682"/>
              <a:gd name="connsiteY2" fmla="*/ 2171700 h 2171700"/>
              <a:gd name="connsiteX0" fmla="*/ 0 w 12700"/>
              <a:gd name="connsiteY0" fmla="*/ 0 h 2171700"/>
              <a:gd name="connsiteX1" fmla="*/ 12700 w 12700"/>
              <a:gd name="connsiteY1" fmla="*/ 2171700 h 2171700"/>
              <a:gd name="connsiteX0" fmla="*/ 0 w 158447"/>
              <a:gd name="connsiteY0" fmla="*/ 0 h 2171700"/>
              <a:gd name="connsiteX1" fmla="*/ 12700 w 158447"/>
              <a:gd name="connsiteY1" fmla="*/ 2171700 h 2171700"/>
              <a:gd name="connsiteX0" fmla="*/ 0 w 231629"/>
              <a:gd name="connsiteY0" fmla="*/ 0 h 2171700"/>
              <a:gd name="connsiteX1" fmla="*/ 12700 w 231629"/>
              <a:gd name="connsiteY1" fmla="*/ 2171700 h 2171700"/>
              <a:gd name="connsiteX0" fmla="*/ 0 w 270686"/>
              <a:gd name="connsiteY0" fmla="*/ 0 h 2171700"/>
              <a:gd name="connsiteX1" fmla="*/ 12700 w 270686"/>
              <a:gd name="connsiteY1" fmla="*/ 2171700 h 2171700"/>
              <a:gd name="connsiteX0" fmla="*/ 0 w 280218"/>
              <a:gd name="connsiteY0" fmla="*/ 0 h 2171700"/>
              <a:gd name="connsiteX1" fmla="*/ 12700 w 280218"/>
              <a:gd name="connsiteY1" fmla="*/ 2171700 h 2171700"/>
              <a:gd name="connsiteX0" fmla="*/ 0 w 280218"/>
              <a:gd name="connsiteY0" fmla="*/ 0 h 2171700"/>
              <a:gd name="connsiteX1" fmla="*/ 12700 w 280218"/>
              <a:gd name="connsiteY1" fmla="*/ 2171700 h 2171700"/>
            </a:gdLst>
            <a:ahLst/>
            <a:cxnLst>
              <a:cxn ang="0">
                <a:pos x="connsiteX0" y="connsiteY0"/>
              </a:cxn>
              <a:cxn ang="0">
                <a:pos x="connsiteX1" y="connsiteY1"/>
              </a:cxn>
            </a:cxnLst>
            <a:rect l="l" t="t" r="r" b="b"/>
            <a:pathLst>
              <a:path w="280218" h="2171700">
                <a:moveTo>
                  <a:pt x="0" y="0"/>
                </a:moveTo>
                <a:cubicBezTo>
                  <a:pt x="370946" y="611187"/>
                  <a:pt x="372004" y="1490663"/>
                  <a:pt x="12700" y="2171700"/>
                </a:cubicBezTo>
              </a:path>
            </a:pathLst>
          </a:cu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cxnSp>
        <p:nvCxnSpPr>
          <p:cNvPr id="63" name="Straight Connector 62"/>
          <p:cNvCxnSpPr/>
          <p:nvPr/>
        </p:nvCxnSpPr>
        <p:spPr>
          <a:xfrm flipV="1">
            <a:off x="3061970" y="1207771"/>
            <a:ext cx="0" cy="176629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Isosceles Triangle 56"/>
          <p:cNvSpPr/>
          <p:nvPr/>
        </p:nvSpPr>
        <p:spPr>
          <a:xfrm rot="5400000">
            <a:off x="2925632" y="3402916"/>
            <a:ext cx="110216" cy="86376"/>
          </a:xfrm>
          <a:prstGeom prst="triangle">
            <a:avLst/>
          </a:prstGeom>
          <a:solidFill>
            <a:srgbClr val="FFC00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Isosceles Triangle 64"/>
          <p:cNvSpPr/>
          <p:nvPr/>
        </p:nvSpPr>
        <p:spPr>
          <a:xfrm>
            <a:off x="3006920" y="3244885"/>
            <a:ext cx="110216" cy="86376"/>
          </a:xfrm>
          <a:prstGeom prst="triangle">
            <a:avLst/>
          </a:prstGeom>
          <a:solidFill>
            <a:srgbClr val="FFC00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Isosceles Triangle 65"/>
          <p:cNvSpPr/>
          <p:nvPr/>
        </p:nvSpPr>
        <p:spPr>
          <a:xfrm>
            <a:off x="3002754" y="2364595"/>
            <a:ext cx="110216" cy="86376"/>
          </a:xfrm>
          <a:prstGeom prst="triangle">
            <a:avLst/>
          </a:prstGeom>
          <a:solidFill>
            <a:srgbClr val="FFC00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Isosceles Triangle 66"/>
          <p:cNvSpPr/>
          <p:nvPr/>
        </p:nvSpPr>
        <p:spPr>
          <a:xfrm>
            <a:off x="3016250" y="819150"/>
            <a:ext cx="110216" cy="86376"/>
          </a:xfrm>
          <a:prstGeom prst="triangle">
            <a:avLst/>
          </a:prstGeom>
          <a:solidFill>
            <a:srgbClr val="FFC00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Isosceles Triangle 67"/>
          <p:cNvSpPr/>
          <p:nvPr/>
        </p:nvSpPr>
        <p:spPr>
          <a:xfrm rot="16200000" flipH="1">
            <a:off x="2497334" y="637756"/>
            <a:ext cx="110216" cy="86376"/>
          </a:xfrm>
          <a:prstGeom prst="triangle">
            <a:avLst/>
          </a:prstGeom>
          <a:solidFill>
            <a:srgbClr val="FFC00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Isosceles Triangle 68"/>
          <p:cNvSpPr/>
          <p:nvPr/>
        </p:nvSpPr>
        <p:spPr>
          <a:xfrm flipV="1">
            <a:off x="1828800" y="1185167"/>
            <a:ext cx="110216" cy="86376"/>
          </a:xfrm>
          <a:prstGeom prst="triangle">
            <a:avLst/>
          </a:prstGeom>
          <a:solidFill>
            <a:srgbClr val="FFC00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Isosceles Triangle 69"/>
          <p:cNvSpPr/>
          <p:nvPr/>
        </p:nvSpPr>
        <p:spPr>
          <a:xfrm flipV="1">
            <a:off x="1841500" y="3171174"/>
            <a:ext cx="110216" cy="86376"/>
          </a:xfrm>
          <a:prstGeom prst="triangle">
            <a:avLst/>
          </a:prstGeom>
          <a:solidFill>
            <a:srgbClr val="FFC00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Isosceles Triangle 71"/>
          <p:cNvSpPr/>
          <p:nvPr/>
        </p:nvSpPr>
        <p:spPr>
          <a:xfrm rot="5400000">
            <a:off x="1971871" y="3388576"/>
            <a:ext cx="110216" cy="86376"/>
          </a:xfrm>
          <a:prstGeom prst="triangle">
            <a:avLst/>
          </a:prstGeom>
          <a:solidFill>
            <a:srgbClr val="FFC00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 name="Group 41"/>
          <p:cNvGrpSpPr/>
          <p:nvPr/>
        </p:nvGrpSpPr>
        <p:grpSpPr>
          <a:xfrm>
            <a:off x="1392453" y="2076747"/>
            <a:ext cx="1698733" cy="360426"/>
            <a:chOff x="1411506" y="2293874"/>
            <a:chExt cx="1373980" cy="360426"/>
          </a:xfrm>
        </p:grpSpPr>
        <p:sp>
          <p:nvSpPr>
            <p:cNvPr id="51" name="Freeform 50"/>
            <p:cNvSpPr/>
            <p:nvPr/>
          </p:nvSpPr>
          <p:spPr>
            <a:xfrm>
              <a:off x="1412587" y="2298637"/>
              <a:ext cx="1334797" cy="280876"/>
            </a:xfrm>
            <a:custGeom>
              <a:avLst/>
              <a:gdLst>
                <a:gd name="connsiteX0" fmla="*/ 40482 w 1312069"/>
                <a:gd name="connsiteY0" fmla="*/ 4763 h 221457"/>
                <a:gd name="connsiteX1" fmla="*/ 302419 w 1312069"/>
                <a:gd name="connsiteY1" fmla="*/ 0 h 221457"/>
                <a:gd name="connsiteX2" fmla="*/ 1312069 w 1312069"/>
                <a:gd name="connsiteY2" fmla="*/ 23813 h 221457"/>
                <a:gd name="connsiteX3" fmla="*/ 1223963 w 1312069"/>
                <a:gd name="connsiteY3" fmla="*/ 159544 h 221457"/>
                <a:gd name="connsiteX4" fmla="*/ 0 w 1312069"/>
                <a:gd name="connsiteY4" fmla="*/ 221457 h 221457"/>
                <a:gd name="connsiteX5" fmla="*/ 40482 w 1312069"/>
                <a:gd name="connsiteY5" fmla="*/ 4763 h 221457"/>
                <a:gd name="connsiteX0" fmla="*/ 128857 w 1400444"/>
                <a:gd name="connsiteY0" fmla="*/ 4763 h 228153"/>
                <a:gd name="connsiteX1" fmla="*/ 390794 w 1400444"/>
                <a:gd name="connsiteY1" fmla="*/ 0 h 228153"/>
                <a:gd name="connsiteX2" fmla="*/ 1400444 w 1400444"/>
                <a:gd name="connsiteY2" fmla="*/ 23813 h 228153"/>
                <a:gd name="connsiteX3" fmla="*/ 1312338 w 1400444"/>
                <a:gd name="connsiteY3" fmla="*/ 159544 h 228153"/>
                <a:gd name="connsiteX4" fmla="*/ 88375 w 1400444"/>
                <a:gd name="connsiteY4" fmla="*/ 221457 h 228153"/>
                <a:gd name="connsiteX5" fmla="*/ 128857 w 1400444"/>
                <a:gd name="connsiteY5" fmla="*/ 4763 h 228153"/>
                <a:gd name="connsiteX0" fmla="*/ 128857 w 1400444"/>
                <a:gd name="connsiteY0" fmla="*/ 4763 h 228153"/>
                <a:gd name="connsiteX1" fmla="*/ 390794 w 1400444"/>
                <a:gd name="connsiteY1" fmla="*/ 0 h 228153"/>
                <a:gd name="connsiteX2" fmla="*/ 1400444 w 1400444"/>
                <a:gd name="connsiteY2" fmla="*/ 23813 h 228153"/>
                <a:gd name="connsiteX3" fmla="*/ 1312338 w 1400444"/>
                <a:gd name="connsiteY3" fmla="*/ 159544 h 228153"/>
                <a:gd name="connsiteX4" fmla="*/ 88375 w 1400444"/>
                <a:gd name="connsiteY4" fmla="*/ 221457 h 228153"/>
                <a:gd name="connsiteX5" fmla="*/ 128857 w 1400444"/>
                <a:gd name="connsiteY5" fmla="*/ 4763 h 228153"/>
                <a:gd name="connsiteX0" fmla="*/ 128857 w 1400444"/>
                <a:gd name="connsiteY0" fmla="*/ 4763 h 228153"/>
                <a:gd name="connsiteX1" fmla="*/ 390794 w 1400444"/>
                <a:gd name="connsiteY1" fmla="*/ 0 h 228153"/>
                <a:gd name="connsiteX2" fmla="*/ 1400444 w 1400444"/>
                <a:gd name="connsiteY2" fmla="*/ 23813 h 228153"/>
                <a:gd name="connsiteX3" fmla="*/ 1312338 w 1400444"/>
                <a:gd name="connsiteY3" fmla="*/ 159544 h 228153"/>
                <a:gd name="connsiteX4" fmla="*/ 88375 w 1400444"/>
                <a:gd name="connsiteY4" fmla="*/ 221457 h 228153"/>
                <a:gd name="connsiteX5" fmla="*/ 128857 w 1400444"/>
                <a:gd name="connsiteY5" fmla="*/ 4763 h 228153"/>
                <a:gd name="connsiteX0" fmla="*/ 128857 w 1400444"/>
                <a:gd name="connsiteY0" fmla="*/ 4763 h 228153"/>
                <a:gd name="connsiteX1" fmla="*/ 390794 w 1400444"/>
                <a:gd name="connsiteY1" fmla="*/ 0 h 228153"/>
                <a:gd name="connsiteX2" fmla="*/ 1400444 w 1400444"/>
                <a:gd name="connsiteY2" fmla="*/ 23813 h 228153"/>
                <a:gd name="connsiteX3" fmla="*/ 1312338 w 1400444"/>
                <a:gd name="connsiteY3" fmla="*/ 159544 h 228153"/>
                <a:gd name="connsiteX4" fmla="*/ 88375 w 1400444"/>
                <a:gd name="connsiteY4" fmla="*/ 221457 h 228153"/>
                <a:gd name="connsiteX5" fmla="*/ 128857 w 1400444"/>
                <a:gd name="connsiteY5" fmla="*/ 4763 h 228153"/>
                <a:gd name="connsiteX0" fmla="*/ 128857 w 1400444"/>
                <a:gd name="connsiteY0" fmla="*/ 4763 h 228153"/>
                <a:gd name="connsiteX1" fmla="*/ 390794 w 1400444"/>
                <a:gd name="connsiteY1" fmla="*/ 0 h 228153"/>
                <a:gd name="connsiteX2" fmla="*/ 1400444 w 1400444"/>
                <a:gd name="connsiteY2" fmla="*/ 23813 h 228153"/>
                <a:gd name="connsiteX3" fmla="*/ 1312338 w 1400444"/>
                <a:gd name="connsiteY3" fmla="*/ 159544 h 228153"/>
                <a:gd name="connsiteX4" fmla="*/ 88375 w 1400444"/>
                <a:gd name="connsiteY4" fmla="*/ 221457 h 228153"/>
                <a:gd name="connsiteX5" fmla="*/ 128857 w 1400444"/>
                <a:gd name="connsiteY5" fmla="*/ 4763 h 228153"/>
                <a:gd name="connsiteX0" fmla="*/ 128857 w 1400444"/>
                <a:gd name="connsiteY0" fmla="*/ 4763 h 228153"/>
                <a:gd name="connsiteX1" fmla="*/ 390794 w 1400444"/>
                <a:gd name="connsiteY1" fmla="*/ 0 h 228153"/>
                <a:gd name="connsiteX2" fmla="*/ 1400444 w 1400444"/>
                <a:gd name="connsiteY2" fmla="*/ 23813 h 228153"/>
                <a:gd name="connsiteX3" fmla="*/ 1312338 w 1400444"/>
                <a:gd name="connsiteY3" fmla="*/ 159544 h 228153"/>
                <a:gd name="connsiteX4" fmla="*/ 88375 w 1400444"/>
                <a:gd name="connsiteY4" fmla="*/ 221457 h 228153"/>
                <a:gd name="connsiteX5" fmla="*/ 128857 w 1400444"/>
                <a:gd name="connsiteY5" fmla="*/ 4763 h 228153"/>
                <a:gd name="connsiteX0" fmla="*/ 128857 w 1400444"/>
                <a:gd name="connsiteY0" fmla="*/ 4763 h 228153"/>
                <a:gd name="connsiteX1" fmla="*/ 390794 w 1400444"/>
                <a:gd name="connsiteY1" fmla="*/ 0 h 228153"/>
                <a:gd name="connsiteX2" fmla="*/ 1400444 w 1400444"/>
                <a:gd name="connsiteY2" fmla="*/ 23813 h 228153"/>
                <a:gd name="connsiteX3" fmla="*/ 1312338 w 1400444"/>
                <a:gd name="connsiteY3" fmla="*/ 159544 h 228153"/>
                <a:gd name="connsiteX4" fmla="*/ 88375 w 1400444"/>
                <a:gd name="connsiteY4" fmla="*/ 221457 h 228153"/>
                <a:gd name="connsiteX5" fmla="*/ 128857 w 1400444"/>
                <a:gd name="connsiteY5" fmla="*/ 4763 h 228153"/>
                <a:gd name="connsiteX0" fmla="*/ 53619 w 1325206"/>
                <a:gd name="connsiteY0" fmla="*/ 4763 h 291699"/>
                <a:gd name="connsiteX1" fmla="*/ 315556 w 1325206"/>
                <a:gd name="connsiteY1" fmla="*/ 0 h 291699"/>
                <a:gd name="connsiteX2" fmla="*/ 1325206 w 1325206"/>
                <a:gd name="connsiteY2" fmla="*/ 23813 h 291699"/>
                <a:gd name="connsiteX3" fmla="*/ 1237100 w 1325206"/>
                <a:gd name="connsiteY3" fmla="*/ 159544 h 291699"/>
                <a:gd name="connsiteX4" fmla="*/ 132200 w 1325206"/>
                <a:gd name="connsiteY4" fmla="*/ 288132 h 291699"/>
                <a:gd name="connsiteX5" fmla="*/ 53619 w 1325206"/>
                <a:gd name="connsiteY5" fmla="*/ 4763 h 291699"/>
                <a:gd name="connsiteX0" fmla="*/ 50240 w 1321827"/>
                <a:gd name="connsiteY0" fmla="*/ 4763 h 275508"/>
                <a:gd name="connsiteX1" fmla="*/ 312177 w 1321827"/>
                <a:gd name="connsiteY1" fmla="*/ 0 h 275508"/>
                <a:gd name="connsiteX2" fmla="*/ 1321827 w 1321827"/>
                <a:gd name="connsiteY2" fmla="*/ 23813 h 275508"/>
                <a:gd name="connsiteX3" fmla="*/ 1233721 w 1321827"/>
                <a:gd name="connsiteY3" fmla="*/ 159544 h 275508"/>
                <a:gd name="connsiteX4" fmla="*/ 135965 w 1321827"/>
                <a:gd name="connsiteY4" fmla="*/ 271464 h 275508"/>
                <a:gd name="connsiteX5" fmla="*/ 50240 w 1321827"/>
                <a:gd name="connsiteY5" fmla="*/ 4763 h 275508"/>
                <a:gd name="connsiteX0" fmla="*/ 59829 w 1331416"/>
                <a:gd name="connsiteY0" fmla="*/ 4763 h 277464"/>
                <a:gd name="connsiteX1" fmla="*/ 321766 w 1331416"/>
                <a:gd name="connsiteY1" fmla="*/ 0 h 277464"/>
                <a:gd name="connsiteX2" fmla="*/ 1331416 w 1331416"/>
                <a:gd name="connsiteY2" fmla="*/ 23813 h 277464"/>
                <a:gd name="connsiteX3" fmla="*/ 1243310 w 1331416"/>
                <a:gd name="connsiteY3" fmla="*/ 159544 h 277464"/>
                <a:gd name="connsiteX4" fmla="*/ 145554 w 1331416"/>
                <a:gd name="connsiteY4" fmla="*/ 271464 h 277464"/>
                <a:gd name="connsiteX5" fmla="*/ 59829 w 1331416"/>
                <a:gd name="connsiteY5" fmla="*/ 4763 h 277464"/>
                <a:gd name="connsiteX0" fmla="*/ 56259 w 1313558"/>
                <a:gd name="connsiteY0" fmla="*/ 2382 h 275610"/>
                <a:gd name="connsiteX1" fmla="*/ 303908 w 1313558"/>
                <a:gd name="connsiteY1" fmla="*/ 0 h 275610"/>
                <a:gd name="connsiteX2" fmla="*/ 1313558 w 1313558"/>
                <a:gd name="connsiteY2" fmla="*/ 23813 h 275610"/>
                <a:gd name="connsiteX3" fmla="*/ 1225452 w 1313558"/>
                <a:gd name="connsiteY3" fmla="*/ 159544 h 275610"/>
                <a:gd name="connsiteX4" fmla="*/ 127696 w 1313558"/>
                <a:gd name="connsiteY4" fmla="*/ 271464 h 275610"/>
                <a:gd name="connsiteX5" fmla="*/ 56259 w 1313558"/>
                <a:gd name="connsiteY5" fmla="*/ 2382 h 275610"/>
                <a:gd name="connsiteX0" fmla="*/ 57463 w 1314762"/>
                <a:gd name="connsiteY0" fmla="*/ 2382 h 282531"/>
                <a:gd name="connsiteX1" fmla="*/ 305112 w 1314762"/>
                <a:gd name="connsiteY1" fmla="*/ 0 h 282531"/>
                <a:gd name="connsiteX2" fmla="*/ 1314762 w 1314762"/>
                <a:gd name="connsiteY2" fmla="*/ 23813 h 282531"/>
                <a:gd name="connsiteX3" fmla="*/ 1226656 w 1314762"/>
                <a:gd name="connsiteY3" fmla="*/ 159544 h 282531"/>
                <a:gd name="connsiteX4" fmla="*/ 126519 w 1314762"/>
                <a:gd name="connsiteY4" fmla="*/ 278608 h 282531"/>
                <a:gd name="connsiteX5" fmla="*/ 57463 w 1314762"/>
                <a:gd name="connsiteY5" fmla="*/ 2382 h 282531"/>
                <a:gd name="connsiteX0" fmla="*/ 76200 w 1333499"/>
                <a:gd name="connsiteY0" fmla="*/ 2382 h 281954"/>
                <a:gd name="connsiteX1" fmla="*/ 323849 w 1333499"/>
                <a:gd name="connsiteY1" fmla="*/ 0 h 281954"/>
                <a:gd name="connsiteX2" fmla="*/ 1333499 w 1333499"/>
                <a:gd name="connsiteY2" fmla="*/ 23813 h 281954"/>
                <a:gd name="connsiteX3" fmla="*/ 1245393 w 1333499"/>
                <a:gd name="connsiteY3" fmla="*/ 159544 h 281954"/>
                <a:gd name="connsiteX4" fmla="*/ 145256 w 1333499"/>
                <a:gd name="connsiteY4" fmla="*/ 278608 h 281954"/>
                <a:gd name="connsiteX5" fmla="*/ 76200 w 1333499"/>
                <a:gd name="connsiteY5" fmla="*/ 2382 h 281954"/>
                <a:gd name="connsiteX0" fmla="*/ 76200 w 1333499"/>
                <a:gd name="connsiteY0" fmla="*/ 2382 h 281954"/>
                <a:gd name="connsiteX1" fmla="*/ 323849 w 1333499"/>
                <a:gd name="connsiteY1" fmla="*/ 0 h 281954"/>
                <a:gd name="connsiteX2" fmla="*/ 1333499 w 1333499"/>
                <a:gd name="connsiteY2" fmla="*/ 23813 h 281954"/>
                <a:gd name="connsiteX3" fmla="*/ 1245393 w 1333499"/>
                <a:gd name="connsiteY3" fmla="*/ 159544 h 281954"/>
                <a:gd name="connsiteX4" fmla="*/ 145256 w 1333499"/>
                <a:gd name="connsiteY4" fmla="*/ 278608 h 281954"/>
                <a:gd name="connsiteX5" fmla="*/ 76200 w 1333499"/>
                <a:gd name="connsiteY5" fmla="*/ 2382 h 281954"/>
                <a:gd name="connsiteX0" fmla="*/ 58219 w 1315518"/>
                <a:gd name="connsiteY0" fmla="*/ 2382 h 283258"/>
                <a:gd name="connsiteX1" fmla="*/ 305868 w 1315518"/>
                <a:gd name="connsiteY1" fmla="*/ 0 h 283258"/>
                <a:gd name="connsiteX2" fmla="*/ 1315518 w 1315518"/>
                <a:gd name="connsiteY2" fmla="*/ 23813 h 283258"/>
                <a:gd name="connsiteX3" fmla="*/ 1239318 w 1315518"/>
                <a:gd name="connsiteY3" fmla="*/ 169069 h 283258"/>
                <a:gd name="connsiteX4" fmla="*/ 127275 w 1315518"/>
                <a:gd name="connsiteY4" fmla="*/ 278608 h 283258"/>
                <a:gd name="connsiteX5" fmla="*/ 58219 w 1315518"/>
                <a:gd name="connsiteY5" fmla="*/ 2382 h 283258"/>
                <a:gd name="connsiteX0" fmla="*/ 77498 w 1334797"/>
                <a:gd name="connsiteY0" fmla="*/ 2382 h 283258"/>
                <a:gd name="connsiteX1" fmla="*/ 325147 w 1334797"/>
                <a:gd name="connsiteY1" fmla="*/ 0 h 283258"/>
                <a:gd name="connsiteX2" fmla="*/ 1334797 w 1334797"/>
                <a:gd name="connsiteY2" fmla="*/ 23813 h 283258"/>
                <a:gd name="connsiteX3" fmla="*/ 1258597 w 1334797"/>
                <a:gd name="connsiteY3" fmla="*/ 169069 h 283258"/>
                <a:gd name="connsiteX4" fmla="*/ 146554 w 1334797"/>
                <a:gd name="connsiteY4" fmla="*/ 278608 h 283258"/>
                <a:gd name="connsiteX5" fmla="*/ 77498 w 1334797"/>
                <a:gd name="connsiteY5" fmla="*/ 2382 h 283258"/>
                <a:gd name="connsiteX0" fmla="*/ 77498 w 1334797"/>
                <a:gd name="connsiteY0" fmla="*/ 2382 h 283258"/>
                <a:gd name="connsiteX1" fmla="*/ 322766 w 1334797"/>
                <a:gd name="connsiteY1" fmla="*/ 0 h 283258"/>
                <a:gd name="connsiteX2" fmla="*/ 1334797 w 1334797"/>
                <a:gd name="connsiteY2" fmla="*/ 23813 h 283258"/>
                <a:gd name="connsiteX3" fmla="*/ 1258597 w 1334797"/>
                <a:gd name="connsiteY3" fmla="*/ 169069 h 283258"/>
                <a:gd name="connsiteX4" fmla="*/ 146554 w 1334797"/>
                <a:gd name="connsiteY4" fmla="*/ 278608 h 283258"/>
                <a:gd name="connsiteX5" fmla="*/ 77498 w 1334797"/>
                <a:gd name="connsiteY5" fmla="*/ 2382 h 283258"/>
                <a:gd name="connsiteX0" fmla="*/ 77498 w 1334797"/>
                <a:gd name="connsiteY0" fmla="*/ 2382 h 283258"/>
                <a:gd name="connsiteX1" fmla="*/ 315622 w 1334797"/>
                <a:gd name="connsiteY1" fmla="*/ 0 h 283258"/>
                <a:gd name="connsiteX2" fmla="*/ 1334797 w 1334797"/>
                <a:gd name="connsiteY2" fmla="*/ 23813 h 283258"/>
                <a:gd name="connsiteX3" fmla="*/ 1258597 w 1334797"/>
                <a:gd name="connsiteY3" fmla="*/ 169069 h 283258"/>
                <a:gd name="connsiteX4" fmla="*/ 146554 w 1334797"/>
                <a:gd name="connsiteY4" fmla="*/ 278608 h 283258"/>
                <a:gd name="connsiteX5" fmla="*/ 77498 w 1334797"/>
                <a:gd name="connsiteY5" fmla="*/ 2382 h 283258"/>
                <a:gd name="connsiteX0" fmla="*/ 77498 w 1334797"/>
                <a:gd name="connsiteY0" fmla="*/ 2382 h 283258"/>
                <a:gd name="connsiteX1" fmla="*/ 327528 w 1334797"/>
                <a:gd name="connsiteY1" fmla="*/ 0 h 283258"/>
                <a:gd name="connsiteX2" fmla="*/ 1334797 w 1334797"/>
                <a:gd name="connsiteY2" fmla="*/ 23813 h 283258"/>
                <a:gd name="connsiteX3" fmla="*/ 1258597 w 1334797"/>
                <a:gd name="connsiteY3" fmla="*/ 169069 h 283258"/>
                <a:gd name="connsiteX4" fmla="*/ 146554 w 1334797"/>
                <a:gd name="connsiteY4" fmla="*/ 278608 h 283258"/>
                <a:gd name="connsiteX5" fmla="*/ 77498 w 1334797"/>
                <a:gd name="connsiteY5" fmla="*/ 2382 h 283258"/>
                <a:gd name="connsiteX0" fmla="*/ 77498 w 1334797"/>
                <a:gd name="connsiteY0" fmla="*/ 2382 h 283258"/>
                <a:gd name="connsiteX1" fmla="*/ 315622 w 1334797"/>
                <a:gd name="connsiteY1" fmla="*/ 0 h 283258"/>
                <a:gd name="connsiteX2" fmla="*/ 1334797 w 1334797"/>
                <a:gd name="connsiteY2" fmla="*/ 23813 h 283258"/>
                <a:gd name="connsiteX3" fmla="*/ 1258597 w 1334797"/>
                <a:gd name="connsiteY3" fmla="*/ 169069 h 283258"/>
                <a:gd name="connsiteX4" fmla="*/ 146554 w 1334797"/>
                <a:gd name="connsiteY4" fmla="*/ 278608 h 283258"/>
                <a:gd name="connsiteX5" fmla="*/ 77498 w 1334797"/>
                <a:gd name="connsiteY5" fmla="*/ 2382 h 283258"/>
                <a:gd name="connsiteX0" fmla="*/ 77498 w 1334797"/>
                <a:gd name="connsiteY0" fmla="*/ 0 h 280876"/>
                <a:gd name="connsiteX1" fmla="*/ 320385 w 1334797"/>
                <a:gd name="connsiteY1" fmla="*/ 0 h 280876"/>
                <a:gd name="connsiteX2" fmla="*/ 1334797 w 1334797"/>
                <a:gd name="connsiteY2" fmla="*/ 21431 h 280876"/>
                <a:gd name="connsiteX3" fmla="*/ 1258597 w 1334797"/>
                <a:gd name="connsiteY3" fmla="*/ 166687 h 280876"/>
                <a:gd name="connsiteX4" fmla="*/ 146554 w 1334797"/>
                <a:gd name="connsiteY4" fmla="*/ 276226 h 280876"/>
                <a:gd name="connsiteX5" fmla="*/ 77498 w 1334797"/>
                <a:gd name="connsiteY5" fmla="*/ 0 h 2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4797" h="280876">
                  <a:moveTo>
                    <a:pt x="77498" y="0"/>
                  </a:moveTo>
                  <a:lnTo>
                    <a:pt x="320385" y="0"/>
                  </a:lnTo>
                  <a:cubicBezTo>
                    <a:pt x="123535" y="222250"/>
                    <a:pt x="731547" y="106362"/>
                    <a:pt x="1334797" y="21431"/>
                  </a:cubicBezTo>
                  <a:lnTo>
                    <a:pt x="1258597" y="166687"/>
                  </a:lnTo>
                  <a:cubicBezTo>
                    <a:pt x="1039919" y="199628"/>
                    <a:pt x="343404" y="304007"/>
                    <a:pt x="146554" y="276226"/>
                  </a:cubicBezTo>
                  <a:cubicBezTo>
                    <a:pt x="-50296" y="248445"/>
                    <a:pt x="-22912" y="84534"/>
                    <a:pt x="77498"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Freeform 51"/>
            <p:cNvSpPr/>
            <p:nvPr/>
          </p:nvSpPr>
          <p:spPr>
            <a:xfrm>
              <a:off x="1411506" y="2452627"/>
              <a:ext cx="1266825" cy="201673"/>
            </a:xfrm>
            <a:custGeom>
              <a:avLst/>
              <a:gdLst>
                <a:gd name="connsiteX0" fmla="*/ 0 w 1266825"/>
                <a:gd name="connsiteY0" fmla="*/ 0 h 200025"/>
                <a:gd name="connsiteX1" fmla="*/ 79375 w 1266825"/>
                <a:gd name="connsiteY1" fmla="*/ 200025 h 200025"/>
                <a:gd name="connsiteX2" fmla="*/ 1266825 w 1266825"/>
                <a:gd name="connsiteY2" fmla="*/ 117475 h 200025"/>
                <a:gd name="connsiteX3" fmla="*/ 1266825 w 1266825"/>
                <a:gd name="connsiteY3" fmla="*/ 44450 h 200025"/>
                <a:gd name="connsiteX4" fmla="*/ 0 w 1266825"/>
                <a:gd name="connsiteY4" fmla="*/ 0 h 200025"/>
                <a:gd name="connsiteX0" fmla="*/ 0 w 1266825"/>
                <a:gd name="connsiteY0" fmla="*/ 0 h 200025"/>
                <a:gd name="connsiteX1" fmla="*/ 79375 w 1266825"/>
                <a:gd name="connsiteY1" fmla="*/ 200025 h 200025"/>
                <a:gd name="connsiteX2" fmla="*/ 1266825 w 1266825"/>
                <a:gd name="connsiteY2" fmla="*/ 117475 h 200025"/>
                <a:gd name="connsiteX3" fmla="*/ 1266825 w 1266825"/>
                <a:gd name="connsiteY3" fmla="*/ 44450 h 200025"/>
                <a:gd name="connsiteX4" fmla="*/ 0 w 1266825"/>
                <a:gd name="connsiteY4" fmla="*/ 0 h 200025"/>
                <a:gd name="connsiteX0" fmla="*/ 118477 w 1385302"/>
                <a:gd name="connsiteY0" fmla="*/ 0 h 203204"/>
                <a:gd name="connsiteX1" fmla="*/ 197852 w 1385302"/>
                <a:gd name="connsiteY1" fmla="*/ 200025 h 203204"/>
                <a:gd name="connsiteX2" fmla="*/ 1385302 w 1385302"/>
                <a:gd name="connsiteY2" fmla="*/ 117475 h 203204"/>
                <a:gd name="connsiteX3" fmla="*/ 1385302 w 1385302"/>
                <a:gd name="connsiteY3" fmla="*/ 44450 h 203204"/>
                <a:gd name="connsiteX4" fmla="*/ 118477 w 1385302"/>
                <a:gd name="connsiteY4" fmla="*/ 0 h 203204"/>
                <a:gd name="connsiteX0" fmla="*/ 77165 w 1343990"/>
                <a:gd name="connsiteY0" fmla="*/ 0 h 238029"/>
                <a:gd name="connsiteX1" fmla="*/ 311321 w 1343990"/>
                <a:gd name="connsiteY1" fmla="*/ 235744 h 238029"/>
                <a:gd name="connsiteX2" fmla="*/ 1343990 w 1343990"/>
                <a:gd name="connsiteY2" fmla="*/ 117475 h 238029"/>
                <a:gd name="connsiteX3" fmla="*/ 1343990 w 1343990"/>
                <a:gd name="connsiteY3" fmla="*/ 44450 h 238029"/>
                <a:gd name="connsiteX4" fmla="*/ 77165 w 1343990"/>
                <a:gd name="connsiteY4" fmla="*/ 0 h 238029"/>
                <a:gd name="connsiteX0" fmla="*/ 77230 w 1346436"/>
                <a:gd name="connsiteY0" fmla="*/ 0 h 235744"/>
                <a:gd name="connsiteX1" fmla="*/ 311386 w 1346436"/>
                <a:gd name="connsiteY1" fmla="*/ 235744 h 235744"/>
                <a:gd name="connsiteX2" fmla="*/ 1346436 w 1346436"/>
                <a:gd name="connsiteY2" fmla="*/ 124619 h 235744"/>
                <a:gd name="connsiteX3" fmla="*/ 1344055 w 1346436"/>
                <a:gd name="connsiteY3" fmla="*/ 44450 h 235744"/>
                <a:gd name="connsiteX4" fmla="*/ 77230 w 1346436"/>
                <a:gd name="connsiteY4" fmla="*/ 0 h 235744"/>
                <a:gd name="connsiteX0" fmla="*/ 525 w 1269731"/>
                <a:gd name="connsiteY0" fmla="*/ 0 h 235744"/>
                <a:gd name="connsiteX1" fmla="*/ 234681 w 1269731"/>
                <a:gd name="connsiteY1" fmla="*/ 235744 h 235744"/>
                <a:gd name="connsiteX2" fmla="*/ 1269731 w 1269731"/>
                <a:gd name="connsiteY2" fmla="*/ 124619 h 235744"/>
                <a:gd name="connsiteX3" fmla="*/ 1267350 w 1269731"/>
                <a:gd name="connsiteY3" fmla="*/ 44450 h 235744"/>
                <a:gd name="connsiteX4" fmla="*/ 525 w 1269731"/>
                <a:gd name="connsiteY4" fmla="*/ 0 h 235744"/>
                <a:gd name="connsiteX0" fmla="*/ 525 w 1269731"/>
                <a:gd name="connsiteY0" fmla="*/ 0 h 236208"/>
                <a:gd name="connsiteX1" fmla="*/ 234681 w 1269731"/>
                <a:gd name="connsiteY1" fmla="*/ 233363 h 236208"/>
                <a:gd name="connsiteX2" fmla="*/ 1269731 w 1269731"/>
                <a:gd name="connsiteY2" fmla="*/ 122238 h 236208"/>
                <a:gd name="connsiteX3" fmla="*/ 1267350 w 1269731"/>
                <a:gd name="connsiteY3" fmla="*/ 42069 h 236208"/>
                <a:gd name="connsiteX4" fmla="*/ 525 w 1269731"/>
                <a:gd name="connsiteY4" fmla="*/ 0 h 236208"/>
                <a:gd name="connsiteX0" fmla="*/ 525 w 1269731"/>
                <a:gd name="connsiteY0" fmla="*/ 0 h 236208"/>
                <a:gd name="connsiteX1" fmla="*/ 234681 w 1269731"/>
                <a:gd name="connsiteY1" fmla="*/ 233363 h 236208"/>
                <a:gd name="connsiteX2" fmla="*/ 1269731 w 1269731"/>
                <a:gd name="connsiteY2" fmla="*/ 122238 h 236208"/>
                <a:gd name="connsiteX3" fmla="*/ 1267350 w 1269731"/>
                <a:gd name="connsiteY3" fmla="*/ 42069 h 236208"/>
                <a:gd name="connsiteX4" fmla="*/ 525 w 1269731"/>
                <a:gd name="connsiteY4" fmla="*/ 0 h 236208"/>
                <a:gd name="connsiteX0" fmla="*/ 525 w 1269731"/>
                <a:gd name="connsiteY0" fmla="*/ 0 h 236208"/>
                <a:gd name="connsiteX1" fmla="*/ 234681 w 1269731"/>
                <a:gd name="connsiteY1" fmla="*/ 233363 h 236208"/>
                <a:gd name="connsiteX2" fmla="*/ 1269731 w 1269731"/>
                <a:gd name="connsiteY2" fmla="*/ 122238 h 236208"/>
                <a:gd name="connsiteX3" fmla="*/ 1267350 w 1269731"/>
                <a:gd name="connsiteY3" fmla="*/ 42069 h 236208"/>
                <a:gd name="connsiteX4" fmla="*/ 525 w 1269731"/>
                <a:gd name="connsiteY4" fmla="*/ 0 h 236208"/>
                <a:gd name="connsiteX0" fmla="*/ 647 w 1260328"/>
                <a:gd name="connsiteY0" fmla="*/ 0 h 204132"/>
                <a:gd name="connsiteX1" fmla="*/ 225278 w 1260328"/>
                <a:gd name="connsiteY1" fmla="*/ 202406 h 204132"/>
                <a:gd name="connsiteX2" fmla="*/ 1260328 w 1260328"/>
                <a:gd name="connsiteY2" fmla="*/ 91281 h 204132"/>
                <a:gd name="connsiteX3" fmla="*/ 1257947 w 1260328"/>
                <a:gd name="connsiteY3" fmla="*/ 11112 h 204132"/>
                <a:gd name="connsiteX4" fmla="*/ 647 w 1260328"/>
                <a:gd name="connsiteY4" fmla="*/ 0 h 204132"/>
                <a:gd name="connsiteX0" fmla="*/ 647 w 1260328"/>
                <a:gd name="connsiteY0" fmla="*/ 0 h 204132"/>
                <a:gd name="connsiteX1" fmla="*/ 225278 w 1260328"/>
                <a:gd name="connsiteY1" fmla="*/ 202406 h 204132"/>
                <a:gd name="connsiteX2" fmla="*/ 1260328 w 1260328"/>
                <a:gd name="connsiteY2" fmla="*/ 91281 h 204132"/>
                <a:gd name="connsiteX3" fmla="*/ 1257947 w 1260328"/>
                <a:gd name="connsiteY3" fmla="*/ 11112 h 204132"/>
                <a:gd name="connsiteX4" fmla="*/ 647 w 1260328"/>
                <a:gd name="connsiteY4" fmla="*/ 0 h 204132"/>
                <a:gd name="connsiteX0" fmla="*/ 647 w 1260328"/>
                <a:gd name="connsiteY0" fmla="*/ 0 h 204132"/>
                <a:gd name="connsiteX1" fmla="*/ 225278 w 1260328"/>
                <a:gd name="connsiteY1" fmla="*/ 202406 h 204132"/>
                <a:gd name="connsiteX2" fmla="*/ 1260328 w 1260328"/>
                <a:gd name="connsiteY2" fmla="*/ 91281 h 204132"/>
                <a:gd name="connsiteX3" fmla="*/ 1257947 w 1260328"/>
                <a:gd name="connsiteY3" fmla="*/ 11112 h 204132"/>
                <a:gd name="connsiteX4" fmla="*/ 647 w 1260328"/>
                <a:gd name="connsiteY4" fmla="*/ 0 h 204132"/>
                <a:gd name="connsiteX0" fmla="*/ 647 w 1260328"/>
                <a:gd name="connsiteY0" fmla="*/ 0 h 204132"/>
                <a:gd name="connsiteX1" fmla="*/ 225278 w 1260328"/>
                <a:gd name="connsiteY1" fmla="*/ 202406 h 204132"/>
                <a:gd name="connsiteX2" fmla="*/ 1260328 w 1260328"/>
                <a:gd name="connsiteY2" fmla="*/ 91281 h 204132"/>
                <a:gd name="connsiteX3" fmla="*/ 1257947 w 1260328"/>
                <a:gd name="connsiteY3" fmla="*/ 11112 h 204132"/>
                <a:gd name="connsiteX4" fmla="*/ 647 w 1260328"/>
                <a:gd name="connsiteY4" fmla="*/ 0 h 204132"/>
                <a:gd name="connsiteX0" fmla="*/ 524 w 1269730"/>
                <a:gd name="connsiteY0" fmla="*/ 0 h 204133"/>
                <a:gd name="connsiteX1" fmla="*/ 234680 w 1269730"/>
                <a:gd name="connsiteY1" fmla="*/ 202406 h 204133"/>
                <a:gd name="connsiteX2" fmla="*/ 1269730 w 1269730"/>
                <a:gd name="connsiteY2" fmla="*/ 91281 h 204133"/>
                <a:gd name="connsiteX3" fmla="*/ 1267349 w 1269730"/>
                <a:gd name="connsiteY3" fmla="*/ 11112 h 204133"/>
                <a:gd name="connsiteX4" fmla="*/ 524 w 1269730"/>
                <a:gd name="connsiteY4" fmla="*/ 0 h 204133"/>
                <a:gd name="connsiteX0" fmla="*/ 552 w 1267377"/>
                <a:gd name="connsiteY0" fmla="*/ 0 h 201673"/>
                <a:gd name="connsiteX1" fmla="*/ 232327 w 1267377"/>
                <a:gd name="connsiteY1" fmla="*/ 200024 h 201673"/>
                <a:gd name="connsiteX2" fmla="*/ 1267377 w 1267377"/>
                <a:gd name="connsiteY2" fmla="*/ 88899 h 201673"/>
                <a:gd name="connsiteX3" fmla="*/ 1264996 w 1267377"/>
                <a:gd name="connsiteY3" fmla="*/ 8730 h 201673"/>
                <a:gd name="connsiteX4" fmla="*/ 552 w 1267377"/>
                <a:gd name="connsiteY4" fmla="*/ 0 h 201673"/>
                <a:gd name="connsiteX0" fmla="*/ 137 w 1266962"/>
                <a:gd name="connsiteY0" fmla="*/ 0 h 201673"/>
                <a:gd name="connsiteX1" fmla="*/ 231912 w 1266962"/>
                <a:gd name="connsiteY1" fmla="*/ 200024 h 201673"/>
                <a:gd name="connsiteX2" fmla="*/ 1266962 w 1266962"/>
                <a:gd name="connsiteY2" fmla="*/ 88899 h 201673"/>
                <a:gd name="connsiteX3" fmla="*/ 1264581 w 1266962"/>
                <a:gd name="connsiteY3" fmla="*/ 8730 h 201673"/>
                <a:gd name="connsiteX4" fmla="*/ 137 w 1266962"/>
                <a:gd name="connsiteY4" fmla="*/ 0 h 201673"/>
                <a:gd name="connsiteX0" fmla="*/ 0 w 1266825"/>
                <a:gd name="connsiteY0" fmla="*/ 0 h 201673"/>
                <a:gd name="connsiteX1" fmla="*/ 231775 w 1266825"/>
                <a:gd name="connsiteY1" fmla="*/ 200024 h 201673"/>
                <a:gd name="connsiteX2" fmla="*/ 1266825 w 1266825"/>
                <a:gd name="connsiteY2" fmla="*/ 88899 h 201673"/>
                <a:gd name="connsiteX3" fmla="*/ 1264444 w 1266825"/>
                <a:gd name="connsiteY3" fmla="*/ 8730 h 201673"/>
                <a:gd name="connsiteX4" fmla="*/ 0 w 1266825"/>
                <a:gd name="connsiteY4" fmla="*/ 0 h 201673"/>
                <a:gd name="connsiteX0" fmla="*/ 0 w 1266825"/>
                <a:gd name="connsiteY0" fmla="*/ 0 h 201673"/>
                <a:gd name="connsiteX1" fmla="*/ 231775 w 1266825"/>
                <a:gd name="connsiteY1" fmla="*/ 200024 h 201673"/>
                <a:gd name="connsiteX2" fmla="*/ 1266825 w 1266825"/>
                <a:gd name="connsiteY2" fmla="*/ 88899 h 201673"/>
                <a:gd name="connsiteX3" fmla="*/ 1264444 w 1266825"/>
                <a:gd name="connsiteY3" fmla="*/ 8730 h 201673"/>
                <a:gd name="connsiteX4" fmla="*/ 0 w 1266825"/>
                <a:gd name="connsiteY4" fmla="*/ 0 h 201673"/>
                <a:gd name="connsiteX0" fmla="*/ 0 w 1266825"/>
                <a:gd name="connsiteY0" fmla="*/ 0 h 201673"/>
                <a:gd name="connsiteX1" fmla="*/ 231775 w 1266825"/>
                <a:gd name="connsiteY1" fmla="*/ 200024 h 201673"/>
                <a:gd name="connsiteX2" fmla="*/ 1266825 w 1266825"/>
                <a:gd name="connsiteY2" fmla="*/ 88899 h 201673"/>
                <a:gd name="connsiteX3" fmla="*/ 1257301 w 1266825"/>
                <a:gd name="connsiteY3" fmla="*/ 8730 h 201673"/>
                <a:gd name="connsiteX4" fmla="*/ 0 w 1266825"/>
                <a:gd name="connsiteY4" fmla="*/ 0 h 201673"/>
                <a:gd name="connsiteX0" fmla="*/ 0 w 1266825"/>
                <a:gd name="connsiteY0" fmla="*/ 0 h 201673"/>
                <a:gd name="connsiteX1" fmla="*/ 231775 w 1266825"/>
                <a:gd name="connsiteY1" fmla="*/ 200024 h 201673"/>
                <a:gd name="connsiteX2" fmla="*/ 1266825 w 1266825"/>
                <a:gd name="connsiteY2" fmla="*/ 88899 h 201673"/>
                <a:gd name="connsiteX3" fmla="*/ 1259682 w 1266825"/>
                <a:gd name="connsiteY3" fmla="*/ 6349 h 201673"/>
                <a:gd name="connsiteX4" fmla="*/ 0 w 1266825"/>
                <a:gd name="connsiteY4" fmla="*/ 0 h 20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825" h="201673">
                  <a:moveTo>
                    <a:pt x="0" y="0"/>
                  </a:moveTo>
                  <a:cubicBezTo>
                    <a:pt x="23548" y="137848"/>
                    <a:pt x="20638" y="185208"/>
                    <a:pt x="231775" y="200024"/>
                  </a:cubicBezTo>
                  <a:cubicBezTo>
                    <a:pt x="442912" y="214840"/>
                    <a:pt x="921808" y="125941"/>
                    <a:pt x="1266825" y="88899"/>
                  </a:cubicBezTo>
                  <a:cubicBezTo>
                    <a:pt x="1266031" y="62176"/>
                    <a:pt x="1260476" y="33072"/>
                    <a:pt x="1259682" y="6349"/>
                  </a:cubicBezTo>
                  <a:cubicBezTo>
                    <a:pt x="646908" y="92338"/>
                    <a:pt x="50799" y="211667"/>
                    <a:pt x="0"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Freeform 53"/>
            <p:cNvSpPr/>
            <p:nvPr/>
          </p:nvSpPr>
          <p:spPr>
            <a:xfrm>
              <a:off x="2668805" y="2316892"/>
              <a:ext cx="116681" cy="226219"/>
            </a:xfrm>
            <a:custGeom>
              <a:avLst/>
              <a:gdLst>
                <a:gd name="connsiteX0" fmla="*/ 0 w 109537"/>
                <a:gd name="connsiteY0" fmla="*/ 150019 h 235744"/>
                <a:gd name="connsiteX1" fmla="*/ 7144 w 109537"/>
                <a:gd name="connsiteY1" fmla="*/ 235744 h 235744"/>
                <a:gd name="connsiteX2" fmla="*/ 109537 w 109537"/>
                <a:gd name="connsiteY2" fmla="*/ 45244 h 235744"/>
                <a:gd name="connsiteX3" fmla="*/ 66675 w 109537"/>
                <a:gd name="connsiteY3" fmla="*/ 0 h 235744"/>
                <a:gd name="connsiteX4" fmla="*/ 0 w 109537"/>
                <a:gd name="connsiteY4" fmla="*/ 150019 h 235744"/>
                <a:gd name="connsiteX0" fmla="*/ 0 w 109537"/>
                <a:gd name="connsiteY0" fmla="*/ 140494 h 226219"/>
                <a:gd name="connsiteX1" fmla="*/ 7144 w 109537"/>
                <a:gd name="connsiteY1" fmla="*/ 226219 h 226219"/>
                <a:gd name="connsiteX2" fmla="*/ 109537 w 109537"/>
                <a:gd name="connsiteY2" fmla="*/ 35719 h 226219"/>
                <a:gd name="connsiteX3" fmla="*/ 64294 w 109537"/>
                <a:gd name="connsiteY3" fmla="*/ 0 h 226219"/>
                <a:gd name="connsiteX4" fmla="*/ 0 w 109537"/>
                <a:gd name="connsiteY4" fmla="*/ 140494 h 226219"/>
                <a:gd name="connsiteX0" fmla="*/ 0 w 109537"/>
                <a:gd name="connsiteY0" fmla="*/ 140494 h 226219"/>
                <a:gd name="connsiteX1" fmla="*/ 7144 w 109537"/>
                <a:gd name="connsiteY1" fmla="*/ 226219 h 226219"/>
                <a:gd name="connsiteX2" fmla="*/ 109537 w 109537"/>
                <a:gd name="connsiteY2" fmla="*/ 35719 h 226219"/>
                <a:gd name="connsiteX3" fmla="*/ 71438 w 109537"/>
                <a:gd name="connsiteY3" fmla="*/ 0 h 226219"/>
                <a:gd name="connsiteX4" fmla="*/ 0 w 109537"/>
                <a:gd name="connsiteY4" fmla="*/ 140494 h 226219"/>
                <a:gd name="connsiteX0" fmla="*/ 0 w 116681"/>
                <a:gd name="connsiteY0" fmla="*/ 140494 h 226219"/>
                <a:gd name="connsiteX1" fmla="*/ 7144 w 116681"/>
                <a:gd name="connsiteY1" fmla="*/ 226219 h 226219"/>
                <a:gd name="connsiteX2" fmla="*/ 116681 w 116681"/>
                <a:gd name="connsiteY2" fmla="*/ 35719 h 226219"/>
                <a:gd name="connsiteX3" fmla="*/ 71438 w 116681"/>
                <a:gd name="connsiteY3" fmla="*/ 0 h 226219"/>
                <a:gd name="connsiteX4" fmla="*/ 0 w 116681"/>
                <a:gd name="connsiteY4" fmla="*/ 140494 h 226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81" h="226219">
                  <a:moveTo>
                    <a:pt x="0" y="140494"/>
                  </a:moveTo>
                  <a:lnTo>
                    <a:pt x="7144" y="226219"/>
                  </a:lnTo>
                  <a:lnTo>
                    <a:pt x="116681" y="35719"/>
                  </a:lnTo>
                  <a:lnTo>
                    <a:pt x="71438" y="0"/>
                  </a:lnTo>
                  <a:lnTo>
                    <a:pt x="0" y="140494"/>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Freeform 54"/>
            <p:cNvSpPr/>
            <p:nvPr/>
          </p:nvSpPr>
          <p:spPr>
            <a:xfrm>
              <a:off x="1691949" y="2293874"/>
              <a:ext cx="67217" cy="121443"/>
            </a:xfrm>
            <a:custGeom>
              <a:avLst/>
              <a:gdLst>
                <a:gd name="connsiteX0" fmla="*/ 2382 w 33338"/>
                <a:gd name="connsiteY0" fmla="*/ 0 h 102394"/>
                <a:gd name="connsiteX1" fmla="*/ 33338 w 33338"/>
                <a:gd name="connsiteY1" fmla="*/ 50006 h 102394"/>
                <a:gd name="connsiteX2" fmla="*/ 0 w 33338"/>
                <a:gd name="connsiteY2" fmla="*/ 102394 h 102394"/>
                <a:gd name="connsiteX3" fmla="*/ 2382 w 33338"/>
                <a:gd name="connsiteY3" fmla="*/ 0 h 102394"/>
                <a:gd name="connsiteX0" fmla="*/ 33344 w 64300"/>
                <a:gd name="connsiteY0" fmla="*/ 0 h 102394"/>
                <a:gd name="connsiteX1" fmla="*/ 64300 w 64300"/>
                <a:gd name="connsiteY1" fmla="*/ 50006 h 102394"/>
                <a:gd name="connsiteX2" fmla="*/ 30962 w 64300"/>
                <a:gd name="connsiteY2" fmla="*/ 102394 h 102394"/>
                <a:gd name="connsiteX3" fmla="*/ 33344 w 64300"/>
                <a:gd name="connsiteY3" fmla="*/ 0 h 102394"/>
                <a:gd name="connsiteX0" fmla="*/ 37286 w 68242"/>
                <a:gd name="connsiteY0" fmla="*/ 0 h 102394"/>
                <a:gd name="connsiteX1" fmla="*/ 68242 w 68242"/>
                <a:gd name="connsiteY1" fmla="*/ 50006 h 102394"/>
                <a:gd name="connsiteX2" fmla="*/ 34904 w 68242"/>
                <a:gd name="connsiteY2" fmla="*/ 102394 h 102394"/>
                <a:gd name="connsiteX3" fmla="*/ 37286 w 68242"/>
                <a:gd name="connsiteY3" fmla="*/ 0 h 102394"/>
                <a:gd name="connsiteX0" fmla="*/ 37286 w 68242"/>
                <a:gd name="connsiteY0" fmla="*/ 0 h 102394"/>
                <a:gd name="connsiteX1" fmla="*/ 68242 w 68242"/>
                <a:gd name="connsiteY1" fmla="*/ 50006 h 102394"/>
                <a:gd name="connsiteX2" fmla="*/ 34904 w 68242"/>
                <a:gd name="connsiteY2" fmla="*/ 102394 h 102394"/>
                <a:gd name="connsiteX3" fmla="*/ 37286 w 68242"/>
                <a:gd name="connsiteY3" fmla="*/ 0 h 102394"/>
                <a:gd name="connsiteX0" fmla="*/ 34043 w 64999"/>
                <a:gd name="connsiteY0" fmla="*/ 0 h 109537"/>
                <a:gd name="connsiteX1" fmla="*/ 64999 w 64999"/>
                <a:gd name="connsiteY1" fmla="*/ 50006 h 109537"/>
                <a:gd name="connsiteX2" fmla="*/ 36423 w 64999"/>
                <a:gd name="connsiteY2" fmla="*/ 109537 h 109537"/>
                <a:gd name="connsiteX3" fmla="*/ 34043 w 64999"/>
                <a:gd name="connsiteY3" fmla="*/ 0 h 109537"/>
                <a:gd name="connsiteX0" fmla="*/ 34043 w 64999"/>
                <a:gd name="connsiteY0" fmla="*/ 0 h 109537"/>
                <a:gd name="connsiteX1" fmla="*/ 64999 w 64999"/>
                <a:gd name="connsiteY1" fmla="*/ 50006 h 109537"/>
                <a:gd name="connsiteX2" fmla="*/ 36423 w 64999"/>
                <a:gd name="connsiteY2" fmla="*/ 109537 h 109537"/>
                <a:gd name="connsiteX3" fmla="*/ 34043 w 64999"/>
                <a:gd name="connsiteY3" fmla="*/ 0 h 109537"/>
                <a:gd name="connsiteX0" fmla="*/ 27939 w 58895"/>
                <a:gd name="connsiteY0" fmla="*/ 0 h 119062"/>
                <a:gd name="connsiteX1" fmla="*/ 58895 w 58895"/>
                <a:gd name="connsiteY1" fmla="*/ 50006 h 119062"/>
                <a:gd name="connsiteX2" fmla="*/ 39844 w 58895"/>
                <a:gd name="connsiteY2" fmla="*/ 119062 h 119062"/>
                <a:gd name="connsiteX3" fmla="*/ 27939 w 58895"/>
                <a:gd name="connsiteY3" fmla="*/ 0 h 119062"/>
                <a:gd name="connsiteX0" fmla="*/ 31980 w 62936"/>
                <a:gd name="connsiteY0" fmla="*/ 0 h 119062"/>
                <a:gd name="connsiteX1" fmla="*/ 62936 w 62936"/>
                <a:gd name="connsiteY1" fmla="*/ 50006 h 119062"/>
                <a:gd name="connsiteX2" fmla="*/ 43885 w 62936"/>
                <a:gd name="connsiteY2" fmla="*/ 119062 h 119062"/>
                <a:gd name="connsiteX3" fmla="*/ 31980 w 62936"/>
                <a:gd name="connsiteY3" fmla="*/ 0 h 119062"/>
                <a:gd name="connsiteX0" fmla="*/ 37091 w 68047"/>
                <a:gd name="connsiteY0" fmla="*/ 0 h 119062"/>
                <a:gd name="connsiteX1" fmla="*/ 68047 w 68047"/>
                <a:gd name="connsiteY1" fmla="*/ 50006 h 119062"/>
                <a:gd name="connsiteX2" fmla="*/ 48996 w 68047"/>
                <a:gd name="connsiteY2" fmla="*/ 119062 h 119062"/>
                <a:gd name="connsiteX3" fmla="*/ 37091 w 68047"/>
                <a:gd name="connsiteY3" fmla="*/ 0 h 119062"/>
                <a:gd name="connsiteX0" fmla="*/ 38642 w 67217"/>
                <a:gd name="connsiteY0" fmla="*/ 0 h 121443"/>
                <a:gd name="connsiteX1" fmla="*/ 67217 w 67217"/>
                <a:gd name="connsiteY1" fmla="*/ 52387 h 121443"/>
                <a:gd name="connsiteX2" fmla="*/ 48166 w 67217"/>
                <a:gd name="connsiteY2" fmla="*/ 121443 h 121443"/>
                <a:gd name="connsiteX3" fmla="*/ 38642 w 67217"/>
                <a:gd name="connsiteY3" fmla="*/ 0 h 121443"/>
              </a:gdLst>
              <a:ahLst/>
              <a:cxnLst>
                <a:cxn ang="0">
                  <a:pos x="connsiteX0" y="connsiteY0"/>
                </a:cxn>
                <a:cxn ang="0">
                  <a:pos x="connsiteX1" y="connsiteY1"/>
                </a:cxn>
                <a:cxn ang="0">
                  <a:pos x="connsiteX2" y="connsiteY2"/>
                </a:cxn>
                <a:cxn ang="0">
                  <a:pos x="connsiteX3" y="connsiteY3"/>
                </a:cxn>
              </a:cxnLst>
              <a:rect l="l" t="t" r="r" b="b"/>
              <a:pathLst>
                <a:path w="67217" h="121443">
                  <a:moveTo>
                    <a:pt x="38642" y="0"/>
                  </a:moveTo>
                  <a:lnTo>
                    <a:pt x="67217" y="52387"/>
                  </a:lnTo>
                  <a:cubicBezTo>
                    <a:pt x="39435" y="65088"/>
                    <a:pt x="44991" y="94455"/>
                    <a:pt x="48166" y="121443"/>
                  </a:cubicBezTo>
                  <a:cubicBezTo>
                    <a:pt x="-43908" y="108742"/>
                    <a:pt x="21179" y="19843"/>
                    <a:pt x="38642"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83" name="Isosceles Triangle 82"/>
          <p:cNvSpPr/>
          <p:nvPr/>
        </p:nvSpPr>
        <p:spPr>
          <a:xfrm rot="16200000" flipH="1">
            <a:off x="2931982" y="3409266"/>
            <a:ext cx="110216" cy="86376"/>
          </a:xfrm>
          <a:prstGeom prst="triangle">
            <a:avLst/>
          </a:prstGeom>
          <a:solidFill>
            <a:srgbClr val="FFC00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Isosceles Triangle 84"/>
          <p:cNvSpPr/>
          <p:nvPr/>
        </p:nvSpPr>
        <p:spPr>
          <a:xfrm flipH="1" flipV="1">
            <a:off x="3013270" y="3251235"/>
            <a:ext cx="110216" cy="86376"/>
          </a:xfrm>
          <a:prstGeom prst="triangle">
            <a:avLst/>
          </a:prstGeom>
          <a:solidFill>
            <a:srgbClr val="FFC00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Isosceles Triangle 85"/>
          <p:cNvSpPr/>
          <p:nvPr/>
        </p:nvSpPr>
        <p:spPr>
          <a:xfrm flipH="1" flipV="1">
            <a:off x="3002754" y="2149836"/>
            <a:ext cx="110216" cy="86376"/>
          </a:xfrm>
          <a:prstGeom prst="triangle">
            <a:avLst/>
          </a:prstGeom>
          <a:solidFill>
            <a:srgbClr val="FFC00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Isosceles Triangle 86"/>
          <p:cNvSpPr/>
          <p:nvPr/>
        </p:nvSpPr>
        <p:spPr>
          <a:xfrm flipH="1" flipV="1">
            <a:off x="3013074" y="825500"/>
            <a:ext cx="110216" cy="86376"/>
          </a:xfrm>
          <a:prstGeom prst="triangle">
            <a:avLst/>
          </a:prstGeom>
          <a:solidFill>
            <a:srgbClr val="FFC00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Isosceles Triangle 87"/>
          <p:cNvSpPr/>
          <p:nvPr/>
        </p:nvSpPr>
        <p:spPr>
          <a:xfrm rot="5400000">
            <a:off x="2503684" y="644106"/>
            <a:ext cx="110216" cy="86376"/>
          </a:xfrm>
          <a:prstGeom prst="triangle">
            <a:avLst/>
          </a:prstGeom>
          <a:solidFill>
            <a:srgbClr val="FFC00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Isosceles Triangle 88"/>
          <p:cNvSpPr/>
          <p:nvPr/>
        </p:nvSpPr>
        <p:spPr>
          <a:xfrm flipH="1">
            <a:off x="1830387" y="1191517"/>
            <a:ext cx="110216" cy="86376"/>
          </a:xfrm>
          <a:prstGeom prst="triangle">
            <a:avLst/>
          </a:prstGeom>
          <a:solidFill>
            <a:srgbClr val="FFC00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Isosceles Triangle 89"/>
          <p:cNvSpPr/>
          <p:nvPr/>
        </p:nvSpPr>
        <p:spPr>
          <a:xfrm flipH="1">
            <a:off x="1843087" y="3177524"/>
            <a:ext cx="110216" cy="86376"/>
          </a:xfrm>
          <a:prstGeom prst="triangle">
            <a:avLst/>
          </a:prstGeom>
          <a:solidFill>
            <a:srgbClr val="FFC00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Isosceles Triangle 90"/>
          <p:cNvSpPr/>
          <p:nvPr/>
        </p:nvSpPr>
        <p:spPr>
          <a:xfrm rot="16200000" flipH="1">
            <a:off x="1978221" y="3394926"/>
            <a:ext cx="110216" cy="86376"/>
          </a:xfrm>
          <a:prstGeom prst="triangle">
            <a:avLst/>
          </a:prstGeom>
          <a:solidFill>
            <a:srgbClr val="FFC000"/>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2" name="Group 91"/>
          <p:cNvGrpSpPr/>
          <p:nvPr/>
        </p:nvGrpSpPr>
        <p:grpSpPr>
          <a:xfrm>
            <a:off x="2147889" y="3245222"/>
            <a:ext cx="436874" cy="386089"/>
            <a:chOff x="2151380" y="3683789"/>
            <a:chExt cx="436874" cy="386089"/>
          </a:xfrm>
        </p:grpSpPr>
        <p:cxnSp>
          <p:nvCxnSpPr>
            <p:cNvPr id="93" name="Straight Connector 92"/>
            <p:cNvCxnSpPr/>
            <p:nvPr/>
          </p:nvCxnSpPr>
          <p:spPr>
            <a:xfrm flipV="1">
              <a:off x="2151380" y="3683789"/>
              <a:ext cx="0" cy="386073"/>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2235200" y="3777767"/>
              <a:ext cx="0" cy="19811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5400000" flipV="1">
              <a:off x="2278452" y="3841659"/>
              <a:ext cx="0" cy="76383"/>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2327907" y="3683797"/>
              <a:ext cx="0" cy="386073"/>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2411727" y="3777775"/>
              <a:ext cx="0" cy="19811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5400000" flipV="1">
              <a:off x="2454979" y="3841667"/>
              <a:ext cx="0" cy="76383"/>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2504434" y="3683805"/>
              <a:ext cx="0" cy="386073"/>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2588254" y="3777783"/>
              <a:ext cx="0" cy="19811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495028" y="140764"/>
            <a:ext cx="8153944" cy="369332"/>
          </a:xfrm>
          <a:prstGeom prst="rect">
            <a:avLst/>
          </a:prstGeom>
        </p:spPr>
        <p:txBody>
          <a:bodyPr wrap="square">
            <a:spAutoFit/>
          </a:bodyPr>
          <a:lstStyle/>
          <a:p>
            <a:pPr algn="ctr">
              <a:defRPr/>
            </a:pPr>
            <a:r>
              <a:rPr lang="en-US"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Experiment to observe force experience by a current carrying conductor</a:t>
            </a:r>
            <a:endParaRPr lang="en-US"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103" name="TextBox 102"/>
          <p:cNvSpPr txBox="1"/>
          <p:nvPr/>
        </p:nvSpPr>
        <p:spPr>
          <a:xfrm>
            <a:off x="3232368" y="2495550"/>
            <a:ext cx="335348" cy="400110"/>
          </a:xfrm>
          <a:prstGeom prst="rect">
            <a:avLst/>
          </a:prstGeom>
          <a:noFill/>
        </p:spPr>
        <p:txBody>
          <a:bodyPr wrap="none" rtlCol="0">
            <a:spAutoFit/>
          </a:bodyPr>
          <a:lstStyle/>
          <a:p>
            <a:r>
              <a:rPr lang="en-US" sz="2000" dirty="0" smtClean="0">
                <a:solidFill>
                  <a:srgbClr val="FFFF00"/>
                </a:solidFill>
                <a:latin typeface="Aharoni" panose="02010803020104030203" pitchFamily="2" charset="-79"/>
                <a:cs typeface="Aharoni" panose="02010803020104030203" pitchFamily="2" charset="-79"/>
              </a:rPr>
              <a:t>C</a:t>
            </a:r>
            <a:endParaRPr lang="en-US" sz="2000" dirty="0">
              <a:solidFill>
                <a:srgbClr val="FFFF00"/>
              </a:solidFill>
              <a:latin typeface="Aharoni" panose="02010803020104030203" pitchFamily="2" charset="-79"/>
              <a:cs typeface="Aharoni" panose="02010803020104030203" pitchFamily="2" charset="-79"/>
            </a:endParaRPr>
          </a:p>
        </p:txBody>
      </p:sp>
      <p:sp>
        <p:nvSpPr>
          <p:cNvPr id="104" name="TextBox 103"/>
          <p:cNvSpPr txBox="1"/>
          <p:nvPr/>
        </p:nvSpPr>
        <p:spPr>
          <a:xfrm>
            <a:off x="2438400" y="2495550"/>
            <a:ext cx="343364" cy="400110"/>
          </a:xfrm>
          <a:prstGeom prst="rect">
            <a:avLst/>
          </a:prstGeom>
          <a:noFill/>
        </p:spPr>
        <p:txBody>
          <a:bodyPr wrap="none" rtlCol="0">
            <a:spAutoFit/>
          </a:bodyPr>
          <a:lstStyle/>
          <a:p>
            <a:r>
              <a:rPr lang="en-US" sz="2000" dirty="0">
                <a:solidFill>
                  <a:srgbClr val="FFFF00"/>
                </a:solidFill>
                <a:latin typeface="Aharoni" panose="02010803020104030203" pitchFamily="2" charset="-79"/>
                <a:cs typeface="Aharoni" panose="02010803020104030203" pitchFamily="2" charset="-79"/>
              </a:rPr>
              <a:t>B</a:t>
            </a:r>
          </a:p>
        </p:txBody>
      </p:sp>
      <p:sp>
        <p:nvSpPr>
          <p:cNvPr id="105" name="Rectangle 104"/>
          <p:cNvSpPr/>
          <p:nvPr/>
        </p:nvSpPr>
        <p:spPr>
          <a:xfrm>
            <a:off x="2057400" y="3714750"/>
            <a:ext cx="2147187" cy="369332"/>
          </a:xfrm>
          <a:prstGeom prst="rect">
            <a:avLst/>
          </a:prstGeom>
          <a:solidFill>
            <a:schemeClr val="tx1"/>
          </a:solidFill>
        </p:spPr>
        <p:txBody>
          <a:bodyPr wrap="square">
            <a:spAutoFit/>
          </a:bodyPr>
          <a:lstStyle/>
          <a:p>
            <a:pPr algn="ctr">
              <a:defRPr/>
            </a:pPr>
            <a:r>
              <a:rPr lang="en-US"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Current is upward</a:t>
            </a:r>
            <a:endParaRPr lang="en-US"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106" name="Rectangle 105"/>
          <p:cNvSpPr/>
          <p:nvPr/>
        </p:nvSpPr>
        <p:spPr>
          <a:xfrm>
            <a:off x="2047875" y="3721710"/>
            <a:ext cx="2598097" cy="369332"/>
          </a:xfrm>
          <a:prstGeom prst="rect">
            <a:avLst/>
          </a:prstGeom>
          <a:solidFill>
            <a:schemeClr val="tx1"/>
          </a:solidFill>
        </p:spPr>
        <p:txBody>
          <a:bodyPr wrap="square">
            <a:spAutoFit/>
          </a:bodyPr>
          <a:lstStyle/>
          <a:p>
            <a:pPr algn="ctr">
              <a:defRPr/>
            </a:pPr>
            <a:r>
              <a:rPr lang="en-US"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Current is downward </a:t>
            </a:r>
            <a:endParaRPr lang="en-US"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107" name="Rectangle 106"/>
          <p:cNvSpPr/>
          <p:nvPr/>
        </p:nvSpPr>
        <p:spPr>
          <a:xfrm>
            <a:off x="3657894" y="1911507"/>
            <a:ext cx="2361906" cy="369332"/>
          </a:xfrm>
          <a:prstGeom prst="rect">
            <a:avLst/>
          </a:prstGeom>
          <a:solidFill>
            <a:schemeClr val="tx1"/>
          </a:solidFill>
        </p:spPr>
        <p:txBody>
          <a:bodyPr wrap="square">
            <a:spAutoFit/>
          </a:bodyPr>
          <a:lstStyle/>
          <a:p>
            <a:pPr algn="ctr">
              <a:defRPr/>
            </a:pPr>
            <a:r>
              <a:rPr lang="en-US"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Motion is outward </a:t>
            </a:r>
            <a:endParaRPr lang="en-US"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108" name="Rectangle 107"/>
          <p:cNvSpPr/>
          <p:nvPr/>
        </p:nvSpPr>
        <p:spPr>
          <a:xfrm>
            <a:off x="3657894" y="2326273"/>
            <a:ext cx="2361906" cy="369332"/>
          </a:xfrm>
          <a:prstGeom prst="rect">
            <a:avLst/>
          </a:prstGeom>
          <a:solidFill>
            <a:schemeClr val="tx1"/>
          </a:solidFill>
        </p:spPr>
        <p:txBody>
          <a:bodyPr wrap="square">
            <a:spAutoFit/>
          </a:bodyPr>
          <a:lstStyle/>
          <a:p>
            <a:pPr algn="ctr">
              <a:defRPr/>
            </a:pPr>
            <a:r>
              <a:rPr lang="en-US"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Motion is inward</a:t>
            </a:r>
            <a:endParaRPr lang="en-US"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102" name="TextBox 101"/>
          <p:cNvSpPr txBox="1"/>
          <p:nvPr/>
        </p:nvSpPr>
        <p:spPr>
          <a:xfrm>
            <a:off x="2395501" y="2085980"/>
            <a:ext cx="328936" cy="307777"/>
          </a:xfrm>
          <a:prstGeom prst="rect">
            <a:avLst/>
          </a:prstGeom>
          <a:noFill/>
        </p:spPr>
        <p:txBody>
          <a:bodyPr wrap="none" rtlCol="0">
            <a:spAutoFit/>
          </a:bodyPr>
          <a:lstStyle/>
          <a:p>
            <a:r>
              <a:rPr lang="en-US" sz="1400" dirty="0" smtClean="0">
                <a:solidFill>
                  <a:schemeClr val="bg1"/>
                </a:solidFill>
                <a:latin typeface="Aharoni" panose="02010803020104030203" pitchFamily="2" charset="-79"/>
                <a:cs typeface="Aharoni" panose="02010803020104030203" pitchFamily="2" charset="-79"/>
              </a:rPr>
              <a:t>N</a:t>
            </a:r>
            <a:endParaRPr lang="en-US" dirty="0">
              <a:solidFill>
                <a:schemeClr val="bg1"/>
              </a:solidFill>
              <a:latin typeface="Aharoni" panose="02010803020104030203" pitchFamily="2" charset="-79"/>
              <a:cs typeface="Aharoni" panose="02010803020104030203" pitchFamily="2" charset="-79"/>
            </a:endParaRPr>
          </a:p>
        </p:txBody>
      </p:sp>
      <p:sp>
        <p:nvSpPr>
          <p:cNvPr id="109" name="TextBox 108"/>
          <p:cNvSpPr txBox="1"/>
          <p:nvPr/>
        </p:nvSpPr>
        <p:spPr>
          <a:xfrm>
            <a:off x="2451975" y="1656938"/>
            <a:ext cx="287258" cy="307777"/>
          </a:xfrm>
          <a:prstGeom prst="rect">
            <a:avLst/>
          </a:prstGeom>
          <a:noFill/>
        </p:spPr>
        <p:txBody>
          <a:bodyPr wrap="none" rtlCol="0">
            <a:spAutoFit/>
          </a:bodyPr>
          <a:lstStyle/>
          <a:p>
            <a:r>
              <a:rPr lang="en-US" sz="1400" dirty="0" smtClean="0">
                <a:solidFill>
                  <a:schemeClr val="bg1"/>
                </a:solidFill>
                <a:latin typeface="Aharoni" panose="02010803020104030203" pitchFamily="2" charset="-79"/>
                <a:cs typeface="Aharoni" panose="02010803020104030203" pitchFamily="2" charset="-79"/>
              </a:rPr>
              <a:t>S</a:t>
            </a:r>
            <a:endParaRPr lang="en-US" dirty="0">
              <a:solidFill>
                <a:schemeClr val="bg1"/>
              </a:solidFill>
              <a:latin typeface="Aharoni" panose="02010803020104030203" pitchFamily="2" charset="-79"/>
              <a:cs typeface="Aharoni" panose="02010803020104030203" pitchFamily="2" charset="-79"/>
            </a:endParaRPr>
          </a:p>
        </p:txBody>
      </p:sp>
      <p:sp>
        <p:nvSpPr>
          <p:cNvPr id="110" name="TextBox 109"/>
          <p:cNvSpPr txBox="1"/>
          <p:nvPr/>
        </p:nvSpPr>
        <p:spPr>
          <a:xfrm>
            <a:off x="2880614" y="2900365"/>
            <a:ext cx="367408" cy="400110"/>
          </a:xfrm>
          <a:prstGeom prst="rect">
            <a:avLst/>
          </a:prstGeom>
          <a:noFill/>
        </p:spPr>
        <p:txBody>
          <a:bodyPr wrap="none" rtlCol="0">
            <a:spAutoFit/>
          </a:bodyPr>
          <a:lstStyle/>
          <a:p>
            <a:r>
              <a:rPr lang="en-US" sz="2000" dirty="0" smtClean="0">
                <a:ln>
                  <a:solidFill>
                    <a:sysClr val="windowText" lastClr="000000"/>
                  </a:solidFill>
                </a:ln>
                <a:solidFill>
                  <a:srgbClr val="FFFF00"/>
                </a:solidFill>
                <a:latin typeface="Aharoni" panose="02010803020104030203" pitchFamily="2" charset="-79"/>
                <a:cs typeface="Aharoni" panose="02010803020104030203" pitchFamily="2" charset="-79"/>
              </a:rPr>
              <a:t>A</a:t>
            </a:r>
            <a:endParaRPr lang="en-US" sz="2000" dirty="0">
              <a:ln>
                <a:solidFill>
                  <a:sysClr val="windowText" lastClr="000000"/>
                </a:solidFill>
              </a:ln>
              <a:solidFill>
                <a:srgbClr val="FFFF00"/>
              </a:solidFill>
              <a:latin typeface="Aharoni" panose="02010803020104030203" pitchFamily="2" charset="-79"/>
              <a:cs typeface="Aharoni" panose="02010803020104030203" pitchFamily="2" charset="-79"/>
            </a:endParaRPr>
          </a:p>
        </p:txBody>
      </p:sp>
      <p:sp>
        <p:nvSpPr>
          <p:cNvPr id="111" name="Rectangle 110"/>
          <p:cNvSpPr/>
          <p:nvPr/>
        </p:nvSpPr>
        <p:spPr>
          <a:xfrm>
            <a:off x="511465" y="1809750"/>
            <a:ext cx="1774535" cy="369332"/>
          </a:xfrm>
          <a:prstGeom prst="rect">
            <a:avLst/>
          </a:prstGeom>
          <a:solidFill>
            <a:schemeClr val="tx1"/>
          </a:solidFill>
        </p:spPr>
        <p:txBody>
          <a:bodyPr wrap="square">
            <a:spAutoFit/>
          </a:bodyPr>
          <a:lstStyle/>
          <a:p>
            <a:pPr algn="ctr">
              <a:defRPr/>
            </a:pPr>
            <a:r>
              <a:rPr lang="en-US"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Magnetic field</a:t>
            </a:r>
            <a:endParaRPr lang="en-US"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406890252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44000" fill="hold" grpId="0" nodeType="clickEffect" p14:presetBounceEnd="38000">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14:bounceEnd="38000">
                                          <p:cBhvr additive="base">
                                            <p:cTn id="7" dur="500" fill="hold"/>
                                            <p:tgtEl>
                                              <p:spTgt spid="101"/>
                                            </p:tgtEl>
                                            <p:attrNameLst>
                                              <p:attrName>ppt_x</p:attrName>
                                            </p:attrNameLst>
                                          </p:cBhvr>
                                          <p:tavLst>
                                            <p:tav tm="0">
                                              <p:val>
                                                <p:strVal val="0-#ppt_w/2"/>
                                              </p:val>
                                            </p:tav>
                                            <p:tav tm="100000">
                                              <p:val>
                                                <p:strVal val="#ppt_x"/>
                                              </p:val>
                                            </p:tav>
                                          </p:tavLst>
                                        </p:anim>
                                        <p:anim calcmode="lin" valueType="num" p14:bounceEnd="38000">
                                          <p:cBhvr additive="base">
                                            <p:cTn id="8" dur="500" fill="hold"/>
                                            <p:tgtEl>
                                              <p:spTgt spid="101"/>
                                            </p:tgtEl>
                                            <p:attrNameLst>
                                              <p:attrName>ppt_y</p:attrName>
                                            </p:attrNameLst>
                                          </p:cBhvr>
                                          <p:tavLst>
                                            <p:tav tm="0">
                                              <p:val>
                                                <p:strVal val="#ppt_y"/>
                                              </p:val>
                                            </p:tav>
                                            <p:tav tm="100000">
                                              <p:val>
                                                <p:strVal val="#ppt_y"/>
                                              </p:val>
                                            </p:tav>
                                          </p:tavLst>
                                        </p:anim>
                                      </p:childTnLst>
                                    </p:cTn>
                                  </p:par>
                                  <p:par>
                                    <p:cTn id="9" presetID="6" presetClass="emph" presetSubtype="0" repeatCount="3000" autoRev="1" fill="hold" grpId="1" nodeType="withEffect">
                                      <p:stCondLst>
                                        <p:cond delay="0"/>
                                      </p:stCondLst>
                                      <p:childTnLst>
                                        <p:animScale>
                                          <p:cBhvr>
                                            <p:cTn id="10" dur="500" fill="hold"/>
                                            <p:tgtEl>
                                              <p:spTgt spid="101"/>
                                            </p:tgtEl>
                                          </p:cBhvr>
                                          <p:by x="110000" y="110000"/>
                                        </p:animScale>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1000"/>
                                            <p:tgtEl>
                                              <p:spTgt spid="42"/>
                                            </p:tgtEl>
                                          </p:cBhvr>
                                        </p:animEffect>
                                        <p:anim calcmode="lin" valueType="num">
                                          <p:cBhvr>
                                            <p:cTn id="16" dur="1000" fill="hold"/>
                                            <p:tgtEl>
                                              <p:spTgt spid="42"/>
                                            </p:tgtEl>
                                            <p:attrNameLst>
                                              <p:attrName>ppt_x</p:attrName>
                                            </p:attrNameLst>
                                          </p:cBhvr>
                                          <p:tavLst>
                                            <p:tav tm="0">
                                              <p:val>
                                                <p:strVal val="#ppt_x"/>
                                              </p:val>
                                            </p:tav>
                                            <p:tav tm="100000">
                                              <p:val>
                                                <p:strVal val="#ppt_x"/>
                                              </p:val>
                                            </p:tav>
                                          </p:tavLst>
                                        </p:anim>
                                        <p:anim calcmode="lin" valueType="num">
                                          <p:cBhvr>
                                            <p:cTn id="17" dur="1000" fill="hold"/>
                                            <p:tgtEl>
                                              <p:spTgt spid="4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anim calcmode="lin" valueType="num">
                                          <p:cBhvr>
                                            <p:cTn id="21" dur="1000" fill="hold"/>
                                            <p:tgtEl>
                                              <p:spTgt spid="27"/>
                                            </p:tgtEl>
                                            <p:attrNameLst>
                                              <p:attrName>ppt_x</p:attrName>
                                            </p:attrNameLst>
                                          </p:cBhvr>
                                          <p:tavLst>
                                            <p:tav tm="0">
                                              <p:val>
                                                <p:strVal val="#ppt_x"/>
                                              </p:val>
                                            </p:tav>
                                            <p:tav tm="100000">
                                              <p:val>
                                                <p:strVal val="#ppt_x"/>
                                              </p:val>
                                            </p:tav>
                                          </p:tavLst>
                                        </p:anim>
                                        <p:anim calcmode="lin" valueType="num">
                                          <p:cBhvr>
                                            <p:cTn id="22" dur="1000" fill="hold"/>
                                            <p:tgtEl>
                                              <p:spTgt spid="27"/>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102"/>
                                            </p:tgtEl>
                                            <p:attrNameLst>
                                              <p:attrName>style.visibility</p:attrName>
                                            </p:attrNameLst>
                                          </p:cBhvr>
                                          <p:to>
                                            <p:strVal val="visible"/>
                                          </p:to>
                                        </p:set>
                                        <p:animEffect transition="in" filter="fade">
                                          <p:cBhvr>
                                            <p:cTn id="26" dur="500"/>
                                            <p:tgtEl>
                                              <p:spTgt spid="102"/>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109"/>
                                            </p:tgtEl>
                                            <p:attrNameLst>
                                              <p:attrName>style.visibility</p:attrName>
                                            </p:attrNameLst>
                                          </p:cBhvr>
                                          <p:to>
                                            <p:strVal val="visible"/>
                                          </p:to>
                                        </p:set>
                                        <p:animEffect transition="in" filter="fade">
                                          <p:cBhvr>
                                            <p:cTn id="29" dur="500"/>
                                            <p:tgtEl>
                                              <p:spTgt spid="10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accel="44000" fill="hold" grpId="0" nodeType="clickEffect" p14:presetBounceEnd="38000">
                                      <p:stCondLst>
                                        <p:cond delay="0"/>
                                      </p:stCondLst>
                                      <p:childTnLst>
                                        <p:set>
                                          <p:cBhvr>
                                            <p:cTn id="33" dur="1" fill="hold">
                                              <p:stCondLst>
                                                <p:cond delay="0"/>
                                              </p:stCondLst>
                                            </p:cTn>
                                            <p:tgtEl>
                                              <p:spTgt spid="111"/>
                                            </p:tgtEl>
                                            <p:attrNameLst>
                                              <p:attrName>style.visibility</p:attrName>
                                            </p:attrNameLst>
                                          </p:cBhvr>
                                          <p:to>
                                            <p:strVal val="visible"/>
                                          </p:to>
                                        </p:set>
                                        <p:anim calcmode="lin" valueType="num" p14:bounceEnd="38000">
                                          <p:cBhvr additive="base">
                                            <p:cTn id="34" dur="500" fill="hold"/>
                                            <p:tgtEl>
                                              <p:spTgt spid="111"/>
                                            </p:tgtEl>
                                            <p:attrNameLst>
                                              <p:attrName>ppt_x</p:attrName>
                                            </p:attrNameLst>
                                          </p:cBhvr>
                                          <p:tavLst>
                                            <p:tav tm="0">
                                              <p:val>
                                                <p:strVal val="0-#ppt_w/2"/>
                                              </p:val>
                                            </p:tav>
                                            <p:tav tm="100000">
                                              <p:val>
                                                <p:strVal val="#ppt_x"/>
                                              </p:val>
                                            </p:tav>
                                          </p:tavLst>
                                        </p:anim>
                                        <p:anim calcmode="lin" valueType="num" p14:bounceEnd="38000">
                                          <p:cBhvr additive="base">
                                            <p:cTn id="35" dur="500" fill="hold"/>
                                            <p:tgtEl>
                                              <p:spTgt spid="111"/>
                                            </p:tgtEl>
                                            <p:attrNameLst>
                                              <p:attrName>ppt_y</p:attrName>
                                            </p:attrNameLst>
                                          </p:cBhvr>
                                          <p:tavLst>
                                            <p:tav tm="0">
                                              <p:val>
                                                <p:strVal val="#ppt_y"/>
                                              </p:val>
                                            </p:tav>
                                            <p:tav tm="100000">
                                              <p:val>
                                                <p:strVal val="#ppt_y"/>
                                              </p:val>
                                            </p:tav>
                                          </p:tavLst>
                                        </p:anim>
                                      </p:childTnLst>
                                    </p:cTn>
                                  </p:par>
                                  <p:par>
                                    <p:cTn id="36" presetID="6" presetClass="emph" presetSubtype="0" repeatCount="3000" autoRev="1" fill="hold" grpId="1" nodeType="withEffect">
                                      <p:stCondLst>
                                        <p:cond delay="0"/>
                                      </p:stCondLst>
                                      <p:childTnLst>
                                        <p:animScale>
                                          <p:cBhvr>
                                            <p:cTn id="37" dur="500" fill="hold"/>
                                            <p:tgtEl>
                                              <p:spTgt spid="111"/>
                                            </p:tgtEl>
                                          </p:cBhvr>
                                          <p:by x="110000" y="110000"/>
                                        </p:animScale>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1000"/>
                                            <p:tgtEl>
                                              <p:spTgt spid="47"/>
                                            </p:tgtEl>
                                          </p:cBhvr>
                                        </p:animEffect>
                                        <p:anim calcmode="lin" valueType="num">
                                          <p:cBhvr>
                                            <p:cTn id="43" dur="1000" fill="hold"/>
                                            <p:tgtEl>
                                              <p:spTgt spid="47"/>
                                            </p:tgtEl>
                                            <p:attrNameLst>
                                              <p:attrName>ppt_x</p:attrName>
                                            </p:attrNameLst>
                                          </p:cBhvr>
                                          <p:tavLst>
                                            <p:tav tm="0">
                                              <p:val>
                                                <p:strVal val="#ppt_x"/>
                                              </p:val>
                                            </p:tav>
                                            <p:tav tm="100000">
                                              <p:val>
                                                <p:strVal val="#ppt_x"/>
                                              </p:val>
                                            </p:tav>
                                          </p:tavLst>
                                        </p:anim>
                                        <p:anim calcmode="lin" valueType="num">
                                          <p:cBhvr>
                                            <p:cTn id="44" dur="1000" fill="hold"/>
                                            <p:tgtEl>
                                              <p:spTgt spid="47"/>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1000"/>
                                            <p:tgtEl>
                                              <p:spTgt spid="46"/>
                                            </p:tgtEl>
                                          </p:cBhvr>
                                        </p:animEffect>
                                        <p:anim calcmode="lin" valueType="num">
                                          <p:cBhvr>
                                            <p:cTn id="48" dur="1000" fill="hold"/>
                                            <p:tgtEl>
                                              <p:spTgt spid="46"/>
                                            </p:tgtEl>
                                            <p:attrNameLst>
                                              <p:attrName>ppt_x</p:attrName>
                                            </p:attrNameLst>
                                          </p:cBhvr>
                                          <p:tavLst>
                                            <p:tav tm="0">
                                              <p:val>
                                                <p:strVal val="#ppt_x"/>
                                              </p:val>
                                            </p:tav>
                                            <p:tav tm="100000">
                                              <p:val>
                                                <p:strVal val="#ppt_x"/>
                                              </p:val>
                                            </p:tav>
                                          </p:tavLst>
                                        </p:anim>
                                        <p:anim calcmode="lin" valueType="num">
                                          <p:cBhvr>
                                            <p:cTn id="4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10"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500"/>
                                            <p:tgtEl>
                                              <p:spTgt spid="63"/>
                                            </p:tgtEl>
                                          </p:cBhvr>
                                        </p:animEffect>
                                      </p:childTnLst>
                                    </p:cTn>
                                  </p:par>
                                  <p:par>
                                    <p:cTn id="58" presetID="10" presetClass="entr" presetSubtype="0" fill="hold" nodeType="with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500"/>
                                            <p:tgtEl>
                                              <p:spTgt spid="50"/>
                                            </p:tgtEl>
                                          </p:cBhvr>
                                        </p:animEffect>
                                      </p:childTnLst>
                                    </p:cTn>
                                  </p:par>
                                  <p:par>
                                    <p:cTn id="61" presetID="10" presetClass="entr" presetSubtype="0"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500"/>
                                            <p:tgtEl>
                                              <p:spTgt spid="4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repeatCount="indefinite" fill="hold" grpId="1" nodeType="clickEffect">
                                      <p:stCondLst>
                                        <p:cond delay="0"/>
                                      </p:stCondLst>
                                      <p:childTnLst>
                                        <p:set>
                                          <p:cBhvr>
                                            <p:cTn id="67" dur="1" fill="hold">
                                              <p:stCondLst>
                                                <p:cond delay="0"/>
                                              </p:stCondLst>
                                            </p:cTn>
                                            <p:tgtEl>
                                              <p:spTgt spid="72"/>
                                            </p:tgtEl>
                                            <p:attrNameLst>
                                              <p:attrName>style.visibility</p:attrName>
                                            </p:attrNameLst>
                                          </p:cBhvr>
                                          <p:to>
                                            <p:strVal val="visible"/>
                                          </p:to>
                                        </p:set>
                                        <p:animEffect transition="in" filter="fade">
                                          <p:cBhvr>
                                            <p:cTn id="68" dur="250"/>
                                            <p:tgtEl>
                                              <p:spTgt spid="72"/>
                                            </p:tgtEl>
                                          </p:cBhvr>
                                        </p:animEffect>
                                      </p:childTnLst>
                                    </p:cTn>
                                  </p:par>
                                  <p:par>
                                    <p:cTn id="69" presetID="12" presetClass="entr" presetSubtype="8" repeatCount="indefinite"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anim calcmode="lin" valueType="num">
                                          <p:cBhvr additive="base">
                                            <p:cTn id="71" dur="500"/>
                                            <p:tgtEl>
                                              <p:spTgt spid="57"/>
                                            </p:tgtEl>
                                            <p:attrNameLst>
                                              <p:attrName>ppt_x</p:attrName>
                                            </p:attrNameLst>
                                          </p:cBhvr>
                                          <p:tavLst>
                                            <p:tav tm="0">
                                              <p:val>
                                                <p:strVal val="#ppt_x-#ppt_w*1.125000"/>
                                              </p:val>
                                            </p:tav>
                                            <p:tav tm="100000">
                                              <p:val>
                                                <p:strVal val="#ppt_x"/>
                                              </p:val>
                                            </p:tav>
                                          </p:tavLst>
                                        </p:anim>
                                        <p:animEffect transition="in" filter="wipe(right)">
                                          <p:cBhvr>
                                            <p:cTn id="72" dur="500"/>
                                            <p:tgtEl>
                                              <p:spTgt spid="57"/>
                                            </p:tgtEl>
                                          </p:cBhvr>
                                        </p:animEffect>
                                      </p:childTnLst>
                                    </p:cTn>
                                  </p:par>
                                  <p:par>
                                    <p:cTn id="73" presetID="12" presetClass="entr" presetSubtype="4" repeatCount="indefinite" fill="hold" grpId="0" nodeType="withEffect">
                                      <p:stCondLst>
                                        <p:cond delay="0"/>
                                      </p:stCondLst>
                                      <p:childTnLst>
                                        <p:set>
                                          <p:cBhvr>
                                            <p:cTn id="74" dur="1" fill="hold">
                                              <p:stCondLst>
                                                <p:cond delay="0"/>
                                              </p:stCondLst>
                                            </p:cTn>
                                            <p:tgtEl>
                                              <p:spTgt spid="65"/>
                                            </p:tgtEl>
                                            <p:attrNameLst>
                                              <p:attrName>style.visibility</p:attrName>
                                            </p:attrNameLst>
                                          </p:cBhvr>
                                          <p:to>
                                            <p:strVal val="visible"/>
                                          </p:to>
                                        </p:set>
                                        <p:anim calcmode="lin" valueType="num">
                                          <p:cBhvr additive="base">
                                            <p:cTn id="75" dur="500"/>
                                            <p:tgtEl>
                                              <p:spTgt spid="65"/>
                                            </p:tgtEl>
                                            <p:attrNameLst>
                                              <p:attrName>ppt_y</p:attrName>
                                            </p:attrNameLst>
                                          </p:cBhvr>
                                          <p:tavLst>
                                            <p:tav tm="0">
                                              <p:val>
                                                <p:strVal val="#ppt_y+#ppt_h*1.125000"/>
                                              </p:val>
                                            </p:tav>
                                            <p:tav tm="100000">
                                              <p:val>
                                                <p:strVal val="#ppt_y"/>
                                              </p:val>
                                            </p:tav>
                                          </p:tavLst>
                                        </p:anim>
                                        <p:animEffect transition="in" filter="wipe(up)">
                                          <p:cBhvr>
                                            <p:cTn id="76" dur="500"/>
                                            <p:tgtEl>
                                              <p:spTgt spid="65"/>
                                            </p:tgtEl>
                                          </p:cBhvr>
                                        </p:animEffect>
                                      </p:childTnLst>
                                    </p:cTn>
                                  </p:par>
                                  <p:par>
                                    <p:cTn id="77" presetID="12" presetClass="entr" presetSubtype="4" repeatCount="indefinite"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anim calcmode="lin" valueType="num">
                                          <p:cBhvr additive="base">
                                            <p:cTn id="79" dur="500"/>
                                            <p:tgtEl>
                                              <p:spTgt spid="66"/>
                                            </p:tgtEl>
                                            <p:attrNameLst>
                                              <p:attrName>ppt_y</p:attrName>
                                            </p:attrNameLst>
                                          </p:cBhvr>
                                          <p:tavLst>
                                            <p:tav tm="0">
                                              <p:val>
                                                <p:strVal val="#ppt_y+#ppt_h*1.125000"/>
                                              </p:val>
                                            </p:tav>
                                            <p:tav tm="100000">
                                              <p:val>
                                                <p:strVal val="#ppt_y"/>
                                              </p:val>
                                            </p:tav>
                                          </p:tavLst>
                                        </p:anim>
                                        <p:animEffect transition="in" filter="wipe(up)">
                                          <p:cBhvr>
                                            <p:cTn id="80" dur="500"/>
                                            <p:tgtEl>
                                              <p:spTgt spid="66"/>
                                            </p:tgtEl>
                                          </p:cBhvr>
                                        </p:animEffect>
                                      </p:childTnLst>
                                    </p:cTn>
                                  </p:par>
                                  <p:par>
                                    <p:cTn id="81" presetID="12" presetClass="entr" presetSubtype="4" repeatCount="indefinite" fill="hold" grpId="0" nodeType="withEffect">
                                      <p:stCondLst>
                                        <p:cond delay="0"/>
                                      </p:stCondLst>
                                      <p:childTnLst>
                                        <p:set>
                                          <p:cBhvr>
                                            <p:cTn id="82" dur="1" fill="hold">
                                              <p:stCondLst>
                                                <p:cond delay="0"/>
                                              </p:stCondLst>
                                            </p:cTn>
                                            <p:tgtEl>
                                              <p:spTgt spid="67"/>
                                            </p:tgtEl>
                                            <p:attrNameLst>
                                              <p:attrName>style.visibility</p:attrName>
                                            </p:attrNameLst>
                                          </p:cBhvr>
                                          <p:to>
                                            <p:strVal val="visible"/>
                                          </p:to>
                                        </p:set>
                                        <p:anim calcmode="lin" valueType="num">
                                          <p:cBhvr additive="base">
                                            <p:cTn id="83" dur="500"/>
                                            <p:tgtEl>
                                              <p:spTgt spid="67"/>
                                            </p:tgtEl>
                                            <p:attrNameLst>
                                              <p:attrName>ppt_y</p:attrName>
                                            </p:attrNameLst>
                                          </p:cBhvr>
                                          <p:tavLst>
                                            <p:tav tm="0">
                                              <p:val>
                                                <p:strVal val="#ppt_y+#ppt_h*1.125000"/>
                                              </p:val>
                                            </p:tav>
                                            <p:tav tm="100000">
                                              <p:val>
                                                <p:strVal val="#ppt_y"/>
                                              </p:val>
                                            </p:tav>
                                          </p:tavLst>
                                        </p:anim>
                                        <p:animEffect transition="in" filter="wipe(up)">
                                          <p:cBhvr>
                                            <p:cTn id="84" dur="500"/>
                                            <p:tgtEl>
                                              <p:spTgt spid="67"/>
                                            </p:tgtEl>
                                          </p:cBhvr>
                                        </p:animEffect>
                                      </p:childTnLst>
                                    </p:cTn>
                                  </p:par>
                                  <p:par>
                                    <p:cTn id="85" presetID="12" presetClass="entr" presetSubtype="2" repeatCount="indefinite" fill="hold" grpId="0" nodeType="withEffect">
                                      <p:stCondLst>
                                        <p:cond delay="0"/>
                                      </p:stCondLst>
                                      <p:childTnLst>
                                        <p:set>
                                          <p:cBhvr>
                                            <p:cTn id="86" dur="1" fill="hold">
                                              <p:stCondLst>
                                                <p:cond delay="0"/>
                                              </p:stCondLst>
                                            </p:cTn>
                                            <p:tgtEl>
                                              <p:spTgt spid="68"/>
                                            </p:tgtEl>
                                            <p:attrNameLst>
                                              <p:attrName>style.visibility</p:attrName>
                                            </p:attrNameLst>
                                          </p:cBhvr>
                                          <p:to>
                                            <p:strVal val="visible"/>
                                          </p:to>
                                        </p:set>
                                        <p:anim calcmode="lin" valueType="num">
                                          <p:cBhvr additive="base">
                                            <p:cTn id="87" dur="500"/>
                                            <p:tgtEl>
                                              <p:spTgt spid="68"/>
                                            </p:tgtEl>
                                            <p:attrNameLst>
                                              <p:attrName>ppt_x</p:attrName>
                                            </p:attrNameLst>
                                          </p:cBhvr>
                                          <p:tavLst>
                                            <p:tav tm="0">
                                              <p:val>
                                                <p:strVal val="#ppt_x+#ppt_w*1.125000"/>
                                              </p:val>
                                            </p:tav>
                                            <p:tav tm="100000">
                                              <p:val>
                                                <p:strVal val="#ppt_x"/>
                                              </p:val>
                                            </p:tav>
                                          </p:tavLst>
                                        </p:anim>
                                        <p:animEffect transition="in" filter="wipe(left)">
                                          <p:cBhvr>
                                            <p:cTn id="88" dur="500"/>
                                            <p:tgtEl>
                                              <p:spTgt spid="68"/>
                                            </p:tgtEl>
                                          </p:cBhvr>
                                        </p:animEffect>
                                      </p:childTnLst>
                                    </p:cTn>
                                  </p:par>
                                  <p:par>
                                    <p:cTn id="89" presetID="10" presetClass="exit" presetSubtype="0" fill="hold" grpId="1" nodeType="withEffect">
                                      <p:stCondLst>
                                        <p:cond delay="1250"/>
                                      </p:stCondLst>
                                      <p:childTnLst>
                                        <p:animEffect transition="out" filter="fade">
                                          <p:cBhvr>
                                            <p:cTn id="90" dur="500"/>
                                            <p:tgtEl>
                                              <p:spTgt spid="66"/>
                                            </p:tgtEl>
                                          </p:cBhvr>
                                        </p:animEffect>
                                        <p:set>
                                          <p:cBhvr>
                                            <p:cTn id="91" dur="1" fill="hold">
                                              <p:stCondLst>
                                                <p:cond delay="499"/>
                                              </p:stCondLst>
                                            </p:cTn>
                                            <p:tgtEl>
                                              <p:spTgt spid="66"/>
                                            </p:tgtEl>
                                            <p:attrNameLst>
                                              <p:attrName>style.visibility</p:attrName>
                                            </p:attrNameLst>
                                          </p:cBhvr>
                                          <p:to>
                                            <p:strVal val="hidden"/>
                                          </p:to>
                                        </p:set>
                                      </p:childTnLst>
                                    </p:cTn>
                                  </p:par>
                                  <p:par>
                                    <p:cTn id="92" presetID="12" presetClass="entr" presetSubtype="1" repeatCount="indefinite" fill="hold" grpId="0" nodeType="withEffect">
                                      <p:stCondLst>
                                        <p:cond delay="0"/>
                                      </p:stCondLst>
                                      <p:childTnLst>
                                        <p:set>
                                          <p:cBhvr>
                                            <p:cTn id="93" dur="1" fill="hold">
                                              <p:stCondLst>
                                                <p:cond delay="0"/>
                                              </p:stCondLst>
                                            </p:cTn>
                                            <p:tgtEl>
                                              <p:spTgt spid="69"/>
                                            </p:tgtEl>
                                            <p:attrNameLst>
                                              <p:attrName>style.visibility</p:attrName>
                                            </p:attrNameLst>
                                          </p:cBhvr>
                                          <p:to>
                                            <p:strVal val="visible"/>
                                          </p:to>
                                        </p:set>
                                        <p:anim calcmode="lin" valueType="num">
                                          <p:cBhvr additive="base">
                                            <p:cTn id="94" dur="500"/>
                                            <p:tgtEl>
                                              <p:spTgt spid="69"/>
                                            </p:tgtEl>
                                            <p:attrNameLst>
                                              <p:attrName>ppt_y</p:attrName>
                                            </p:attrNameLst>
                                          </p:cBhvr>
                                          <p:tavLst>
                                            <p:tav tm="0">
                                              <p:val>
                                                <p:strVal val="#ppt_y-#ppt_h*1.125000"/>
                                              </p:val>
                                            </p:tav>
                                            <p:tav tm="100000">
                                              <p:val>
                                                <p:strVal val="#ppt_y"/>
                                              </p:val>
                                            </p:tav>
                                          </p:tavLst>
                                        </p:anim>
                                        <p:animEffect transition="in" filter="wipe(down)">
                                          <p:cBhvr>
                                            <p:cTn id="95" dur="500"/>
                                            <p:tgtEl>
                                              <p:spTgt spid="69"/>
                                            </p:tgtEl>
                                          </p:cBhvr>
                                        </p:animEffect>
                                      </p:childTnLst>
                                    </p:cTn>
                                  </p:par>
                                  <p:par>
                                    <p:cTn id="96" presetID="12" presetClass="entr" presetSubtype="1" repeatCount="indefinite" fill="hold" grpId="0" nodeType="withEffect">
                                      <p:stCondLst>
                                        <p:cond delay="0"/>
                                      </p:stCondLst>
                                      <p:childTnLst>
                                        <p:set>
                                          <p:cBhvr>
                                            <p:cTn id="97" dur="1" fill="hold">
                                              <p:stCondLst>
                                                <p:cond delay="0"/>
                                              </p:stCondLst>
                                            </p:cTn>
                                            <p:tgtEl>
                                              <p:spTgt spid="70"/>
                                            </p:tgtEl>
                                            <p:attrNameLst>
                                              <p:attrName>style.visibility</p:attrName>
                                            </p:attrNameLst>
                                          </p:cBhvr>
                                          <p:to>
                                            <p:strVal val="visible"/>
                                          </p:to>
                                        </p:set>
                                        <p:anim calcmode="lin" valueType="num">
                                          <p:cBhvr additive="base">
                                            <p:cTn id="98" dur="500"/>
                                            <p:tgtEl>
                                              <p:spTgt spid="70"/>
                                            </p:tgtEl>
                                            <p:attrNameLst>
                                              <p:attrName>ppt_y</p:attrName>
                                            </p:attrNameLst>
                                          </p:cBhvr>
                                          <p:tavLst>
                                            <p:tav tm="0">
                                              <p:val>
                                                <p:strVal val="#ppt_y-#ppt_h*1.125000"/>
                                              </p:val>
                                            </p:tav>
                                            <p:tav tm="100000">
                                              <p:val>
                                                <p:strVal val="#ppt_y"/>
                                              </p:val>
                                            </p:tav>
                                          </p:tavLst>
                                        </p:anim>
                                        <p:animEffect transition="in" filter="wipe(down)">
                                          <p:cBhvr>
                                            <p:cTn id="99" dur="500"/>
                                            <p:tgtEl>
                                              <p:spTgt spid="70"/>
                                            </p:tgtEl>
                                          </p:cBhvr>
                                        </p:animEffect>
                                      </p:childTnLst>
                                    </p:cTn>
                                  </p:par>
                                  <p:par>
                                    <p:cTn id="100" presetID="63" presetClass="path" presetSubtype="0" repeatCount="indefinite" accel="50000" decel="50000" grpId="0" nodeType="withEffect">
                                      <p:stCondLst>
                                        <p:cond delay="0"/>
                                      </p:stCondLst>
                                      <p:childTnLst>
                                        <p:animMotion origin="layout" path="M -0.01111 4.93827E-6 L -3.33333E-6 4.93827E-6 " pathEditMode="relative" rAng="0" ptsTypes="AA">
                                          <p:cBhvr>
                                            <p:cTn id="101" dur="500" fill="hold"/>
                                            <p:tgtEl>
                                              <p:spTgt spid="72"/>
                                            </p:tgtEl>
                                            <p:attrNameLst>
                                              <p:attrName>ppt_x</p:attrName>
                                              <p:attrName>ppt_y</p:attrName>
                                            </p:attrNameLst>
                                          </p:cBhvr>
                                          <p:rCtr x="556" y="0"/>
                                        </p:animMotion>
                                      </p:childTnLst>
                                    </p:cTn>
                                  </p:par>
                                  <p:par>
                                    <p:cTn id="102" presetID="2" presetClass="entr" presetSubtype="8" accel="44000" fill="hold" grpId="0" nodeType="withEffect" p14:presetBounceEnd="38000">
                                      <p:stCondLst>
                                        <p:cond delay="0"/>
                                      </p:stCondLst>
                                      <p:childTnLst>
                                        <p:set>
                                          <p:cBhvr>
                                            <p:cTn id="103" dur="1" fill="hold">
                                              <p:stCondLst>
                                                <p:cond delay="0"/>
                                              </p:stCondLst>
                                            </p:cTn>
                                            <p:tgtEl>
                                              <p:spTgt spid="105"/>
                                            </p:tgtEl>
                                            <p:attrNameLst>
                                              <p:attrName>style.visibility</p:attrName>
                                            </p:attrNameLst>
                                          </p:cBhvr>
                                          <p:to>
                                            <p:strVal val="visible"/>
                                          </p:to>
                                        </p:set>
                                        <p:anim calcmode="lin" valueType="num" p14:bounceEnd="38000">
                                          <p:cBhvr additive="base">
                                            <p:cTn id="104" dur="500" fill="hold"/>
                                            <p:tgtEl>
                                              <p:spTgt spid="105"/>
                                            </p:tgtEl>
                                            <p:attrNameLst>
                                              <p:attrName>ppt_x</p:attrName>
                                            </p:attrNameLst>
                                          </p:cBhvr>
                                          <p:tavLst>
                                            <p:tav tm="0">
                                              <p:val>
                                                <p:strVal val="0-#ppt_w/2"/>
                                              </p:val>
                                            </p:tav>
                                            <p:tav tm="100000">
                                              <p:val>
                                                <p:strVal val="#ppt_x"/>
                                              </p:val>
                                            </p:tav>
                                          </p:tavLst>
                                        </p:anim>
                                        <p:anim calcmode="lin" valueType="num" p14:bounceEnd="38000">
                                          <p:cBhvr additive="base">
                                            <p:cTn id="105" dur="500" fill="hold"/>
                                            <p:tgtEl>
                                              <p:spTgt spid="105"/>
                                            </p:tgtEl>
                                            <p:attrNameLst>
                                              <p:attrName>ppt_y</p:attrName>
                                            </p:attrNameLst>
                                          </p:cBhvr>
                                          <p:tavLst>
                                            <p:tav tm="0">
                                              <p:val>
                                                <p:strVal val="#ppt_y"/>
                                              </p:val>
                                            </p:tav>
                                            <p:tav tm="100000">
                                              <p:val>
                                                <p:strVal val="#ppt_y"/>
                                              </p:val>
                                            </p:tav>
                                          </p:tavLst>
                                        </p:anim>
                                      </p:childTnLst>
                                    </p:cTn>
                                  </p:par>
                                  <p:par>
                                    <p:cTn id="106" presetID="6" presetClass="emph" presetSubtype="0" repeatCount="3000" autoRev="1" fill="hold" grpId="1" nodeType="withEffect">
                                      <p:stCondLst>
                                        <p:cond delay="0"/>
                                      </p:stCondLst>
                                      <p:childTnLst>
                                        <p:animScale>
                                          <p:cBhvr>
                                            <p:cTn id="107" dur="500" fill="hold"/>
                                            <p:tgtEl>
                                              <p:spTgt spid="105"/>
                                            </p:tgtEl>
                                          </p:cBhvr>
                                          <p:by x="110000" y="110000"/>
                                        </p:animScale>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nodeType="clickEffect">
                                      <p:stCondLst>
                                        <p:cond delay="0"/>
                                      </p:stCondLst>
                                      <p:childTnLst>
                                        <p:animEffect transition="out" filter="fade">
                                          <p:cBhvr>
                                            <p:cTn id="111" dur="2000"/>
                                            <p:tgtEl>
                                              <p:spTgt spid="63"/>
                                            </p:tgtEl>
                                          </p:cBhvr>
                                        </p:animEffect>
                                        <p:set>
                                          <p:cBhvr>
                                            <p:cTn id="112" dur="1" fill="hold">
                                              <p:stCondLst>
                                                <p:cond delay="1999"/>
                                              </p:stCondLst>
                                            </p:cTn>
                                            <p:tgtEl>
                                              <p:spTgt spid="63"/>
                                            </p:tgtEl>
                                            <p:attrNameLst>
                                              <p:attrName>style.visibility</p:attrName>
                                            </p:attrNameLst>
                                          </p:cBhvr>
                                          <p:to>
                                            <p:strVal val="hidden"/>
                                          </p:to>
                                        </p:set>
                                      </p:childTnLst>
                                    </p:cTn>
                                  </p:par>
                                </p:childTnLst>
                              </p:cTn>
                            </p:par>
                            <p:par>
                              <p:cTn id="113" fill="hold">
                                <p:stCondLst>
                                  <p:cond delay="2000"/>
                                </p:stCondLst>
                                <p:childTnLst>
                                  <p:par>
                                    <p:cTn id="114" presetID="10" presetClass="entr" presetSubtype="0" fill="hold" grpId="0" nodeType="afterEffect">
                                      <p:stCondLst>
                                        <p:cond delay="0"/>
                                      </p:stCondLst>
                                      <p:childTnLst>
                                        <p:set>
                                          <p:cBhvr>
                                            <p:cTn id="115" dur="1" fill="hold">
                                              <p:stCondLst>
                                                <p:cond delay="0"/>
                                              </p:stCondLst>
                                            </p:cTn>
                                            <p:tgtEl>
                                              <p:spTgt spid="53"/>
                                            </p:tgtEl>
                                            <p:attrNameLst>
                                              <p:attrName>style.visibility</p:attrName>
                                            </p:attrNameLst>
                                          </p:cBhvr>
                                          <p:to>
                                            <p:strVal val="visible"/>
                                          </p:to>
                                        </p:set>
                                        <p:animEffect transition="in" filter="fade">
                                          <p:cBhvr>
                                            <p:cTn id="116" dur="1500"/>
                                            <p:tgtEl>
                                              <p:spTgt spid="53"/>
                                            </p:tgtEl>
                                          </p:cBhvr>
                                        </p:animEffect>
                                      </p:childTnLst>
                                    </p:cTn>
                                  </p:par>
                                </p:childTnLst>
                              </p:cTn>
                            </p:par>
                          </p:childTnLst>
                        </p:cTn>
                      </p:par>
                      <p:par>
                        <p:cTn id="117" fill="hold">
                          <p:stCondLst>
                            <p:cond delay="indefinite"/>
                          </p:stCondLst>
                          <p:childTnLst>
                            <p:par>
                              <p:cTn id="118" fill="hold">
                                <p:stCondLst>
                                  <p:cond delay="0"/>
                                </p:stCondLst>
                                <p:childTnLst>
                                  <p:par>
                                    <p:cTn id="119" presetID="2" presetClass="entr" presetSubtype="8" accel="44000" fill="hold" grpId="0" nodeType="clickEffect" p14:presetBounceEnd="38000">
                                      <p:stCondLst>
                                        <p:cond delay="0"/>
                                      </p:stCondLst>
                                      <p:childTnLst>
                                        <p:set>
                                          <p:cBhvr>
                                            <p:cTn id="120" dur="1" fill="hold">
                                              <p:stCondLst>
                                                <p:cond delay="0"/>
                                              </p:stCondLst>
                                            </p:cTn>
                                            <p:tgtEl>
                                              <p:spTgt spid="108"/>
                                            </p:tgtEl>
                                            <p:attrNameLst>
                                              <p:attrName>style.visibility</p:attrName>
                                            </p:attrNameLst>
                                          </p:cBhvr>
                                          <p:to>
                                            <p:strVal val="visible"/>
                                          </p:to>
                                        </p:set>
                                        <p:anim calcmode="lin" valueType="num" p14:bounceEnd="38000">
                                          <p:cBhvr additive="base">
                                            <p:cTn id="121" dur="500" fill="hold"/>
                                            <p:tgtEl>
                                              <p:spTgt spid="108"/>
                                            </p:tgtEl>
                                            <p:attrNameLst>
                                              <p:attrName>ppt_x</p:attrName>
                                            </p:attrNameLst>
                                          </p:cBhvr>
                                          <p:tavLst>
                                            <p:tav tm="0">
                                              <p:val>
                                                <p:strVal val="0-#ppt_w/2"/>
                                              </p:val>
                                            </p:tav>
                                            <p:tav tm="100000">
                                              <p:val>
                                                <p:strVal val="#ppt_x"/>
                                              </p:val>
                                            </p:tav>
                                          </p:tavLst>
                                        </p:anim>
                                        <p:anim calcmode="lin" valueType="num" p14:bounceEnd="38000">
                                          <p:cBhvr additive="base">
                                            <p:cTn id="122" dur="500" fill="hold"/>
                                            <p:tgtEl>
                                              <p:spTgt spid="108"/>
                                            </p:tgtEl>
                                            <p:attrNameLst>
                                              <p:attrName>ppt_y</p:attrName>
                                            </p:attrNameLst>
                                          </p:cBhvr>
                                          <p:tavLst>
                                            <p:tav tm="0">
                                              <p:val>
                                                <p:strVal val="#ppt_y"/>
                                              </p:val>
                                            </p:tav>
                                            <p:tav tm="100000">
                                              <p:val>
                                                <p:strVal val="#ppt_y"/>
                                              </p:val>
                                            </p:tav>
                                          </p:tavLst>
                                        </p:anim>
                                      </p:childTnLst>
                                    </p:cTn>
                                  </p:par>
                                  <p:par>
                                    <p:cTn id="123" presetID="6" presetClass="emph" presetSubtype="0" repeatCount="3000" autoRev="1" fill="hold" grpId="1" nodeType="withEffect">
                                      <p:stCondLst>
                                        <p:cond delay="0"/>
                                      </p:stCondLst>
                                      <p:childTnLst>
                                        <p:animScale>
                                          <p:cBhvr>
                                            <p:cTn id="124" dur="500" fill="hold"/>
                                            <p:tgtEl>
                                              <p:spTgt spid="108"/>
                                            </p:tgtEl>
                                          </p:cBhvr>
                                          <p:by x="110000" y="110000"/>
                                        </p:animScale>
                                      </p:childTnLst>
                                    </p:cTn>
                                  </p:par>
                                  <p:par>
                                    <p:cTn id="125" presetID="22" presetClass="entr" presetSubtype="8" fill="hold" grpId="0" nodeType="withEffect">
                                      <p:stCondLst>
                                        <p:cond delay="0"/>
                                      </p:stCondLst>
                                      <p:childTnLst>
                                        <p:set>
                                          <p:cBhvr>
                                            <p:cTn id="126" dur="1" fill="hold">
                                              <p:stCondLst>
                                                <p:cond delay="0"/>
                                              </p:stCondLst>
                                            </p:cTn>
                                            <p:tgtEl>
                                              <p:spTgt spid="103"/>
                                            </p:tgtEl>
                                            <p:attrNameLst>
                                              <p:attrName>style.visibility</p:attrName>
                                            </p:attrNameLst>
                                          </p:cBhvr>
                                          <p:to>
                                            <p:strVal val="visible"/>
                                          </p:to>
                                        </p:set>
                                        <p:animEffect transition="in" filter="wipe(left)">
                                          <p:cBhvr>
                                            <p:cTn id="127" dur="500"/>
                                            <p:tgtEl>
                                              <p:spTgt spid="103"/>
                                            </p:tgtEl>
                                          </p:cBhvr>
                                        </p:animEffect>
                                      </p:childTnLst>
                                    </p:cTn>
                                  </p:par>
                                  <p:par>
                                    <p:cTn id="128" presetID="22" presetClass="entr" presetSubtype="8" fill="hold" grpId="0" nodeType="withEffect">
                                      <p:stCondLst>
                                        <p:cond delay="0"/>
                                      </p:stCondLst>
                                      <p:childTnLst>
                                        <p:set>
                                          <p:cBhvr>
                                            <p:cTn id="129" dur="1" fill="hold">
                                              <p:stCondLst>
                                                <p:cond delay="0"/>
                                              </p:stCondLst>
                                            </p:cTn>
                                            <p:tgtEl>
                                              <p:spTgt spid="104"/>
                                            </p:tgtEl>
                                            <p:attrNameLst>
                                              <p:attrName>style.visibility</p:attrName>
                                            </p:attrNameLst>
                                          </p:cBhvr>
                                          <p:to>
                                            <p:strVal val="visible"/>
                                          </p:to>
                                        </p:set>
                                        <p:animEffect transition="in" filter="wipe(left)">
                                          <p:cBhvr>
                                            <p:cTn id="130" dur="500"/>
                                            <p:tgtEl>
                                              <p:spTgt spid="104"/>
                                            </p:tgtEl>
                                          </p:cBhvr>
                                        </p:animEffect>
                                      </p:childTnLst>
                                    </p:cTn>
                                  </p:par>
                                  <p:par>
                                    <p:cTn id="131" presetID="22" presetClass="entr" presetSubtype="8" fill="hold" grpId="0" nodeType="withEffect">
                                      <p:stCondLst>
                                        <p:cond delay="0"/>
                                      </p:stCondLst>
                                      <p:childTnLst>
                                        <p:set>
                                          <p:cBhvr>
                                            <p:cTn id="132" dur="1" fill="hold">
                                              <p:stCondLst>
                                                <p:cond delay="0"/>
                                              </p:stCondLst>
                                            </p:cTn>
                                            <p:tgtEl>
                                              <p:spTgt spid="110"/>
                                            </p:tgtEl>
                                            <p:attrNameLst>
                                              <p:attrName>style.visibility</p:attrName>
                                            </p:attrNameLst>
                                          </p:cBhvr>
                                          <p:to>
                                            <p:strVal val="visible"/>
                                          </p:to>
                                        </p:set>
                                        <p:animEffect transition="in" filter="wipe(left)">
                                          <p:cBhvr>
                                            <p:cTn id="133" dur="500"/>
                                            <p:tgtEl>
                                              <p:spTgt spid="110"/>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xit" presetSubtype="0" fill="hold" grpId="2" nodeType="clickEffect">
                                      <p:stCondLst>
                                        <p:cond delay="0"/>
                                      </p:stCondLst>
                                      <p:childTnLst>
                                        <p:animEffect transition="out" filter="fade">
                                          <p:cBhvr>
                                            <p:cTn id="137" dur="500"/>
                                            <p:tgtEl>
                                              <p:spTgt spid="72"/>
                                            </p:tgtEl>
                                          </p:cBhvr>
                                        </p:animEffect>
                                        <p:set>
                                          <p:cBhvr>
                                            <p:cTn id="138" dur="1" fill="hold">
                                              <p:stCondLst>
                                                <p:cond delay="499"/>
                                              </p:stCondLst>
                                            </p:cTn>
                                            <p:tgtEl>
                                              <p:spTgt spid="72"/>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500"/>
                                            <p:tgtEl>
                                              <p:spTgt spid="57"/>
                                            </p:tgtEl>
                                          </p:cBhvr>
                                        </p:animEffect>
                                        <p:set>
                                          <p:cBhvr>
                                            <p:cTn id="141" dur="1" fill="hold">
                                              <p:stCondLst>
                                                <p:cond delay="499"/>
                                              </p:stCondLst>
                                            </p:cTn>
                                            <p:tgtEl>
                                              <p:spTgt spid="57"/>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65"/>
                                            </p:tgtEl>
                                          </p:cBhvr>
                                        </p:animEffect>
                                        <p:set>
                                          <p:cBhvr>
                                            <p:cTn id="144" dur="1" fill="hold">
                                              <p:stCondLst>
                                                <p:cond delay="499"/>
                                              </p:stCondLst>
                                            </p:cTn>
                                            <p:tgtEl>
                                              <p:spTgt spid="65"/>
                                            </p:tgtEl>
                                            <p:attrNameLst>
                                              <p:attrName>style.visibility</p:attrName>
                                            </p:attrNameLst>
                                          </p:cBhvr>
                                          <p:to>
                                            <p:strVal val="hidden"/>
                                          </p:to>
                                        </p:set>
                                      </p:childTnLst>
                                    </p:cTn>
                                  </p:par>
                                  <p:par>
                                    <p:cTn id="145" presetID="10" presetClass="exit" presetSubtype="0" fill="hold" grpId="2" nodeType="withEffect">
                                      <p:stCondLst>
                                        <p:cond delay="0"/>
                                      </p:stCondLst>
                                      <p:childTnLst>
                                        <p:animEffect transition="out" filter="fade">
                                          <p:cBhvr>
                                            <p:cTn id="146" dur="500"/>
                                            <p:tgtEl>
                                              <p:spTgt spid="66"/>
                                            </p:tgtEl>
                                          </p:cBhvr>
                                        </p:animEffect>
                                        <p:set>
                                          <p:cBhvr>
                                            <p:cTn id="147" dur="1" fill="hold">
                                              <p:stCondLst>
                                                <p:cond delay="499"/>
                                              </p:stCondLst>
                                            </p:cTn>
                                            <p:tgtEl>
                                              <p:spTgt spid="66"/>
                                            </p:tgtEl>
                                            <p:attrNameLst>
                                              <p:attrName>style.visibility</p:attrName>
                                            </p:attrNameLst>
                                          </p:cBhvr>
                                          <p:to>
                                            <p:strVal val="hidden"/>
                                          </p:to>
                                        </p:set>
                                      </p:childTnLst>
                                    </p:cTn>
                                  </p:par>
                                  <p:par>
                                    <p:cTn id="148" presetID="10" presetClass="exit" presetSubtype="0" fill="hold" grpId="1" nodeType="withEffect">
                                      <p:stCondLst>
                                        <p:cond delay="0"/>
                                      </p:stCondLst>
                                      <p:childTnLst>
                                        <p:animEffect transition="out" filter="fade">
                                          <p:cBhvr>
                                            <p:cTn id="149" dur="500"/>
                                            <p:tgtEl>
                                              <p:spTgt spid="67"/>
                                            </p:tgtEl>
                                          </p:cBhvr>
                                        </p:animEffect>
                                        <p:set>
                                          <p:cBhvr>
                                            <p:cTn id="150" dur="1" fill="hold">
                                              <p:stCondLst>
                                                <p:cond delay="499"/>
                                              </p:stCondLst>
                                            </p:cTn>
                                            <p:tgtEl>
                                              <p:spTgt spid="67"/>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500"/>
                                            <p:tgtEl>
                                              <p:spTgt spid="68"/>
                                            </p:tgtEl>
                                          </p:cBhvr>
                                        </p:animEffect>
                                        <p:set>
                                          <p:cBhvr>
                                            <p:cTn id="153" dur="1" fill="hold">
                                              <p:stCondLst>
                                                <p:cond delay="499"/>
                                              </p:stCondLst>
                                            </p:cTn>
                                            <p:tgtEl>
                                              <p:spTgt spid="68"/>
                                            </p:tgtEl>
                                            <p:attrNameLst>
                                              <p:attrName>style.visibility</p:attrName>
                                            </p:attrNameLst>
                                          </p:cBhvr>
                                          <p:to>
                                            <p:strVal val="hidden"/>
                                          </p:to>
                                        </p:set>
                                      </p:childTnLst>
                                    </p:cTn>
                                  </p:par>
                                  <p:par>
                                    <p:cTn id="154" presetID="10" presetClass="exit" presetSubtype="0" fill="hold" grpId="1" nodeType="withEffect">
                                      <p:stCondLst>
                                        <p:cond delay="0"/>
                                      </p:stCondLst>
                                      <p:childTnLst>
                                        <p:animEffect transition="out" filter="fade">
                                          <p:cBhvr>
                                            <p:cTn id="155" dur="500"/>
                                            <p:tgtEl>
                                              <p:spTgt spid="69"/>
                                            </p:tgtEl>
                                          </p:cBhvr>
                                        </p:animEffect>
                                        <p:set>
                                          <p:cBhvr>
                                            <p:cTn id="156" dur="1" fill="hold">
                                              <p:stCondLst>
                                                <p:cond delay="499"/>
                                              </p:stCondLst>
                                            </p:cTn>
                                            <p:tgtEl>
                                              <p:spTgt spid="69"/>
                                            </p:tgtEl>
                                            <p:attrNameLst>
                                              <p:attrName>style.visibility</p:attrName>
                                            </p:attrNameLst>
                                          </p:cBhvr>
                                          <p:to>
                                            <p:strVal val="hidden"/>
                                          </p:to>
                                        </p:set>
                                      </p:childTnLst>
                                    </p:cTn>
                                  </p:par>
                                  <p:par>
                                    <p:cTn id="157" presetID="10" presetClass="exit" presetSubtype="0" fill="hold" grpId="1" nodeType="withEffect">
                                      <p:stCondLst>
                                        <p:cond delay="0"/>
                                      </p:stCondLst>
                                      <p:childTnLst>
                                        <p:animEffect transition="out" filter="fade">
                                          <p:cBhvr>
                                            <p:cTn id="158" dur="500"/>
                                            <p:tgtEl>
                                              <p:spTgt spid="70"/>
                                            </p:tgtEl>
                                          </p:cBhvr>
                                        </p:animEffect>
                                        <p:set>
                                          <p:cBhvr>
                                            <p:cTn id="159" dur="1" fill="hold">
                                              <p:stCondLst>
                                                <p:cond delay="499"/>
                                              </p:stCondLst>
                                            </p:cTn>
                                            <p:tgtEl>
                                              <p:spTgt spid="70"/>
                                            </p:tgtEl>
                                            <p:attrNameLst>
                                              <p:attrName>style.visibility</p:attrName>
                                            </p:attrNameLst>
                                          </p:cBhvr>
                                          <p:to>
                                            <p:strVal val="hidden"/>
                                          </p:to>
                                        </p:set>
                                      </p:childTnLst>
                                    </p:cTn>
                                  </p:par>
                                  <p:par>
                                    <p:cTn id="160" presetID="1" presetClass="exit" presetSubtype="0" fill="hold" grpId="2" nodeType="withEffect">
                                      <p:stCondLst>
                                        <p:cond delay="0"/>
                                      </p:stCondLst>
                                      <p:childTnLst>
                                        <p:set>
                                          <p:cBhvr>
                                            <p:cTn id="161" dur="1" fill="hold">
                                              <p:stCondLst>
                                                <p:cond delay="0"/>
                                              </p:stCondLst>
                                            </p:cTn>
                                            <p:tgtEl>
                                              <p:spTgt spid="108"/>
                                            </p:tgtEl>
                                            <p:attrNameLst>
                                              <p:attrName>style.visibility</p:attrName>
                                            </p:attrNameLst>
                                          </p:cBhvr>
                                          <p:to>
                                            <p:strVal val="hidden"/>
                                          </p:to>
                                        </p:set>
                                      </p:childTnLst>
                                    </p:cTn>
                                  </p:par>
                                  <p:par>
                                    <p:cTn id="162" presetID="1" presetClass="exit" presetSubtype="0" fill="hold" grpId="2" nodeType="withEffect">
                                      <p:stCondLst>
                                        <p:cond delay="0"/>
                                      </p:stCondLst>
                                      <p:childTnLst>
                                        <p:set>
                                          <p:cBhvr>
                                            <p:cTn id="163" dur="1" fill="hold">
                                              <p:stCondLst>
                                                <p:cond delay="0"/>
                                              </p:stCondLst>
                                            </p:cTn>
                                            <p:tgtEl>
                                              <p:spTgt spid="105"/>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1" presetClass="exit" presetSubtype="0" fill="hold" grpId="1" nodeType="clickEffect">
                                      <p:stCondLst>
                                        <p:cond delay="0"/>
                                      </p:stCondLst>
                                      <p:childTnLst>
                                        <p:set>
                                          <p:cBhvr>
                                            <p:cTn id="167" dur="1" fill="hold">
                                              <p:stCondLst>
                                                <p:cond delay="0"/>
                                              </p:stCondLst>
                                            </p:cTn>
                                            <p:tgtEl>
                                              <p:spTgt spid="53"/>
                                            </p:tgtEl>
                                            <p:attrNameLst>
                                              <p:attrName>style.visibility</p:attrName>
                                            </p:attrNameLst>
                                          </p:cBhvr>
                                          <p:to>
                                            <p:strVal val="hidden"/>
                                          </p:to>
                                        </p:set>
                                      </p:childTnLst>
                                    </p:cTn>
                                  </p:par>
                                  <p:par>
                                    <p:cTn id="168" presetID="1" presetClass="entr" presetSubtype="0" fill="hold" nodeType="withEffect">
                                      <p:stCondLst>
                                        <p:cond delay="0"/>
                                      </p:stCondLst>
                                      <p:childTnLst>
                                        <p:set>
                                          <p:cBhvr>
                                            <p:cTn id="169" dur="1" fill="hold">
                                              <p:stCondLst>
                                                <p:cond delay="0"/>
                                              </p:stCondLst>
                                            </p:cTn>
                                            <p:tgtEl>
                                              <p:spTgt spid="63"/>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presetID="10" presetClass="exit" presetSubtype="0" fill="hold" nodeType="clickEffect">
                                      <p:stCondLst>
                                        <p:cond delay="0"/>
                                      </p:stCondLst>
                                      <p:childTnLst>
                                        <p:animEffect transition="out" filter="fade">
                                          <p:cBhvr>
                                            <p:cTn id="173" dur="500"/>
                                            <p:tgtEl>
                                              <p:spTgt spid="50"/>
                                            </p:tgtEl>
                                          </p:cBhvr>
                                        </p:animEffect>
                                        <p:set>
                                          <p:cBhvr>
                                            <p:cTn id="174" dur="1" fill="hold">
                                              <p:stCondLst>
                                                <p:cond delay="499"/>
                                              </p:stCondLst>
                                            </p:cTn>
                                            <p:tgtEl>
                                              <p:spTgt spid="50"/>
                                            </p:tgtEl>
                                            <p:attrNameLst>
                                              <p:attrName>style.visibility</p:attrName>
                                            </p:attrNameLst>
                                          </p:cBhvr>
                                          <p:to>
                                            <p:strVal val="hidden"/>
                                          </p:to>
                                        </p:set>
                                      </p:childTnLst>
                                    </p:cTn>
                                  </p:par>
                                  <p:par>
                                    <p:cTn id="175" presetID="10" presetClass="entr" presetSubtype="0" fill="hold" nodeType="withEffect">
                                      <p:stCondLst>
                                        <p:cond delay="0"/>
                                      </p:stCondLst>
                                      <p:childTnLst>
                                        <p:set>
                                          <p:cBhvr>
                                            <p:cTn id="176" dur="1" fill="hold">
                                              <p:stCondLst>
                                                <p:cond delay="0"/>
                                              </p:stCondLst>
                                            </p:cTn>
                                            <p:tgtEl>
                                              <p:spTgt spid="92"/>
                                            </p:tgtEl>
                                            <p:attrNameLst>
                                              <p:attrName>style.visibility</p:attrName>
                                            </p:attrNameLst>
                                          </p:cBhvr>
                                          <p:to>
                                            <p:strVal val="visible"/>
                                          </p:to>
                                        </p:set>
                                        <p:animEffect transition="in" filter="fade">
                                          <p:cBhvr>
                                            <p:cTn id="177" dur="500"/>
                                            <p:tgtEl>
                                              <p:spTgt spid="92"/>
                                            </p:tgtEl>
                                          </p:cBhvr>
                                        </p:animEffect>
                                      </p:childTnLst>
                                    </p:cTn>
                                  </p:par>
                                </p:childTnLst>
                              </p:cTn>
                            </p:par>
                          </p:childTnLst>
                        </p:cTn>
                      </p:par>
                      <p:par>
                        <p:cTn id="178" fill="hold">
                          <p:stCondLst>
                            <p:cond delay="indefinite"/>
                          </p:stCondLst>
                          <p:childTnLst>
                            <p:par>
                              <p:cTn id="179" fill="hold">
                                <p:stCondLst>
                                  <p:cond delay="0"/>
                                </p:stCondLst>
                                <p:childTnLst>
                                  <p:par>
                                    <p:cTn id="180" presetID="12" presetClass="entr" presetSubtype="2" repeatCount="indefinite" fill="hold" grpId="0" nodeType="clickEffect">
                                      <p:stCondLst>
                                        <p:cond delay="0"/>
                                      </p:stCondLst>
                                      <p:childTnLst>
                                        <p:set>
                                          <p:cBhvr>
                                            <p:cTn id="181" dur="1" fill="hold">
                                              <p:stCondLst>
                                                <p:cond delay="0"/>
                                              </p:stCondLst>
                                            </p:cTn>
                                            <p:tgtEl>
                                              <p:spTgt spid="91"/>
                                            </p:tgtEl>
                                            <p:attrNameLst>
                                              <p:attrName>style.visibility</p:attrName>
                                            </p:attrNameLst>
                                          </p:cBhvr>
                                          <p:to>
                                            <p:strVal val="visible"/>
                                          </p:to>
                                        </p:set>
                                        <p:anim calcmode="lin" valueType="num">
                                          <p:cBhvr additive="base">
                                            <p:cTn id="182" dur="500"/>
                                            <p:tgtEl>
                                              <p:spTgt spid="91"/>
                                            </p:tgtEl>
                                            <p:attrNameLst>
                                              <p:attrName>ppt_x</p:attrName>
                                            </p:attrNameLst>
                                          </p:cBhvr>
                                          <p:tavLst>
                                            <p:tav tm="0">
                                              <p:val>
                                                <p:strVal val="#ppt_x+#ppt_w*1.125000"/>
                                              </p:val>
                                            </p:tav>
                                            <p:tav tm="100000">
                                              <p:val>
                                                <p:strVal val="#ppt_x"/>
                                              </p:val>
                                            </p:tav>
                                          </p:tavLst>
                                        </p:anim>
                                        <p:animEffect transition="in" filter="wipe(left)">
                                          <p:cBhvr>
                                            <p:cTn id="183" dur="500"/>
                                            <p:tgtEl>
                                              <p:spTgt spid="91"/>
                                            </p:tgtEl>
                                          </p:cBhvr>
                                        </p:animEffect>
                                      </p:childTnLst>
                                    </p:cTn>
                                  </p:par>
                                  <p:par>
                                    <p:cTn id="184" presetID="12" presetClass="entr" presetSubtype="2" repeatCount="indefinite" fill="hold" grpId="0" nodeType="withEffect">
                                      <p:stCondLst>
                                        <p:cond delay="0"/>
                                      </p:stCondLst>
                                      <p:childTnLst>
                                        <p:set>
                                          <p:cBhvr>
                                            <p:cTn id="185" dur="1" fill="hold">
                                              <p:stCondLst>
                                                <p:cond delay="0"/>
                                              </p:stCondLst>
                                            </p:cTn>
                                            <p:tgtEl>
                                              <p:spTgt spid="83"/>
                                            </p:tgtEl>
                                            <p:attrNameLst>
                                              <p:attrName>style.visibility</p:attrName>
                                            </p:attrNameLst>
                                          </p:cBhvr>
                                          <p:to>
                                            <p:strVal val="visible"/>
                                          </p:to>
                                        </p:set>
                                        <p:anim calcmode="lin" valueType="num">
                                          <p:cBhvr additive="base">
                                            <p:cTn id="186" dur="500"/>
                                            <p:tgtEl>
                                              <p:spTgt spid="83"/>
                                            </p:tgtEl>
                                            <p:attrNameLst>
                                              <p:attrName>ppt_x</p:attrName>
                                            </p:attrNameLst>
                                          </p:cBhvr>
                                          <p:tavLst>
                                            <p:tav tm="0">
                                              <p:val>
                                                <p:strVal val="#ppt_x+#ppt_w*1.125000"/>
                                              </p:val>
                                            </p:tav>
                                            <p:tav tm="100000">
                                              <p:val>
                                                <p:strVal val="#ppt_x"/>
                                              </p:val>
                                            </p:tav>
                                          </p:tavLst>
                                        </p:anim>
                                        <p:animEffect transition="in" filter="wipe(left)">
                                          <p:cBhvr>
                                            <p:cTn id="187" dur="500"/>
                                            <p:tgtEl>
                                              <p:spTgt spid="83"/>
                                            </p:tgtEl>
                                          </p:cBhvr>
                                        </p:animEffect>
                                      </p:childTnLst>
                                    </p:cTn>
                                  </p:par>
                                  <p:par>
                                    <p:cTn id="188" presetID="12" presetClass="entr" presetSubtype="1" repeatCount="indefinite" fill="hold" grpId="0" nodeType="withEffect">
                                      <p:stCondLst>
                                        <p:cond delay="0"/>
                                      </p:stCondLst>
                                      <p:childTnLst>
                                        <p:set>
                                          <p:cBhvr>
                                            <p:cTn id="189" dur="1" fill="hold">
                                              <p:stCondLst>
                                                <p:cond delay="0"/>
                                              </p:stCondLst>
                                            </p:cTn>
                                            <p:tgtEl>
                                              <p:spTgt spid="85"/>
                                            </p:tgtEl>
                                            <p:attrNameLst>
                                              <p:attrName>style.visibility</p:attrName>
                                            </p:attrNameLst>
                                          </p:cBhvr>
                                          <p:to>
                                            <p:strVal val="visible"/>
                                          </p:to>
                                        </p:set>
                                        <p:anim calcmode="lin" valueType="num">
                                          <p:cBhvr additive="base">
                                            <p:cTn id="190" dur="500"/>
                                            <p:tgtEl>
                                              <p:spTgt spid="85"/>
                                            </p:tgtEl>
                                            <p:attrNameLst>
                                              <p:attrName>ppt_y</p:attrName>
                                            </p:attrNameLst>
                                          </p:cBhvr>
                                          <p:tavLst>
                                            <p:tav tm="0">
                                              <p:val>
                                                <p:strVal val="#ppt_y-#ppt_h*1.125000"/>
                                              </p:val>
                                            </p:tav>
                                            <p:tav tm="100000">
                                              <p:val>
                                                <p:strVal val="#ppt_y"/>
                                              </p:val>
                                            </p:tav>
                                          </p:tavLst>
                                        </p:anim>
                                        <p:animEffect transition="in" filter="wipe(down)">
                                          <p:cBhvr>
                                            <p:cTn id="191" dur="500"/>
                                            <p:tgtEl>
                                              <p:spTgt spid="85"/>
                                            </p:tgtEl>
                                          </p:cBhvr>
                                        </p:animEffect>
                                      </p:childTnLst>
                                    </p:cTn>
                                  </p:par>
                                  <p:par>
                                    <p:cTn id="192" presetID="12" presetClass="entr" presetSubtype="1" repeatCount="indefinite" fill="hold" grpId="0" nodeType="withEffect">
                                      <p:stCondLst>
                                        <p:cond delay="0"/>
                                      </p:stCondLst>
                                      <p:childTnLst>
                                        <p:set>
                                          <p:cBhvr>
                                            <p:cTn id="193" dur="1" fill="hold">
                                              <p:stCondLst>
                                                <p:cond delay="0"/>
                                              </p:stCondLst>
                                            </p:cTn>
                                            <p:tgtEl>
                                              <p:spTgt spid="86"/>
                                            </p:tgtEl>
                                            <p:attrNameLst>
                                              <p:attrName>style.visibility</p:attrName>
                                            </p:attrNameLst>
                                          </p:cBhvr>
                                          <p:to>
                                            <p:strVal val="visible"/>
                                          </p:to>
                                        </p:set>
                                        <p:anim calcmode="lin" valueType="num">
                                          <p:cBhvr additive="base">
                                            <p:cTn id="194" dur="500"/>
                                            <p:tgtEl>
                                              <p:spTgt spid="86"/>
                                            </p:tgtEl>
                                            <p:attrNameLst>
                                              <p:attrName>ppt_y</p:attrName>
                                            </p:attrNameLst>
                                          </p:cBhvr>
                                          <p:tavLst>
                                            <p:tav tm="0">
                                              <p:val>
                                                <p:strVal val="#ppt_y-#ppt_h*1.125000"/>
                                              </p:val>
                                            </p:tav>
                                            <p:tav tm="100000">
                                              <p:val>
                                                <p:strVal val="#ppt_y"/>
                                              </p:val>
                                            </p:tav>
                                          </p:tavLst>
                                        </p:anim>
                                        <p:animEffect transition="in" filter="wipe(down)">
                                          <p:cBhvr>
                                            <p:cTn id="195" dur="500"/>
                                            <p:tgtEl>
                                              <p:spTgt spid="86"/>
                                            </p:tgtEl>
                                          </p:cBhvr>
                                        </p:animEffect>
                                      </p:childTnLst>
                                    </p:cTn>
                                  </p:par>
                                  <p:par>
                                    <p:cTn id="196" presetID="12" presetClass="entr" presetSubtype="1" repeatCount="indefinite" fill="hold" grpId="0" nodeType="withEffect">
                                      <p:stCondLst>
                                        <p:cond delay="0"/>
                                      </p:stCondLst>
                                      <p:childTnLst>
                                        <p:set>
                                          <p:cBhvr>
                                            <p:cTn id="197" dur="1" fill="hold">
                                              <p:stCondLst>
                                                <p:cond delay="0"/>
                                              </p:stCondLst>
                                            </p:cTn>
                                            <p:tgtEl>
                                              <p:spTgt spid="87"/>
                                            </p:tgtEl>
                                            <p:attrNameLst>
                                              <p:attrName>style.visibility</p:attrName>
                                            </p:attrNameLst>
                                          </p:cBhvr>
                                          <p:to>
                                            <p:strVal val="visible"/>
                                          </p:to>
                                        </p:set>
                                        <p:anim calcmode="lin" valueType="num">
                                          <p:cBhvr additive="base">
                                            <p:cTn id="198" dur="500"/>
                                            <p:tgtEl>
                                              <p:spTgt spid="87"/>
                                            </p:tgtEl>
                                            <p:attrNameLst>
                                              <p:attrName>ppt_y</p:attrName>
                                            </p:attrNameLst>
                                          </p:cBhvr>
                                          <p:tavLst>
                                            <p:tav tm="0">
                                              <p:val>
                                                <p:strVal val="#ppt_y-#ppt_h*1.125000"/>
                                              </p:val>
                                            </p:tav>
                                            <p:tav tm="100000">
                                              <p:val>
                                                <p:strVal val="#ppt_y"/>
                                              </p:val>
                                            </p:tav>
                                          </p:tavLst>
                                        </p:anim>
                                        <p:animEffect transition="in" filter="wipe(down)">
                                          <p:cBhvr>
                                            <p:cTn id="199" dur="500"/>
                                            <p:tgtEl>
                                              <p:spTgt spid="87"/>
                                            </p:tgtEl>
                                          </p:cBhvr>
                                        </p:animEffect>
                                      </p:childTnLst>
                                    </p:cTn>
                                  </p:par>
                                  <p:par>
                                    <p:cTn id="200" presetID="12" presetClass="entr" presetSubtype="8" repeatCount="indefinite" fill="hold" grpId="0" nodeType="withEffect">
                                      <p:stCondLst>
                                        <p:cond delay="0"/>
                                      </p:stCondLst>
                                      <p:childTnLst>
                                        <p:set>
                                          <p:cBhvr>
                                            <p:cTn id="201" dur="1" fill="hold">
                                              <p:stCondLst>
                                                <p:cond delay="0"/>
                                              </p:stCondLst>
                                            </p:cTn>
                                            <p:tgtEl>
                                              <p:spTgt spid="88"/>
                                            </p:tgtEl>
                                            <p:attrNameLst>
                                              <p:attrName>style.visibility</p:attrName>
                                            </p:attrNameLst>
                                          </p:cBhvr>
                                          <p:to>
                                            <p:strVal val="visible"/>
                                          </p:to>
                                        </p:set>
                                        <p:anim calcmode="lin" valueType="num">
                                          <p:cBhvr additive="base">
                                            <p:cTn id="202" dur="500"/>
                                            <p:tgtEl>
                                              <p:spTgt spid="88"/>
                                            </p:tgtEl>
                                            <p:attrNameLst>
                                              <p:attrName>ppt_x</p:attrName>
                                            </p:attrNameLst>
                                          </p:cBhvr>
                                          <p:tavLst>
                                            <p:tav tm="0">
                                              <p:val>
                                                <p:strVal val="#ppt_x-#ppt_w*1.125000"/>
                                              </p:val>
                                            </p:tav>
                                            <p:tav tm="100000">
                                              <p:val>
                                                <p:strVal val="#ppt_x"/>
                                              </p:val>
                                            </p:tav>
                                          </p:tavLst>
                                        </p:anim>
                                        <p:animEffect transition="in" filter="wipe(right)">
                                          <p:cBhvr>
                                            <p:cTn id="203" dur="500"/>
                                            <p:tgtEl>
                                              <p:spTgt spid="88"/>
                                            </p:tgtEl>
                                          </p:cBhvr>
                                        </p:animEffect>
                                      </p:childTnLst>
                                    </p:cTn>
                                  </p:par>
                                  <p:par>
                                    <p:cTn id="204" presetID="1" presetClass="exit" presetSubtype="0" fill="hold" grpId="1" nodeType="withEffect">
                                      <p:stCondLst>
                                        <p:cond delay="500"/>
                                      </p:stCondLst>
                                      <p:childTnLst>
                                        <p:set>
                                          <p:cBhvr>
                                            <p:cTn id="205" dur="1" fill="hold">
                                              <p:stCondLst>
                                                <p:cond delay="0"/>
                                              </p:stCondLst>
                                            </p:cTn>
                                            <p:tgtEl>
                                              <p:spTgt spid="86"/>
                                            </p:tgtEl>
                                            <p:attrNameLst>
                                              <p:attrName>style.visibility</p:attrName>
                                            </p:attrNameLst>
                                          </p:cBhvr>
                                          <p:to>
                                            <p:strVal val="hidden"/>
                                          </p:to>
                                        </p:set>
                                      </p:childTnLst>
                                    </p:cTn>
                                  </p:par>
                                  <p:par>
                                    <p:cTn id="206" presetID="12" presetClass="entr" presetSubtype="4" repeatCount="indefinite" fill="hold" grpId="0" nodeType="withEffect">
                                      <p:stCondLst>
                                        <p:cond delay="0"/>
                                      </p:stCondLst>
                                      <p:childTnLst>
                                        <p:set>
                                          <p:cBhvr>
                                            <p:cTn id="207" dur="1" fill="hold">
                                              <p:stCondLst>
                                                <p:cond delay="0"/>
                                              </p:stCondLst>
                                            </p:cTn>
                                            <p:tgtEl>
                                              <p:spTgt spid="89"/>
                                            </p:tgtEl>
                                            <p:attrNameLst>
                                              <p:attrName>style.visibility</p:attrName>
                                            </p:attrNameLst>
                                          </p:cBhvr>
                                          <p:to>
                                            <p:strVal val="visible"/>
                                          </p:to>
                                        </p:set>
                                        <p:anim calcmode="lin" valueType="num">
                                          <p:cBhvr additive="base">
                                            <p:cTn id="208" dur="500"/>
                                            <p:tgtEl>
                                              <p:spTgt spid="89"/>
                                            </p:tgtEl>
                                            <p:attrNameLst>
                                              <p:attrName>ppt_y</p:attrName>
                                            </p:attrNameLst>
                                          </p:cBhvr>
                                          <p:tavLst>
                                            <p:tav tm="0">
                                              <p:val>
                                                <p:strVal val="#ppt_y+#ppt_h*1.125000"/>
                                              </p:val>
                                            </p:tav>
                                            <p:tav tm="100000">
                                              <p:val>
                                                <p:strVal val="#ppt_y"/>
                                              </p:val>
                                            </p:tav>
                                          </p:tavLst>
                                        </p:anim>
                                        <p:animEffect transition="in" filter="wipe(up)">
                                          <p:cBhvr>
                                            <p:cTn id="209" dur="500"/>
                                            <p:tgtEl>
                                              <p:spTgt spid="89"/>
                                            </p:tgtEl>
                                          </p:cBhvr>
                                        </p:animEffect>
                                      </p:childTnLst>
                                    </p:cTn>
                                  </p:par>
                                  <p:par>
                                    <p:cTn id="210" presetID="12" presetClass="entr" presetSubtype="4" repeatCount="indefinite" fill="hold" grpId="0" nodeType="withEffect">
                                      <p:stCondLst>
                                        <p:cond delay="0"/>
                                      </p:stCondLst>
                                      <p:childTnLst>
                                        <p:set>
                                          <p:cBhvr>
                                            <p:cTn id="211" dur="1" fill="hold">
                                              <p:stCondLst>
                                                <p:cond delay="0"/>
                                              </p:stCondLst>
                                            </p:cTn>
                                            <p:tgtEl>
                                              <p:spTgt spid="90"/>
                                            </p:tgtEl>
                                            <p:attrNameLst>
                                              <p:attrName>style.visibility</p:attrName>
                                            </p:attrNameLst>
                                          </p:cBhvr>
                                          <p:to>
                                            <p:strVal val="visible"/>
                                          </p:to>
                                        </p:set>
                                        <p:anim calcmode="lin" valueType="num">
                                          <p:cBhvr additive="base">
                                            <p:cTn id="212" dur="500"/>
                                            <p:tgtEl>
                                              <p:spTgt spid="90"/>
                                            </p:tgtEl>
                                            <p:attrNameLst>
                                              <p:attrName>ppt_y</p:attrName>
                                            </p:attrNameLst>
                                          </p:cBhvr>
                                          <p:tavLst>
                                            <p:tav tm="0">
                                              <p:val>
                                                <p:strVal val="#ppt_y+#ppt_h*1.125000"/>
                                              </p:val>
                                            </p:tav>
                                            <p:tav tm="100000">
                                              <p:val>
                                                <p:strVal val="#ppt_y"/>
                                              </p:val>
                                            </p:tav>
                                          </p:tavLst>
                                        </p:anim>
                                        <p:animEffect transition="in" filter="wipe(up)">
                                          <p:cBhvr>
                                            <p:cTn id="213" dur="500"/>
                                            <p:tgtEl>
                                              <p:spTgt spid="90"/>
                                            </p:tgtEl>
                                          </p:cBhvr>
                                        </p:animEffect>
                                      </p:childTnLst>
                                    </p:cTn>
                                  </p:par>
                                </p:childTnLst>
                              </p:cTn>
                            </p:par>
                          </p:childTnLst>
                        </p:cTn>
                      </p:par>
                      <p:par>
                        <p:cTn id="214" fill="hold">
                          <p:stCondLst>
                            <p:cond delay="indefinite"/>
                          </p:stCondLst>
                          <p:childTnLst>
                            <p:par>
                              <p:cTn id="215" fill="hold">
                                <p:stCondLst>
                                  <p:cond delay="0"/>
                                </p:stCondLst>
                                <p:childTnLst>
                                  <p:par>
                                    <p:cTn id="216" presetID="2" presetClass="entr" presetSubtype="8" accel="44000" fill="hold" grpId="0" nodeType="clickEffect" p14:presetBounceEnd="38000">
                                      <p:stCondLst>
                                        <p:cond delay="0"/>
                                      </p:stCondLst>
                                      <p:childTnLst>
                                        <p:set>
                                          <p:cBhvr>
                                            <p:cTn id="217" dur="1" fill="hold">
                                              <p:stCondLst>
                                                <p:cond delay="0"/>
                                              </p:stCondLst>
                                            </p:cTn>
                                            <p:tgtEl>
                                              <p:spTgt spid="106"/>
                                            </p:tgtEl>
                                            <p:attrNameLst>
                                              <p:attrName>style.visibility</p:attrName>
                                            </p:attrNameLst>
                                          </p:cBhvr>
                                          <p:to>
                                            <p:strVal val="visible"/>
                                          </p:to>
                                        </p:set>
                                        <p:anim calcmode="lin" valueType="num" p14:bounceEnd="38000">
                                          <p:cBhvr additive="base">
                                            <p:cTn id="218" dur="500" fill="hold"/>
                                            <p:tgtEl>
                                              <p:spTgt spid="106"/>
                                            </p:tgtEl>
                                            <p:attrNameLst>
                                              <p:attrName>ppt_x</p:attrName>
                                            </p:attrNameLst>
                                          </p:cBhvr>
                                          <p:tavLst>
                                            <p:tav tm="0">
                                              <p:val>
                                                <p:strVal val="0-#ppt_w/2"/>
                                              </p:val>
                                            </p:tav>
                                            <p:tav tm="100000">
                                              <p:val>
                                                <p:strVal val="#ppt_x"/>
                                              </p:val>
                                            </p:tav>
                                          </p:tavLst>
                                        </p:anim>
                                        <p:anim calcmode="lin" valueType="num" p14:bounceEnd="38000">
                                          <p:cBhvr additive="base">
                                            <p:cTn id="219" dur="500" fill="hold"/>
                                            <p:tgtEl>
                                              <p:spTgt spid="106"/>
                                            </p:tgtEl>
                                            <p:attrNameLst>
                                              <p:attrName>ppt_y</p:attrName>
                                            </p:attrNameLst>
                                          </p:cBhvr>
                                          <p:tavLst>
                                            <p:tav tm="0">
                                              <p:val>
                                                <p:strVal val="#ppt_y"/>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10" presetClass="exit" presetSubtype="0" fill="hold" nodeType="clickEffect">
                                      <p:stCondLst>
                                        <p:cond delay="0"/>
                                      </p:stCondLst>
                                      <p:childTnLst>
                                        <p:animEffect transition="out" filter="fade">
                                          <p:cBhvr>
                                            <p:cTn id="223" dur="1500"/>
                                            <p:tgtEl>
                                              <p:spTgt spid="63"/>
                                            </p:tgtEl>
                                          </p:cBhvr>
                                        </p:animEffect>
                                        <p:set>
                                          <p:cBhvr>
                                            <p:cTn id="224" dur="1" fill="hold">
                                              <p:stCondLst>
                                                <p:cond delay="1499"/>
                                              </p:stCondLst>
                                            </p:cTn>
                                            <p:tgtEl>
                                              <p:spTgt spid="63"/>
                                            </p:tgtEl>
                                            <p:attrNameLst>
                                              <p:attrName>style.visibility</p:attrName>
                                            </p:attrNameLst>
                                          </p:cBhvr>
                                          <p:to>
                                            <p:strVal val="hidden"/>
                                          </p:to>
                                        </p:set>
                                      </p:childTnLst>
                                    </p:cTn>
                                  </p:par>
                                  <p:par>
                                    <p:cTn id="225" presetID="10" presetClass="entr" presetSubtype="0" fill="hold" grpId="0" nodeType="withEffect">
                                      <p:stCondLst>
                                        <p:cond delay="0"/>
                                      </p:stCondLst>
                                      <p:childTnLst>
                                        <p:set>
                                          <p:cBhvr>
                                            <p:cTn id="226" dur="1" fill="hold">
                                              <p:stCondLst>
                                                <p:cond delay="0"/>
                                              </p:stCondLst>
                                            </p:cTn>
                                            <p:tgtEl>
                                              <p:spTgt spid="2055"/>
                                            </p:tgtEl>
                                            <p:attrNameLst>
                                              <p:attrName>style.visibility</p:attrName>
                                            </p:attrNameLst>
                                          </p:cBhvr>
                                          <p:to>
                                            <p:strVal val="visible"/>
                                          </p:to>
                                        </p:set>
                                        <p:animEffect transition="in" filter="fade">
                                          <p:cBhvr>
                                            <p:cTn id="227" dur="2000"/>
                                            <p:tgtEl>
                                              <p:spTgt spid="2055"/>
                                            </p:tgtEl>
                                          </p:cBhvr>
                                        </p:animEffect>
                                      </p:childTnLst>
                                    </p:cTn>
                                  </p:par>
                                  <p:par>
                                    <p:cTn id="228" presetID="6" presetClass="emph" presetSubtype="0" repeatCount="3000" autoRev="1" fill="hold" grpId="1" nodeType="withEffect">
                                      <p:stCondLst>
                                        <p:cond delay="0"/>
                                      </p:stCondLst>
                                      <p:childTnLst>
                                        <p:animScale>
                                          <p:cBhvr>
                                            <p:cTn id="229" dur="500" fill="hold"/>
                                            <p:tgtEl>
                                              <p:spTgt spid="106"/>
                                            </p:tgtEl>
                                          </p:cBhvr>
                                          <p:by x="110000" y="110000"/>
                                        </p:animScale>
                                      </p:childTnLst>
                                    </p:cTn>
                                  </p:par>
                                </p:childTnLst>
                              </p:cTn>
                            </p:par>
                            <p:par>
                              <p:cTn id="230" fill="hold">
                                <p:stCondLst>
                                  <p:cond delay="3000"/>
                                </p:stCondLst>
                                <p:childTnLst>
                                  <p:par>
                                    <p:cTn id="231" presetID="2" presetClass="entr" presetSubtype="8" accel="44000" fill="hold" grpId="0" nodeType="afterEffect" p14:presetBounceEnd="38000">
                                      <p:stCondLst>
                                        <p:cond delay="0"/>
                                      </p:stCondLst>
                                      <p:childTnLst>
                                        <p:set>
                                          <p:cBhvr>
                                            <p:cTn id="232" dur="1" fill="hold">
                                              <p:stCondLst>
                                                <p:cond delay="0"/>
                                              </p:stCondLst>
                                            </p:cTn>
                                            <p:tgtEl>
                                              <p:spTgt spid="107"/>
                                            </p:tgtEl>
                                            <p:attrNameLst>
                                              <p:attrName>style.visibility</p:attrName>
                                            </p:attrNameLst>
                                          </p:cBhvr>
                                          <p:to>
                                            <p:strVal val="visible"/>
                                          </p:to>
                                        </p:set>
                                        <p:anim calcmode="lin" valueType="num" p14:bounceEnd="38000">
                                          <p:cBhvr additive="base">
                                            <p:cTn id="233" dur="500" fill="hold"/>
                                            <p:tgtEl>
                                              <p:spTgt spid="107"/>
                                            </p:tgtEl>
                                            <p:attrNameLst>
                                              <p:attrName>ppt_x</p:attrName>
                                            </p:attrNameLst>
                                          </p:cBhvr>
                                          <p:tavLst>
                                            <p:tav tm="0">
                                              <p:val>
                                                <p:strVal val="0-#ppt_w/2"/>
                                              </p:val>
                                            </p:tav>
                                            <p:tav tm="100000">
                                              <p:val>
                                                <p:strVal val="#ppt_x"/>
                                              </p:val>
                                            </p:tav>
                                          </p:tavLst>
                                        </p:anim>
                                        <p:anim calcmode="lin" valueType="num" p14:bounceEnd="38000">
                                          <p:cBhvr additive="base">
                                            <p:cTn id="234" dur="500" fill="hold"/>
                                            <p:tgtEl>
                                              <p:spTgt spid="107"/>
                                            </p:tgtEl>
                                            <p:attrNameLst>
                                              <p:attrName>ppt_y</p:attrName>
                                            </p:attrNameLst>
                                          </p:cBhvr>
                                          <p:tavLst>
                                            <p:tav tm="0">
                                              <p:val>
                                                <p:strVal val="#ppt_y"/>
                                              </p:val>
                                            </p:tav>
                                            <p:tav tm="100000">
                                              <p:val>
                                                <p:strVal val="#ppt_y"/>
                                              </p:val>
                                            </p:tav>
                                          </p:tavLst>
                                        </p:anim>
                                      </p:childTnLst>
                                    </p:cTn>
                                  </p:par>
                                  <p:par>
                                    <p:cTn id="235" presetID="6" presetClass="emph" presetSubtype="0" repeatCount="3000" autoRev="1" fill="hold" grpId="1" nodeType="withEffect">
                                      <p:stCondLst>
                                        <p:cond delay="0"/>
                                      </p:stCondLst>
                                      <p:childTnLst>
                                        <p:animScale>
                                          <p:cBhvr>
                                            <p:cTn id="236" dur="500" fill="hold"/>
                                            <p:tgtEl>
                                              <p:spTgt spid="107"/>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5" grpId="0" animBg="1"/>
          <p:bldP spid="53" grpId="0" animBg="1"/>
          <p:bldP spid="53" grpId="1" animBg="1"/>
          <p:bldP spid="57" grpId="0" animBg="1"/>
          <p:bldP spid="57" grpId="1" animBg="1"/>
          <p:bldP spid="65" grpId="0" animBg="1"/>
          <p:bldP spid="65" grpId="1" animBg="1"/>
          <p:bldP spid="66" grpId="0" animBg="1"/>
          <p:bldP spid="66" grpId="1" animBg="1"/>
          <p:bldP spid="66" grpId="2" animBg="1"/>
          <p:bldP spid="67" grpId="0" animBg="1"/>
          <p:bldP spid="67" grpId="1" animBg="1"/>
          <p:bldP spid="68" grpId="0" animBg="1"/>
          <p:bldP spid="68" grpId="1" animBg="1"/>
          <p:bldP spid="69" grpId="0" animBg="1"/>
          <p:bldP spid="69" grpId="1" animBg="1"/>
          <p:bldP spid="70" grpId="0" animBg="1"/>
          <p:bldP spid="70" grpId="1" animBg="1"/>
          <p:bldP spid="72" grpId="0" animBg="1"/>
          <p:bldP spid="72" grpId="1" animBg="1"/>
          <p:bldP spid="72" grpId="2" animBg="1"/>
          <p:bldP spid="83" grpId="0" animBg="1"/>
          <p:bldP spid="85" grpId="0" animBg="1"/>
          <p:bldP spid="86" grpId="0" animBg="1"/>
          <p:bldP spid="86" grpId="1" animBg="1"/>
          <p:bldP spid="87" grpId="0" animBg="1"/>
          <p:bldP spid="88" grpId="0" animBg="1"/>
          <p:bldP spid="89" grpId="0" animBg="1"/>
          <p:bldP spid="90" grpId="0" animBg="1"/>
          <p:bldP spid="91" grpId="0" animBg="1"/>
          <p:bldP spid="101" grpId="0"/>
          <p:bldP spid="101" grpId="1"/>
          <p:bldP spid="103" grpId="0"/>
          <p:bldP spid="104" grpId="0"/>
          <p:bldP spid="105" grpId="0" animBg="1"/>
          <p:bldP spid="105" grpId="1" animBg="1"/>
          <p:bldP spid="105" grpId="2" animBg="1"/>
          <p:bldP spid="106" grpId="0" animBg="1"/>
          <p:bldP spid="106" grpId="1" animBg="1"/>
          <p:bldP spid="107" grpId="0" animBg="1"/>
          <p:bldP spid="107" grpId="1" animBg="1"/>
          <p:bldP spid="108" grpId="0" animBg="1"/>
          <p:bldP spid="108" grpId="1" animBg="1"/>
          <p:bldP spid="108" grpId="2" animBg="1"/>
          <p:bldP spid="102" grpId="0"/>
          <p:bldP spid="109" grpId="0"/>
          <p:bldP spid="110" grpId="0"/>
          <p:bldP spid="111" grpId="0" animBg="1"/>
          <p:bldP spid="111"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4400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500" fill="hold"/>
                                            <p:tgtEl>
                                              <p:spTgt spid="101"/>
                                            </p:tgtEl>
                                            <p:attrNameLst>
                                              <p:attrName>ppt_x</p:attrName>
                                            </p:attrNameLst>
                                          </p:cBhvr>
                                          <p:tavLst>
                                            <p:tav tm="0">
                                              <p:val>
                                                <p:strVal val="0-#ppt_w/2"/>
                                              </p:val>
                                            </p:tav>
                                            <p:tav tm="100000">
                                              <p:val>
                                                <p:strVal val="#ppt_x"/>
                                              </p:val>
                                            </p:tav>
                                          </p:tavLst>
                                        </p:anim>
                                        <p:anim calcmode="lin" valueType="num">
                                          <p:cBhvr additive="base">
                                            <p:cTn id="8" dur="500" fill="hold"/>
                                            <p:tgtEl>
                                              <p:spTgt spid="101"/>
                                            </p:tgtEl>
                                            <p:attrNameLst>
                                              <p:attrName>ppt_y</p:attrName>
                                            </p:attrNameLst>
                                          </p:cBhvr>
                                          <p:tavLst>
                                            <p:tav tm="0">
                                              <p:val>
                                                <p:strVal val="#ppt_y"/>
                                              </p:val>
                                            </p:tav>
                                            <p:tav tm="100000">
                                              <p:val>
                                                <p:strVal val="#ppt_y"/>
                                              </p:val>
                                            </p:tav>
                                          </p:tavLst>
                                        </p:anim>
                                      </p:childTnLst>
                                    </p:cTn>
                                  </p:par>
                                  <p:par>
                                    <p:cTn id="9" presetID="6" presetClass="emph" presetSubtype="0" repeatCount="3000" autoRev="1" fill="hold" grpId="1" nodeType="withEffect">
                                      <p:stCondLst>
                                        <p:cond delay="0"/>
                                      </p:stCondLst>
                                      <p:childTnLst>
                                        <p:animScale>
                                          <p:cBhvr>
                                            <p:cTn id="10" dur="500" fill="hold"/>
                                            <p:tgtEl>
                                              <p:spTgt spid="101"/>
                                            </p:tgtEl>
                                          </p:cBhvr>
                                          <p:by x="110000" y="110000"/>
                                        </p:animScale>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1000"/>
                                            <p:tgtEl>
                                              <p:spTgt spid="42"/>
                                            </p:tgtEl>
                                          </p:cBhvr>
                                        </p:animEffect>
                                        <p:anim calcmode="lin" valueType="num">
                                          <p:cBhvr>
                                            <p:cTn id="16" dur="1000" fill="hold"/>
                                            <p:tgtEl>
                                              <p:spTgt spid="42"/>
                                            </p:tgtEl>
                                            <p:attrNameLst>
                                              <p:attrName>ppt_x</p:attrName>
                                            </p:attrNameLst>
                                          </p:cBhvr>
                                          <p:tavLst>
                                            <p:tav tm="0">
                                              <p:val>
                                                <p:strVal val="#ppt_x"/>
                                              </p:val>
                                            </p:tav>
                                            <p:tav tm="100000">
                                              <p:val>
                                                <p:strVal val="#ppt_x"/>
                                              </p:val>
                                            </p:tav>
                                          </p:tavLst>
                                        </p:anim>
                                        <p:anim calcmode="lin" valueType="num">
                                          <p:cBhvr>
                                            <p:cTn id="17" dur="1000" fill="hold"/>
                                            <p:tgtEl>
                                              <p:spTgt spid="4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anim calcmode="lin" valueType="num">
                                          <p:cBhvr>
                                            <p:cTn id="21" dur="1000" fill="hold"/>
                                            <p:tgtEl>
                                              <p:spTgt spid="27"/>
                                            </p:tgtEl>
                                            <p:attrNameLst>
                                              <p:attrName>ppt_x</p:attrName>
                                            </p:attrNameLst>
                                          </p:cBhvr>
                                          <p:tavLst>
                                            <p:tav tm="0">
                                              <p:val>
                                                <p:strVal val="#ppt_x"/>
                                              </p:val>
                                            </p:tav>
                                            <p:tav tm="100000">
                                              <p:val>
                                                <p:strVal val="#ppt_x"/>
                                              </p:val>
                                            </p:tav>
                                          </p:tavLst>
                                        </p:anim>
                                        <p:anim calcmode="lin" valueType="num">
                                          <p:cBhvr>
                                            <p:cTn id="22" dur="1000" fill="hold"/>
                                            <p:tgtEl>
                                              <p:spTgt spid="27"/>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102"/>
                                            </p:tgtEl>
                                            <p:attrNameLst>
                                              <p:attrName>style.visibility</p:attrName>
                                            </p:attrNameLst>
                                          </p:cBhvr>
                                          <p:to>
                                            <p:strVal val="visible"/>
                                          </p:to>
                                        </p:set>
                                        <p:animEffect transition="in" filter="fade">
                                          <p:cBhvr>
                                            <p:cTn id="26" dur="500"/>
                                            <p:tgtEl>
                                              <p:spTgt spid="102"/>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109"/>
                                            </p:tgtEl>
                                            <p:attrNameLst>
                                              <p:attrName>style.visibility</p:attrName>
                                            </p:attrNameLst>
                                          </p:cBhvr>
                                          <p:to>
                                            <p:strVal val="visible"/>
                                          </p:to>
                                        </p:set>
                                        <p:animEffect transition="in" filter="fade">
                                          <p:cBhvr>
                                            <p:cTn id="29" dur="500"/>
                                            <p:tgtEl>
                                              <p:spTgt spid="10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accel="44000" fill="hold" grpId="0" nodeType="clickEffect">
                                      <p:stCondLst>
                                        <p:cond delay="0"/>
                                      </p:stCondLst>
                                      <p:childTnLst>
                                        <p:set>
                                          <p:cBhvr>
                                            <p:cTn id="33" dur="1" fill="hold">
                                              <p:stCondLst>
                                                <p:cond delay="0"/>
                                              </p:stCondLst>
                                            </p:cTn>
                                            <p:tgtEl>
                                              <p:spTgt spid="111"/>
                                            </p:tgtEl>
                                            <p:attrNameLst>
                                              <p:attrName>style.visibility</p:attrName>
                                            </p:attrNameLst>
                                          </p:cBhvr>
                                          <p:to>
                                            <p:strVal val="visible"/>
                                          </p:to>
                                        </p:set>
                                        <p:anim calcmode="lin" valueType="num">
                                          <p:cBhvr additive="base">
                                            <p:cTn id="34" dur="500" fill="hold"/>
                                            <p:tgtEl>
                                              <p:spTgt spid="111"/>
                                            </p:tgtEl>
                                            <p:attrNameLst>
                                              <p:attrName>ppt_x</p:attrName>
                                            </p:attrNameLst>
                                          </p:cBhvr>
                                          <p:tavLst>
                                            <p:tav tm="0">
                                              <p:val>
                                                <p:strVal val="0-#ppt_w/2"/>
                                              </p:val>
                                            </p:tav>
                                            <p:tav tm="100000">
                                              <p:val>
                                                <p:strVal val="#ppt_x"/>
                                              </p:val>
                                            </p:tav>
                                          </p:tavLst>
                                        </p:anim>
                                        <p:anim calcmode="lin" valueType="num">
                                          <p:cBhvr additive="base">
                                            <p:cTn id="35" dur="500" fill="hold"/>
                                            <p:tgtEl>
                                              <p:spTgt spid="111"/>
                                            </p:tgtEl>
                                            <p:attrNameLst>
                                              <p:attrName>ppt_y</p:attrName>
                                            </p:attrNameLst>
                                          </p:cBhvr>
                                          <p:tavLst>
                                            <p:tav tm="0">
                                              <p:val>
                                                <p:strVal val="#ppt_y"/>
                                              </p:val>
                                            </p:tav>
                                            <p:tav tm="100000">
                                              <p:val>
                                                <p:strVal val="#ppt_y"/>
                                              </p:val>
                                            </p:tav>
                                          </p:tavLst>
                                        </p:anim>
                                      </p:childTnLst>
                                    </p:cTn>
                                  </p:par>
                                  <p:par>
                                    <p:cTn id="36" presetID="6" presetClass="emph" presetSubtype="0" repeatCount="3000" autoRev="1" fill="hold" grpId="1" nodeType="withEffect">
                                      <p:stCondLst>
                                        <p:cond delay="0"/>
                                      </p:stCondLst>
                                      <p:childTnLst>
                                        <p:animScale>
                                          <p:cBhvr>
                                            <p:cTn id="37" dur="500" fill="hold"/>
                                            <p:tgtEl>
                                              <p:spTgt spid="111"/>
                                            </p:tgtEl>
                                          </p:cBhvr>
                                          <p:by x="110000" y="110000"/>
                                        </p:animScale>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1000"/>
                                            <p:tgtEl>
                                              <p:spTgt spid="47"/>
                                            </p:tgtEl>
                                          </p:cBhvr>
                                        </p:animEffect>
                                        <p:anim calcmode="lin" valueType="num">
                                          <p:cBhvr>
                                            <p:cTn id="43" dur="1000" fill="hold"/>
                                            <p:tgtEl>
                                              <p:spTgt spid="47"/>
                                            </p:tgtEl>
                                            <p:attrNameLst>
                                              <p:attrName>ppt_x</p:attrName>
                                            </p:attrNameLst>
                                          </p:cBhvr>
                                          <p:tavLst>
                                            <p:tav tm="0">
                                              <p:val>
                                                <p:strVal val="#ppt_x"/>
                                              </p:val>
                                            </p:tav>
                                            <p:tav tm="100000">
                                              <p:val>
                                                <p:strVal val="#ppt_x"/>
                                              </p:val>
                                            </p:tav>
                                          </p:tavLst>
                                        </p:anim>
                                        <p:anim calcmode="lin" valueType="num">
                                          <p:cBhvr>
                                            <p:cTn id="44" dur="1000" fill="hold"/>
                                            <p:tgtEl>
                                              <p:spTgt spid="47"/>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1000"/>
                                            <p:tgtEl>
                                              <p:spTgt spid="46"/>
                                            </p:tgtEl>
                                          </p:cBhvr>
                                        </p:animEffect>
                                        <p:anim calcmode="lin" valueType="num">
                                          <p:cBhvr>
                                            <p:cTn id="48" dur="1000" fill="hold"/>
                                            <p:tgtEl>
                                              <p:spTgt spid="46"/>
                                            </p:tgtEl>
                                            <p:attrNameLst>
                                              <p:attrName>ppt_x</p:attrName>
                                            </p:attrNameLst>
                                          </p:cBhvr>
                                          <p:tavLst>
                                            <p:tav tm="0">
                                              <p:val>
                                                <p:strVal val="#ppt_x"/>
                                              </p:val>
                                            </p:tav>
                                            <p:tav tm="100000">
                                              <p:val>
                                                <p:strVal val="#ppt_x"/>
                                              </p:val>
                                            </p:tav>
                                          </p:tavLst>
                                        </p:anim>
                                        <p:anim calcmode="lin" valueType="num">
                                          <p:cBhvr>
                                            <p:cTn id="4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10"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500"/>
                                            <p:tgtEl>
                                              <p:spTgt spid="63"/>
                                            </p:tgtEl>
                                          </p:cBhvr>
                                        </p:animEffect>
                                      </p:childTnLst>
                                    </p:cTn>
                                  </p:par>
                                  <p:par>
                                    <p:cTn id="58" presetID="10" presetClass="entr" presetSubtype="0" fill="hold" nodeType="with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500"/>
                                            <p:tgtEl>
                                              <p:spTgt spid="50"/>
                                            </p:tgtEl>
                                          </p:cBhvr>
                                        </p:animEffect>
                                      </p:childTnLst>
                                    </p:cTn>
                                  </p:par>
                                  <p:par>
                                    <p:cTn id="61" presetID="10" presetClass="entr" presetSubtype="0"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500"/>
                                            <p:tgtEl>
                                              <p:spTgt spid="4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repeatCount="indefinite" fill="hold" grpId="1" nodeType="clickEffect">
                                      <p:stCondLst>
                                        <p:cond delay="0"/>
                                      </p:stCondLst>
                                      <p:childTnLst>
                                        <p:set>
                                          <p:cBhvr>
                                            <p:cTn id="67" dur="1" fill="hold">
                                              <p:stCondLst>
                                                <p:cond delay="0"/>
                                              </p:stCondLst>
                                            </p:cTn>
                                            <p:tgtEl>
                                              <p:spTgt spid="72"/>
                                            </p:tgtEl>
                                            <p:attrNameLst>
                                              <p:attrName>style.visibility</p:attrName>
                                            </p:attrNameLst>
                                          </p:cBhvr>
                                          <p:to>
                                            <p:strVal val="visible"/>
                                          </p:to>
                                        </p:set>
                                        <p:animEffect transition="in" filter="fade">
                                          <p:cBhvr>
                                            <p:cTn id="68" dur="250"/>
                                            <p:tgtEl>
                                              <p:spTgt spid="72"/>
                                            </p:tgtEl>
                                          </p:cBhvr>
                                        </p:animEffect>
                                      </p:childTnLst>
                                    </p:cTn>
                                  </p:par>
                                  <p:par>
                                    <p:cTn id="69" presetID="12" presetClass="entr" presetSubtype="8" repeatCount="indefinite"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anim calcmode="lin" valueType="num">
                                          <p:cBhvr additive="base">
                                            <p:cTn id="71" dur="500"/>
                                            <p:tgtEl>
                                              <p:spTgt spid="57"/>
                                            </p:tgtEl>
                                            <p:attrNameLst>
                                              <p:attrName>ppt_x</p:attrName>
                                            </p:attrNameLst>
                                          </p:cBhvr>
                                          <p:tavLst>
                                            <p:tav tm="0">
                                              <p:val>
                                                <p:strVal val="#ppt_x-#ppt_w*1.125000"/>
                                              </p:val>
                                            </p:tav>
                                            <p:tav tm="100000">
                                              <p:val>
                                                <p:strVal val="#ppt_x"/>
                                              </p:val>
                                            </p:tav>
                                          </p:tavLst>
                                        </p:anim>
                                        <p:animEffect transition="in" filter="wipe(right)">
                                          <p:cBhvr>
                                            <p:cTn id="72" dur="500"/>
                                            <p:tgtEl>
                                              <p:spTgt spid="57"/>
                                            </p:tgtEl>
                                          </p:cBhvr>
                                        </p:animEffect>
                                      </p:childTnLst>
                                    </p:cTn>
                                  </p:par>
                                  <p:par>
                                    <p:cTn id="73" presetID="12" presetClass="entr" presetSubtype="4" repeatCount="indefinite" fill="hold" grpId="0" nodeType="withEffect">
                                      <p:stCondLst>
                                        <p:cond delay="0"/>
                                      </p:stCondLst>
                                      <p:childTnLst>
                                        <p:set>
                                          <p:cBhvr>
                                            <p:cTn id="74" dur="1" fill="hold">
                                              <p:stCondLst>
                                                <p:cond delay="0"/>
                                              </p:stCondLst>
                                            </p:cTn>
                                            <p:tgtEl>
                                              <p:spTgt spid="65"/>
                                            </p:tgtEl>
                                            <p:attrNameLst>
                                              <p:attrName>style.visibility</p:attrName>
                                            </p:attrNameLst>
                                          </p:cBhvr>
                                          <p:to>
                                            <p:strVal val="visible"/>
                                          </p:to>
                                        </p:set>
                                        <p:anim calcmode="lin" valueType="num">
                                          <p:cBhvr additive="base">
                                            <p:cTn id="75" dur="500"/>
                                            <p:tgtEl>
                                              <p:spTgt spid="65"/>
                                            </p:tgtEl>
                                            <p:attrNameLst>
                                              <p:attrName>ppt_y</p:attrName>
                                            </p:attrNameLst>
                                          </p:cBhvr>
                                          <p:tavLst>
                                            <p:tav tm="0">
                                              <p:val>
                                                <p:strVal val="#ppt_y+#ppt_h*1.125000"/>
                                              </p:val>
                                            </p:tav>
                                            <p:tav tm="100000">
                                              <p:val>
                                                <p:strVal val="#ppt_y"/>
                                              </p:val>
                                            </p:tav>
                                          </p:tavLst>
                                        </p:anim>
                                        <p:animEffect transition="in" filter="wipe(up)">
                                          <p:cBhvr>
                                            <p:cTn id="76" dur="500"/>
                                            <p:tgtEl>
                                              <p:spTgt spid="65"/>
                                            </p:tgtEl>
                                          </p:cBhvr>
                                        </p:animEffect>
                                      </p:childTnLst>
                                    </p:cTn>
                                  </p:par>
                                  <p:par>
                                    <p:cTn id="77" presetID="12" presetClass="entr" presetSubtype="4" repeatCount="indefinite"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anim calcmode="lin" valueType="num">
                                          <p:cBhvr additive="base">
                                            <p:cTn id="79" dur="500"/>
                                            <p:tgtEl>
                                              <p:spTgt spid="66"/>
                                            </p:tgtEl>
                                            <p:attrNameLst>
                                              <p:attrName>ppt_y</p:attrName>
                                            </p:attrNameLst>
                                          </p:cBhvr>
                                          <p:tavLst>
                                            <p:tav tm="0">
                                              <p:val>
                                                <p:strVal val="#ppt_y+#ppt_h*1.125000"/>
                                              </p:val>
                                            </p:tav>
                                            <p:tav tm="100000">
                                              <p:val>
                                                <p:strVal val="#ppt_y"/>
                                              </p:val>
                                            </p:tav>
                                          </p:tavLst>
                                        </p:anim>
                                        <p:animEffect transition="in" filter="wipe(up)">
                                          <p:cBhvr>
                                            <p:cTn id="80" dur="500"/>
                                            <p:tgtEl>
                                              <p:spTgt spid="66"/>
                                            </p:tgtEl>
                                          </p:cBhvr>
                                        </p:animEffect>
                                      </p:childTnLst>
                                    </p:cTn>
                                  </p:par>
                                  <p:par>
                                    <p:cTn id="81" presetID="12" presetClass="entr" presetSubtype="4" repeatCount="indefinite" fill="hold" grpId="0" nodeType="withEffect">
                                      <p:stCondLst>
                                        <p:cond delay="0"/>
                                      </p:stCondLst>
                                      <p:childTnLst>
                                        <p:set>
                                          <p:cBhvr>
                                            <p:cTn id="82" dur="1" fill="hold">
                                              <p:stCondLst>
                                                <p:cond delay="0"/>
                                              </p:stCondLst>
                                            </p:cTn>
                                            <p:tgtEl>
                                              <p:spTgt spid="67"/>
                                            </p:tgtEl>
                                            <p:attrNameLst>
                                              <p:attrName>style.visibility</p:attrName>
                                            </p:attrNameLst>
                                          </p:cBhvr>
                                          <p:to>
                                            <p:strVal val="visible"/>
                                          </p:to>
                                        </p:set>
                                        <p:anim calcmode="lin" valueType="num">
                                          <p:cBhvr additive="base">
                                            <p:cTn id="83" dur="500"/>
                                            <p:tgtEl>
                                              <p:spTgt spid="67"/>
                                            </p:tgtEl>
                                            <p:attrNameLst>
                                              <p:attrName>ppt_y</p:attrName>
                                            </p:attrNameLst>
                                          </p:cBhvr>
                                          <p:tavLst>
                                            <p:tav tm="0">
                                              <p:val>
                                                <p:strVal val="#ppt_y+#ppt_h*1.125000"/>
                                              </p:val>
                                            </p:tav>
                                            <p:tav tm="100000">
                                              <p:val>
                                                <p:strVal val="#ppt_y"/>
                                              </p:val>
                                            </p:tav>
                                          </p:tavLst>
                                        </p:anim>
                                        <p:animEffect transition="in" filter="wipe(up)">
                                          <p:cBhvr>
                                            <p:cTn id="84" dur="500"/>
                                            <p:tgtEl>
                                              <p:spTgt spid="67"/>
                                            </p:tgtEl>
                                          </p:cBhvr>
                                        </p:animEffect>
                                      </p:childTnLst>
                                    </p:cTn>
                                  </p:par>
                                  <p:par>
                                    <p:cTn id="85" presetID="12" presetClass="entr" presetSubtype="2" repeatCount="indefinite" fill="hold" grpId="0" nodeType="withEffect">
                                      <p:stCondLst>
                                        <p:cond delay="0"/>
                                      </p:stCondLst>
                                      <p:childTnLst>
                                        <p:set>
                                          <p:cBhvr>
                                            <p:cTn id="86" dur="1" fill="hold">
                                              <p:stCondLst>
                                                <p:cond delay="0"/>
                                              </p:stCondLst>
                                            </p:cTn>
                                            <p:tgtEl>
                                              <p:spTgt spid="68"/>
                                            </p:tgtEl>
                                            <p:attrNameLst>
                                              <p:attrName>style.visibility</p:attrName>
                                            </p:attrNameLst>
                                          </p:cBhvr>
                                          <p:to>
                                            <p:strVal val="visible"/>
                                          </p:to>
                                        </p:set>
                                        <p:anim calcmode="lin" valueType="num">
                                          <p:cBhvr additive="base">
                                            <p:cTn id="87" dur="500"/>
                                            <p:tgtEl>
                                              <p:spTgt spid="68"/>
                                            </p:tgtEl>
                                            <p:attrNameLst>
                                              <p:attrName>ppt_x</p:attrName>
                                            </p:attrNameLst>
                                          </p:cBhvr>
                                          <p:tavLst>
                                            <p:tav tm="0">
                                              <p:val>
                                                <p:strVal val="#ppt_x+#ppt_w*1.125000"/>
                                              </p:val>
                                            </p:tav>
                                            <p:tav tm="100000">
                                              <p:val>
                                                <p:strVal val="#ppt_x"/>
                                              </p:val>
                                            </p:tav>
                                          </p:tavLst>
                                        </p:anim>
                                        <p:animEffect transition="in" filter="wipe(left)">
                                          <p:cBhvr>
                                            <p:cTn id="88" dur="500"/>
                                            <p:tgtEl>
                                              <p:spTgt spid="68"/>
                                            </p:tgtEl>
                                          </p:cBhvr>
                                        </p:animEffect>
                                      </p:childTnLst>
                                    </p:cTn>
                                  </p:par>
                                  <p:par>
                                    <p:cTn id="89" presetID="10" presetClass="exit" presetSubtype="0" fill="hold" grpId="1" nodeType="withEffect">
                                      <p:stCondLst>
                                        <p:cond delay="1250"/>
                                      </p:stCondLst>
                                      <p:childTnLst>
                                        <p:animEffect transition="out" filter="fade">
                                          <p:cBhvr>
                                            <p:cTn id="90" dur="500"/>
                                            <p:tgtEl>
                                              <p:spTgt spid="66"/>
                                            </p:tgtEl>
                                          </p:cBhvr>
                                        </p:animEffect>
                                        <p:set>
                                          <p:cBhvr>
                                            <p:cTn id="91" dur="1" fill="hold">
                                              <p:stCondLst>
                                                <p:cond delay="499"/>
                                              </p:stCondLst>
                                            </p:cTn>
                                            <p:tgtEl>
                                              <p:spTgt spid="66"/>
                                            </p:tgtEl>
                                            <p:attrNameLst>
                                              <p:attrName>style.visibility</p:attrName>
                                            </p:attrNameLst>
                                          </p:cBhvr>
                                          <p:to>
                                            <p:strVal val="hidden"/>
                                          </p:to>
                                        </p:set>
                                      </p:childTnLst>
                                    </p:cTn>
                                  </p:par>
                                  <p:par>
                                    <p:cTn id="92" presetID="12" presetClass="entr" presetSubtype="1" repeatCount="indefinite" fill="hold" grpId="0" nodeType="withEffect">
                                      <p:stCondLst>
                                        <p:cond delay="0"/>
                                      </p:stCondLst>
                                      <p:childTnLst>
                                        <p:set>
                                          <p:cBhvr>
                                            <p:cTn id="93" dur="1" fill="hold">
                                              <p:stCondLst>
                                                <p:cond delay="0"/>
                                              </p:stCondLst>
                                            </p:cTn>
                                            <p:tgtEl>
                                              <p:spTgt spid="69"/>
                                            </p:tgtEl>
                                            <p:attrNameLst>
                                              <p:attrName>style.visibility</p:attrName>
                                            </p:attrNameLst>
                                          </p:cBhvr>
                                          <p:to>
                                            <p:strVal val="visible"/>
                                          </p:to>
                                        </p:set>
                                        <p:anim calcmode="lin" valueType="num">
                                          <p:cBhvr additive="base">
                                            <p:cTn id="94" dur="500"/>
                                            <p:tgtEl>
                                              <p:spTgt spid="69"/>
                                            </p:tgtEl>
                                            <p:attrNameLst>
                                              <p:attrName>ppt_y</p:attrName>
                                            </p:attrNameLst>
                                          </p:cBhvr>
                                          <p:tavLst>
                                            <p:tav tm="0">
                                              <p:val>
                                                <p:strVal val="#ppt_y-#ppt_h*1.125000"/>
                                              </p:val>
                                            </p:tav>
                                            <p:tav tm="100000">
                                              <p:val>
                                                <p:strVal val="#ppt_y"/>
                                              </p:val>
                                            </p:tav>
                                          </p:tavLst>
                                        </p:anim>
                                        <p:animEffect transition="in" filter="wipe(down)">
                                          <p:cBhvr>
                                            <p:cTn id="95" dur="500"/>
                                            <p:tgtEl>
                                              <p:spTgt spid="69"/>
                                            </p:tgtEl>
                                          </p:cBhvr>
                                        </p:animEffect>
                                      </p:childTnLst>
                                    </p:cTn>
                                  </p:par>
                                  <p:par>
                                    <p:cTn id="96" presetID="12" presetClass="entr" presetSubtype="1" repeatCount="indefinite" fill="hold" grpId="0" nodeType="withEffect">
                                      <p:stCondLst>
                                        <p:cond delay="0"/>
                                      </p:stCondLst>
                                      <p:childTnLst>
                                        <p:set>
                                          <p:cBhvr>
                                            <p:cTn id="97" dur="1" fill="hold">
                                              <p:stCondLst>
                                                <p:cond delay="0"/>
                                              </p:stCondLst>
                                            </p:cTn>
                                            <p:tgtEl>
                                              <p:spTgt spid="70"/>
                                            </p:tgtEl>
                                            <p:attrNameLst>
                                              <p:attrName>style.visibility</p:attrName>
                                            </p:attrNameLst>
                                          </p:cBhvr>
                                          <p:to>
                                            <p:strVal val="visible"/>
                                          </p:to>
                                        </p:set>
                                        <p:anim calcmode="lin" valueType="num">
                                          <p:cBhvr additive="base">
                                            <p:cTn id="98" dur="500"/>
                                            <p:tgtEl>
                                              <p:spTgt spid="70"/>
                                            </p:tgtEl>
                                            <p:attrNameLst>
                                              <p:attrName>ppt_y</p:attrName>
                                            </p:attrNameLst>
                                          </p:cBhvr>
                                          <p:tavLst>
                                            <p:tav tm="0">
                                              <p:val>
                                                <p:strVal val="#ppt_y-#ppt_h*1.125000"/>
                                              </p:val>
                                            </p:tav>
                                            <p:tav tm="100000">
                                              <p:val>
                                                <p:strVal val="#ppt_y"/>
                                              </p:val>
                                            </p:tav>
                                          </p:tavLst>
                                        </p:anim>
                                        <p:animEffect transition="in" filter="wipe(down)">
                                          <p:cBhvr>
                                            <p:cTn id="99" dur="500"/>
                                            <p:tgtEl>
                                              <p:spTgt spid="70"/>
                                            </p:tgtEl>
                                          </p:cBhvr>
                                        </p:animEffect>
                                      </p:childTnLst>
                                    </p:cTn>
                                  </p:par>
                                  <p:par>
                                    <p:cTn id="100" presetID="63" presetClass="path" presetSubtype="0" repeatCount="indefinite" accel="50000" decel="50000" grpId="0" nodeType="withEffect">
                                      <p:stCondLst>
                                        <p:cond delay="0"/>
                                      </p:stCondLst>
                                      <p:childTnLst>
                                        <p:animMotion origin="layout" path="M -0.01111 4.93827E-6 L -3.33333E-6 4.93827E-6 " pathEditMode="relative" rAng="0" ptsTypes="AA">
                                          <p:cBhvr>
                                            <p:cTn id="101" dur="500" fill="hold"/>
                                            <p:tgtEl>
                                              <p:spTgt spid="72"/>
                                            </p:tgtEl>
                                            <p:attrNameLst>
                                              <p:attrName>ppt_x</p:attrName>
                                              <p:attrName>ppt_y</p:attrName>
                                            </p:attrNameLst>
                                          </p:cBhvr>
                                          <p:rCtr x="556" y="0"/>
                                        </p:animMotion>
                                      </p:childTnLst>
                                    </p:cTn>
                                  </p:par>
                                  <p:par>
                                    <p:cTn id="102" presetID="2" presetClass="entr" presetSubtype="8" accel="44000" fill="hold" grpId="0" nodeType="withEffect">
                                      <p:stCondLst>
                                        <p:cond delay="0"/>
                                      </p:stCondLst>
                                      <p:childTnLst>
                                        <p:set>
                                          <p:cBhvr>
                                            <p:cTn id="103" dur="1" fill="hold">
                                              <p:stCondLst>
                                                <p:cond delay="0"/>
                                              </p:stCondLst>
                                            </p:cTn>
                                            <p:tgtEl>
                                              <p:spTgt spid="105"/>
                                            </p:tgtEl>
                                            <p:attrNameLst>
                                              <p:attrName>style.visibility</p:attrName>
                                            </p:attrNameLst>
                                          </p:cBhvr>
                                          <p:to>
                                            <p:strVal val="visible"/>
                                          </p:to>
                                        </p:set>
                                        <p:anim calcmode="lin" valueType="num">
                                          <p:cBhvr additive="base">
                                            <p:cTn id="104" dur="500" fill="hold"/>
                                            <p:tgtEl>
                                              <p:spTgt spid="105"/>
                                            </p:tgtEl>
                                            <p:attrNameLst>
                                              <p:attrName>ppt_x</p:attrName>
                                            </p:attrNameLst>
                                          </p:cBhvr>
                                          <p:tavLst>
                                            <p:tav tm="0">
                                              <p:val>
                                                <p:strVal val="0-#ppt_w/2"/>
                                              </p:val>
                                            </p:tav>
                                            <p:tav tm="100000">
                                              <p:val>
                                                <p:strVal val="#ppt_x"/>
                                              </p:val>
                                            </p:tav>
                                          </p:tavLst>
                                        </p:anim>
                                        <p:anim calcmode="lin" valueType="num">
                                          <p:cBhvr additive="base">
                                            <p:cTn id="105" dur="500" fill="hold"/>
                                            <p:tgtEl>
                                              <p:spTgt spid="105"/>
                                            </p:tgtEl>
                                            <p:attrNameLst>
                                              <p:attrName>ppt_y</p:attrName>
                                            </p:attrNameLst>
                                          </p:cBhvr>
                                          <p:tavLst>
                                            <p:tav tm="0">
                                              <p:val>
                                                <p:strVal val="#ppt_y"/>
                                              </p:val>
                                            </p:tav>
                                            <p:tav tm="100000">
                                              <p:val>
                                                <p:strVal val="#ppt_y"/>
                                              </p:val>
                                            </p:tav>
                                          </p:tavLst>
                                        </p:anim>
                                      </p:childTnLst>
                                    </p:cTn>
                                  </p:par>
                                  <p:par>
                                    <p:cTn id="106" presetID="6" presetClass="emph" presetSubtype="0" repeatCount="3000" autoRev="1" fill="hold" grpId="1" nodeType="withEffect">
                                      <p:stCondLst>
                                        <p:cond delay="0"/>
                                      </p:stCondLst>
                                      <p:childTnLst>
                                        <p:animScale>
                                          <p:cBhvr>
                                            <p:cTn id="107" dur="500" fill="hold"/>
                                            <p:tgtEl>
                                              <p:spTgt spid="105"/>
                                            </p:tgtEl>
                                          </p:cBhvr>
                                          <p:by x="110000" y="110000"/>
                                        </p:animScale>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nodeType="clickEffect">
                                      <p:stCondLst>
                                        <p:cond delay="0"/>
                                      </p:stCondLst>
                                      <p:childTnLst>
                                        <p:animEffect transition="out" filter="fade">
                                          <p:cBhvr>
                                            <p:cTn id="111" dur="2000"/>
                                            <p:tgtEl>
                                              <p:spTgt spid="63"/>
                                            </p:tgtEl>
                                          </p:cBhvr>
                                        </p:animEffect>
                                        <p:set>
                                          <p:cBhvr>
                                            <p:cTn id="112" dur="1" fill="hold">
                                              <p:stCondLst>
                                                <p:cond delay="1999"/>
                                              </p:stCondLst>
                                            </p:cTn>
                                            <p:tgtEl>
                                              <p:spTgt spid="63"/>
                                            </p:tgtEl>
                                            <p:attrNameLst>
                                              <p:attrName>style.visibility</p:attrName>
                                            </p:attrNameLst>
                                          </p:cBhvr>
                                          <p:to>
                                            <p:strVal val="hidden"/>
                                          </p:to>
                                        </p:set>
                                      </p:childTnLst>
                                    </p:cTn>
                                  </p:par>
                                </p:childTnLst>
                              </p:cTn>
                            </p:par>
                            <p:par>
                              <p:cTn id="113" fill="hold">
                                <p:stCondLst>
                                  <p:cond delay="2000"/>
                                </p:stCondLst>
                                <p:childTnLst>
                                  <p:par>
                                    <p:cTn id="114" presetID="10" presetClass="entr" presetSubtype="0" fill="hold" grpId="0" nodeType="afterEffect">
                                      <p:stCondLst>
                                        <p:cond delay="0"/>
                                      </p:stCondLst>
                                      <p:childTnLst>
                                        <p:set>
                                          <p:cBhvr>
                                            <p:cTn id="115" dur="1" fill="hold">
                                              <p:stCondLst>
                                                <p:cond delay="0"/>
                                              </p:stCondLst>
                                            </p:cTn>
                                            <p:tgtEl>
                                              <p:spTgt spid="53"/>
                                            </p:tgtEl>
                                            <p:attrNameLst>
                                              <p:attrName>style.visibility</p:attrName>
                                            </p:attrNameLst>
                                          </p:cBhvr>
                                          <p:to>
                                            <p:strVal val="visible"/>
                                          </p:to>
                                        </p:set>
                                        <p:animEffect transition="in" filter="fade">
                                          <p:cBhvr>
                                            <p:cTn id="116" dur="1500"/>
                                            <p:tgtEl>
                                              <p:spTgt spid="53"/>
                                            </p:tgtEl>
                                          </p:cBhvr>
                                        </p:animEffect>
                                      </p:childTnLst>
                                    </p:cTn>
                                  </p:par>
                                </p:childTnLst>
                              </p:cTn>
                            </p:par>
                          </p:childTnLst>
                        </p:cTn>
                      </p:par>
                      <p:par>
                        <p:cTn id="117" fill="hold">
                          <p:stCondLst>
                            <p:cond delay="indefinite"/>
                          </p:stCondLst>
                          <p:childTnLst>
                            <p:par>
                              <p:cTn id="118" fill="hold">
                                <p:stCondLst>
                                  <p:cond delay="0"/>
                                </p:stCondLst>
                                <p:childTnLst>
                                  <p:par>
                                    <p:cTn id="119" presetID="2" presetClass="entr" presetSubtype="8" accel="44000" fill="hold" grpId="0" nodeType="clickEffect">
                                      <p:stCondLst>
                                        <p:cond delay="0"/>
                                      </p:stCondLst>
                                      <p:childTnLst>
                                        <p:set>
                                          <p:cBhvr>
                                            <p:cTn id="120" dur="1" fill="hold">
                                              <p:stCondLst>
                                                <p:cond delay="0"/>
                                              </p:stCondLst>
                                            </p:cTn>
                                            <p:tgtEl>
                                              <p:spTgt spid="108"/>
                                            </p:tgtEl>
                                            <p:attrNameLst>
                                              <p:attrName>style.visibility</p:attrName>
                                            </p:attrNameLst>
                                          </p:cBhvr>
                                          <p:to>
                                            <p:strVal val="visible"/>
                                          </p:to>
                                        </p:set>
                                        <p:anim calcmode="lin" valueType="num">
                                          <p:cBhvr additive="base">
                                            <p:cTn id="121" dur="500" fill="hold"/>
                                            <p:tgtEl>
                                              <p:spTgt spid="108"/>
                                            </p:tgtEl>
                                            <p:attrNameLst>
                                              <p:attrName>ppt_x</p:attrName>
                                            </p:attrNameLst>
                                          </p:cBhvr>
                                          <p:tavLst>
                                            <p:tav tm="0">
                                              <p:val>
                                                <p:strVal val="0-#ppt_w/2"/>
                                              </p:val>
                                            </p:tav>
                                            <p:tav tm="100000">
                                              <p:val>
                                                <p:strVal val="#ppt_x"/>
                                              </p:val>
                                            </p:tav>
                                          </p:tavLst>
                                        </p:anim>
                                        <p:anim calcmode="lin" valueType="num">
                                          <p:cBhvr additive="base">
                                            <p:cTn id="122" dur="500" fill="hold"/>
                                            <p:tgtEl>
                                              <p:spTgt spid="108"/>
                                            </p:tgtEl>
                                            <p:attrNameLst>
                                              <p:attrName>ppt_y</p:attrName>
                                            </p:attrNameLst>
                                          </p:cBhvr>
                                          <p:tavLst>
                                            <p:tav tm="0">
                                              <p:val>
                                                <p:strVal val="#ppt_y"/>
                                              </p:val>
                                            </p:tav>
                                            <p:tav tm="100000">
                                              <p:val>
                                                <p:strVal val="#ppt_y"/>
                                              </p:val>
                                            </p:tav>
                                          </p:tavLst>
                                        </p:anim>
                                      </p:childTnLst>
                                    </p:cTn>
                                  </p:par>
                                  <p:par>
                                    <p:cTn id="123" presetID="6" presetClass="emph" presetSubtype="0" repeatCount="3000" autoRev="1" fill="hold" grpId="1" nodeType="withEffect">
                                      <p:stCondLst>
                                        <p:cond delay="0"/>
                                      </p:stCondLst>
                                      <p:childTnLst>
                                        <p:animScale>
                                          <p:cBhvr>
                                            <p:cTn id="124" dur="500" fill="hold"/>
                                            <p:tgtEl>
                                              <p:spTgt spid="108"/>
                                            </p:tgtEl>
                                          </p:cBhvr>
                                          <p:by x="110000" y="110000"/>
                                        </p:animScale>
                                      </p:childTnLst>
                                    </p:cTn>
                                  </p:par>
                                  <p:par>
                                    <p:cTn id="125" presetID="22" presetClass="entr" presetSubtype="8" fill="hold" grpId="0" nodeType="withEffect">
                                      <p:stCondLst>
                                        <p:cond delay="0"/>
                                      </p:stCondLst>
                                      <p:childTnLst>
                                        <p:set>
                                          <p:cBhvr>
                                            <p:cTn id="126" dur="1" fill="hold">
                                              <p:stCondLst>
                                                <p:cond delay="0"/>
                                              </p:stCondLst>
                                            </p:cTn>
                                            <p:tgtEl>
                                              <p:spTgt spid="103"/>
                                            </p:tgtEl>
                                            <p:attrNameLst>
                                              <p:attrName>style.visibility</p:attrName>
                                            </p:attrNameLst>
                                          </p:cBhvr>
                                          <p:to>
                                            <p:strVal val="visible"/>
                                          </p:to>
                                        </p:set>
                                        <p:animEffect transition="in" filter="wipe(left)">
                                          <p:cBhvr>
                                            <p:cTn id="127" dur="500"/>
                                            <p:tgtEl>
                                              <p:spTgt spid="103"/>
                                            </p:tgtEl>
                                          </p:cBhvr>
                                        </p:animEffect>
                                      </p:childTnLst>
                                    </p:cTn>
                                  </p:par>
                                  <p:par>
                                    <p:cTn id="128" presetID="22" presetClass="entr" presetSubtype="8" fill="hold" grpId="0" nodeType="withEffect">
                                      <p:stCondLst>
                                        <p:cond delay="0"/>
                                      </p:stCondLst>
                                      <p:childTnLst>
                                        <p:set>
                                          <p:cBhvr>
                                            <p:cTn id="129" dur="1" fill="hold">
                                              <p:stCondLst>
                                                <p:cond delay="0"/>
                                              </p:stCondLst>
                                            </p:cTn>
                                            <p:tgtEl>
                                              <p:spTgt spid="104"/>
                                            </p:tgtEl>
                                            <p:attrNameLst>
                                              <p:attrName>style.visibility</p:attrName>
                                            </p:attrNameLst>
                                          </p:cBhvr>
                                          <p:to>
                                            <p:strVal val="visible"/>
                                          </p:to>
                                        </p:set>
                                        <p:animEffect transition="in" filter="wipe(left)">
                                          <p:cBhvr>
                                            <p:cTn id="130" dur="500"/>
                                            <p:tgtEl>
                                              <p:spTgt spid="104"/>
                                            </p:tgtEl>
                                          </p:cBhvr>
                                        </p:animEffect>
                                      </p:childTnLst>
                                    </p:cTn>
                                  </p:par>
                                  <p:par>
                                    <p:cTn id="131" presetID="22" presetClass="entr" presetSubtype="8" fill="hold" grpId="0" nodeType="withEffect">
                                      <p:stCondLst>
                                        <p:cond delay="0"/>
                                      </p:stCondLst>
                                      <p:childTnLst>
                                        <p:set>
                                          <p:cBhvr>
                                            <p:cTn id="132" dur="1" fill="hold">
                                              <p:stCondLst>
                                                <p:cond delay="0"/>
                                              </p:stCondLst>
                                            </p:cTn>
                                            <p:tgtEl>
                                              <p:spTgt spid="110"/>
                                            </p:tgtEl>
                                            <p:attrNameLst>
                                              <p:attrName>style.visibility</p:attrName>
                                            </p:attrNameLst>
                                          </p:cBhvr>
                                          <p:to>
                                            <p:strVal val="visible"/>
                                          </p:to>
                                        </p:set>
                                        <p:animEffect transition="in" filter="wipe(left)">
                                          <p:cBhvr>
                                            <p:cTn id="133" dur="500"/>
                                            <p:tgtEl>
                                              <p:spTgt spid="110"/>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xit" presetSubtype="0" fill="hold" grpId="2" nodeType="clickEffect">
                                      <p:stCondLst>
                                        <p:cond delay="0"/>
                                      </p:stCondLst>
                                      <p:childTnLst>
                                        <p:animEffect transition="out" filter="fade">
                                          <p:cBhvr>
                                            <p:cTn id="137" dur="500"/>
                                            <p:tgtEl>
                                              <p:spTgt spid="72"/>
                                            </p:tgtEl>
                                          </p:cBhvr>
                                        </p:animEffect>
                                        <p:set>
                                          <p:cBhvr>
                                            <p:cTn id="138" dur="1" fill="hold">
                                              <p:stCondLst>
                                                <p:cond delay="499"/>
                                              </p:stCondLst>
                                            </p:cTn>
                                            <p:tgtEl>
                                              <p:spTgt spid="72"/>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500"/>
                                            <p:tgtEl>
                                              <p:spTgt spid="57"/>
                                            </p:tgtEl>
                                          </p:cBhvr>
                                        </p:animEffect>
                                        <p:set>
                                          <p:cBhvr>
                                            <p:cTn id="141" dur="1" fill="hold">
                                              <p:stCondLst>
                                                <p:cond delay="499"/>
                                              </p:stCondLst>
                                            </p:cTn>
                                            <p:tgtEl>
                                              <p:spTgt spid="57"/>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65"/>
                                            </p:tgtEl>
                                          </p:cBhvr>
                                        </p:animEffect>
                                        <p:set>
                                          <p:cBhvr>
                                            <p:cTn id="144" dur="1" fill="hold">
                                              <p:stCondLst>
                                                <p:cond delay="499"/>
                                              </p:stCondLst>
                                            </p:cTn>
                                            <p:tgtEl>
                                              <p:spTgt spid="65"/>
                                            </p:tgtEl>
                                            <p:attrNameLst>
                                              <p:attrName>style.visibility</p:attrName>
                                            </p:attrNameLst>
                                          </p:cBhvr>
                                          <p:to>
                                            <p:strVal val="hidden"/>
                                          </p:to>
                                        </p:set>
                                      </p:childTnLst>
                                    </p:cTn>
                                  </p:par>
                                  <p:par>
                                    <p:cTn id="145" presetID="10" presetClass="exit" presetSubtype="0" fill="hold" grpId="2" nodeType="withEffect">
                                      <p:stCondLst>
                                        <p:cond delay="0"/>
                                      </p:stCondLst>
                                      <p:childTnLst>
                                        <p:animEffect transition="out" filter="fade">
                                          <p:cBhvr>
                                            <p:cTn id="146" dur="500"/>
                                            <p:tgtEl>
                                              <p:spTgt spid="66"/>
                                            </p:tgtEl>
                                          </p:cBhvr>
                                        </p:animEffect>
                                        <p:set>
                                          <p:cBhvr>
                                            <p:cTn id="147" dur="1" fill="hold">
                                              <p:stCondLst>
                                                <p:cond delay="499"/>
                                              </p:stCondLst>
                                            </p:cTn>
                                            <p:tgtEl>
                                              <p:spTgt spid="66"/>
                                            </p:tgtEl>
                                            <p:attrNameLst>
                                              <p:attrName>style.visibility</p:attrName>
                                            </p:attrNameLst>
                                          </p:cBhvr>
                                          <p:to>
                                            <p:strVal val="hidden"/>
                                          </p:to>
                                        </p:set>
                                      </p:childTnLst>
                                    </p:cTn>
                                  </p:par>
                                  <p:par>
                                    <p:cTn id="148" presetID="10" presetClass="exit" presetSubtype="0" fill="hold" grpId="1" nodeType="withEffect">
                                      <p:stCondLst>
                                        <p:cond delay="0"/>
                                      </p:stCondLst>
                                      <p:childTnLst>
                                        <p:animEffect transition="out" filter="fade">
                                          <p:cBhvr>
                                            <p:cTn id="149" dur="500"/>
                                            <p:tgtEl>
                                              <p:spTgt spid="67"/>
                                            </p:tgtEl>
                                          </p:cBhvr>
                                        </p:animEffect>
                                        <p:set>
                                          <p:cBhvr>
                                            <p:cTn id="150" dur="1" fill="hold">
                                              <p:stCondLst>
                                                <p:cond delay="499"/>
                                              </p:stCondLst>
                                            </p:cTn>
                                            <p:tgtEl>
                                              <p:spTgt spid="67"/>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500"/>
                                            <p:tgtEl>
                                              <p:spTgt spid="68"/>
                                            </p:tgtEl>
                                          </p:cBhvr>
                                        </p:animEffect>
                                        <p:set>
                                          <p:cBhvr>
                                            <p:cTn id="153" dur="1" fill="hold">
                                              <p:stCondLst>
                                                <p:cond delay="499"/>
                                              </p:stCondLst>
                                            </p:cTn>
                                            <p:tgtEl>
                                              <p:spTgt spid="68"/>
                                            </p:tgtEl>
                                            <p:attrNameLst>
                                              <p:attrName>style.visibility</p:attrName>
                                            </p:attrNameLst>
                                          </p:cBhvr>
                                          <p:to>
                                            <p:strVal val="hidden"/>
                                          </p:to>
                                        </p:set>
                                      </p:childTnLst>
                                    </p:cTn>
                                  </p:par>
                                  <p:par>
                                    <p:cTn id="154" presetID="10" presetClass="exit" presetSubtype="0" fill="hold" grpId="1" nodeType="withEffect">
                                      <p:stCondLst>
                                        <p:cond delay="0"/>
                                      </p:stCondLst>
                                      <p:childTnLst>
                                        <p:animEffect transition="out" filter="fade">
                                          <p:cBhvr>
                                            <p:cTn id="155" dur="500"/>
                                            <p:tgtEl>
                                              <p:spTgt spid="69"/>
                                            </p:tgtEl>
                                          </p:cBhvr>
                                        </p:animEffect>
                                        <p:set>
                                          <p:cBhvr>
                                            <p:cTn id="156" dur="1" fill="hold">
                                              <p:stCondLst>
                                                <p:cond delay="499"/>
                                              </p:stCondLst>
                                            </p:cTn>
                                            <p:tgtEl>
                                              <p:spTgt spid="69"/>
                                            </p:tgtEl>
                                            <p:attrNameLst>
                                              <p:attrName>style.visibility</p:attrName>
                                            </p:attrNameLst>
                                          </p:cBhvr>
                                          <p:to>
                                            <p:strVal val="hidden"/>
                                          </p:to>
                                        </p:set>
                                      </p:childTnLst>
                                    </p:cTn>
                                  </p:par>
                                  <p:par>
                                    <p:cTn id="157" presetID="10" presetClass="exit" presetSubtype="0" fill="hold" grpId="1" nodeType="withEffect">
                                      <p:stCondLst>
                                        <p:cond delay="0"/>
                                      </p:stCondLst>
                                      <p:childTnLst>
                                        <p:animEffect transition="out" filter="fade">
                                          <p:cBhvr>
                                            <p:cTn id="158" dur="500"/>
                                            <p:tgtEl>
                                              <p:spTgt spid="70"/>
                                            </p:tgtEl>
                                          </p:cBhvr>
                                        </p:animEffect>
                                        <p:set>
                                          <p:cBhvr>
                                            <p:cTn id="159" dur="1" fill="hold">
                                              <p:stCondLst>
                                                <p:cond delay="499"/>
                                              </p:stCondLst>
                                            </p:cTn>
                                            <p:tgtEl>
                                              <p:spTgt spid="70"/>
                                            </p:tgtEl>
                                            <p:attrNameLst>
                                              <p:attrName>style.visibility</p:attrName>
                                            </p:attrNameLst>
                                          </p:cBhvr>
                                          <p:to>
                                            <p:strVal val="hidden"/>
                                          </p:to>
                                        </p:set>
                                      </p:childTnLst>
                                    </p:cTn>
                                  </p:par>
                                  <p:par>
                                    <p:cTn id="160" presetID="1" presetClass="exit" presetSubtype="0" fill="hold" grpId="2" nodeType="withEffect">
                                      <p:stCondLst>
                                        <p:cond delay="0"/>
                                      </p:stCondLst>
                                      <p:childTnLst>
                                        <p:set>
                                          <p:cBhvr>
                                            <p:cTn id="161" dur="1" fill="hold">
                                              <p:stCondLst>
                                                <p:cond delay="0"/>
                                              </p:stCondLst>
                                            </p:cTn>
                                            <p:tgtEl>
                                              <p:spTgt spid="108"/>
                                            </p:tgtEl>
                                            <p:attrNameLst>
                                              <p:attrName>style.visibility</p:attrName>
                                            </p:attrNameLst>
                                          </p:cBhvr>
                                          <p:to>
                                            <p:strVal val="hidden"/>
                                          </p:to>
                                        </p:set>
                                      </p:childTnLst>
                                    </p:cTn>
                                  </p:par>
                                  <p:par>
                                    <p:cTn id="162" presetID="1" presetClass="exit" presetSubtype="0" fill="hold" grpId="2" nodeType="withEffect">
                                      <p:stCondLst>
                                        <p:cond delay="0"/>
                                      </p:stCondLst>
                                      <p:childTnLst>
                                        <p:set>
                                          <p:cBhvr>
                                            <p:cTn id="163" dur="1" fill="hold">
                                              <p:stCondLst>
                                                <p:cond delay="0"/>
                                              </p:stCondLst>
                                            </p:cTn>
                                            <p:tgtEl>
                                              <p:spTgt spid="105"/>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1" presetClass="exit" presetSubtype="0" fill="hold" grpId="1" nodeType="clickEffect">
                                      <p:stCondLst>
                                        <p:cond delay="0"/>
                                      </p:stCondLst>
                                      <p:childTnLst>
                                        <p:set>
                                          <p:cBhvr>
                                            <p:cTn id="167" dur="1" fill="hold">
                                              <p:stCondLst>
                                                <p:cond delay="0"/>
                                              </p:stCondLst>
                                            </p:cTn>
                                            <p:tgtEl>
                                              <p:spTgt spid="53"/>
                                            </p:tgtEl>
                                            <p:attrNameLst>
                                              <p:attrName>style.visibility</p:attrName>
                                            </p:attrNameLst>
                                          </p:cBhvr>
                                          <p:to>
                                            <p:strVal val="hidden"/>
                                          </p:to>
                                        </p:set>
                                      </p:childTnLst>
                                    </p:cTn>
                                  </p:par>
                                  <p:par>
                                    <p:cTn id="168" presetID="1" presetClass="entr" presetSubtype="0" fill="hold" nodeType="withEffect">
                                      <p:stCondLst>
                                        <p:cond delay="0"/>
                                      </p:stCondLst>
                                      <p:childTnLst>
                                        <p:set>
                                          <p:cBhvr>
                                            <p:cTn id="169" dur="1" fill="hold">
                                              <p:stCondLst>
                                                <p:cond delay="0"/>
                                              </p:stCondLst>
                                            </p:cTn>
                                            <p:tgtEl>
                                              <p:spTgt spid="63"/>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presetID="10" presetClass="exit" presetSubtype="0" fill="hold" nodeType="clickEffect">
                                      <p:stCondLst>
                                        <p:cond delay="0"/>
                                      </p:stCondLst>
                                      <p:childTnLst>
                                        <p:animEffect transition="out" filter="fade">
                                          <p:cBhvr>
                                            <p:cTn id="173" dur="500"/>
                                            <p:tgtEl>
                                              <p:spTgt spid="50"/>
                                            </p:tgtEl>
                                          </p:cBhvr>
                                        </p:animEffect>
                                        <p:set>
                                          <p:cBhvr>
                                            <p:cTn id="174" dur="1" fill="hold">
                                              <p:stCondLst>
                                                <p:cond delay="499"/>
                                              </p:stCondLst>
                                            </p:cTn>
                                            <p:tgtEl>
                                              <p:spTgt spid="50"/>
                                            </p:tgtEl>
                                            <p:attrNameLst>
                                              <p:attrName>style.visibility</p:attrName>
                                            </p:attrNameLst>
                                          </p:cBhvr>
                                          <p:to>
                                            <p:strVal val="hidden"/>
                                          </p:to>
                                        </p:set>
                                      </p:childTnLst>
                                    </p:cTn>
                                  </p:par>
                                  <p:par>
                                    <p:cTn id="175" presetID="10" presetClass="entr" presetSubtype="0" fill="hold" nodeType="withEffect">
                                      <p:stCondLst>
                                        <p:cond delay="0"/>
                                      </p:stCondLst>
                                      <p:childTnLst>
                                        <p:set>
                                          <p:cBhvr>
                                            <p:cTn id="176" dur="1" fill="hold">
                                              <p:stCondLst>
                                                <p:cond delay="0"/>
                                              </p:stCondLst>
                                            </p:cTn>
                                            <p:tgtEl>
                                              <p:spTgt spid="92"/>
                                            </p:tgtEl>
                                            <p:attrNameLst>
                                              <p:attrName>style.visibility</p:attrName>
                                            </p:attrNameLst>
                                          </p:cBhvr>
                                          <p:to>
                                            <p:strVal val="visible"/>
                                          </p:to>
                                        </p:set>
                                        <p:animEffect transition="in" filter="fade">
                                          <p:cBhvr>
                                            <p:cTn id="177" dur="500"/>
                                            <p:tgtEl>
                                              <p:spTgt spid="92"/>
                                            </p:tgtEl>
                                          </p:cBhvr>
                                        </p:animEffect>
                                      </p:childTnLst>
                                    </p:cTn>
                                  </p:par>
                                </p:childTnLst>
                              </p:cTn>
                            </p:par>
                          </p:childTnLst>
                        </p:cTn>
                      </p:par>
                      <p:par>
                        <p:cTn id="178" fill="hold">
                          <p:stCondLst>
                            <p:cond delay="indefinite"/>
                          </p:stCondLst>
                          <p:childTnLst>
                            <p:par>
                              <p:cTn id="179" fill="hold">
                                <p:stCondLst>
                                  <p:cond delay="0"/>
                                </p:stCondLst>
                                <p:childTnLst>
                                  <p:par>
                                    <p:cTn id="180" presetID="12" presetClass="entr" presetSubtype="2" repeatCount="indefinite" fill="hold" grpId="0" nodeType="clickEffect">
                                      <p:stCondLst>
                                        <p:cond delay="0"/>
                                      </p:stCondLst>
                                      <p:childTnLst>
                                        <p:set>
                                          <p:cBhvr>
                                            <p:cTn id="181" dur="1" fill="hold">
                                              <p:stCondLst>
                                                <p:cond delay="0"/>
                                              </p:stCondLst>
                                            </p:cTn>
                                            <p:tgtEl>
                                              <p:spTgt spid="91"/>
                                            </p:tgtEl>
                                            <p:attrNameLst>
                                              <p:attrName>style.visibility</p:attrName>
                                            </p:attrNameLst>
                                          </p:cBhvr>
                                          <p:to>
                                            <p:strVal val="visible"/>
                                          </p:to>
                                        </p:set>
                                        <p:anim calcmode="lin" valueType="num">
                                          <p:cBhvr additive="base">
                                            <p:cTn id="182" dur="500"/>
                                            <p:tgtEl>
                                              <p:spTgt spid="91"/>
                                            </p:tgtEl>
                                            <p:attrNameLst>
                                              <p:attrName>ppt_x</p:attrName>
                                            </p:attrNameLst>
                                          </p:cBhvr>
                                          <p:tavLst>
                                            <p:tav tm="0">
                                              <p:val>
                                                <p:strVal val="#ppt_x+#ppt_w*1.125000"/>
                                              </p:val>
                                            </p:tav>
                                            <p:tav tm="100000">
                                              <p:val>
                                                <p:strVal val="#ppt_x"/>
                                              </p:val>
                                            </p:tav>
                                          </p:tavLst>
                                        </p:anim>
                                        <p:animEffect transition="in" filter="wipe(left)">
                                          <p:cBhvr>
                                            <p:cTn id="183" dur="500"/>
                                            <p:tgtEl>
                                              <p:spTgt spid="91"/>
                                            </p:tgtEl>
                                          </p:cBhvr>
                                        </p:animEffect>
                                      </p:childTnLst>
                                    </p:cTn>
                                  </p:par>
                                  <p:par>
                                    <p:cTn id="184" presetID="12" presetClass="entr" presetSubtype="2" repeatCount="indefinite" fill="hold" grpId="0" nodeType="withEffect">
                                      <p:stCondLst>
                                        <p:cond delay="0"/>
                                      </p:stCondLst>
                                      <p:childTnLst>
                                        <p:set>
                                          <p:cBhvr>
                                            <p:cTn id="185" dur="1" fill="hold">
                                              <p:stCondLst>
                                                <p:cond delay="0"/>
                                              </p:stCondLst>
                                            </p:cTn>
                                            <p:tgtEl>
                                              <p:spTgt spid="83"/>
                                            </p:tgtEl>
                                            <p:attrNameLst>
                                              <p:attrName>style.visibility</p:attrName>
                                            </p:attrNameLst>
                                          </p:cBhvr>
                                          <p:to>
                                            <p:strVal val="visible"/>
                                          </p:to>
                                        </p:set>
                                        <p:anim calcmode="lin" valueType="num">
                                          <p:cBhvr additive="base">
                                            <p:cTn id="186" dur="500"/>
                                            <p:tgtEl>
                                              <p:spTgt spid="83"/>
                                            </p:tgtEl>
                                            <p:attrNameLst>
                                              <p:attrName>ppt_x</p:attrName>
                                            </p:attrNameLst>
                                          </p:cBhvr>
                                          <p:tavLst>
                                            <p:tav tm="0">
                                              <p:val>
                                                <p:strVal val="#ppt_x+#ppt_w*1.125000"/>
                                              </p:val>
                                            </p:tav>
                                            <p:tav tm="100000">
                                              <p:val>
                                                <p:strVal val="#ppt_x"/>
                                              </p:val>
                                            </p:tav>
                                          </p:tavLst>
                                        </p:anim>
                                        <p:animEffect transition="in" filter="wipe(left)">
                                          <p:cBhvr>
                                            <p:cTn id="187" dur="500"/>
                                            <p:tgtEl>
                                              <p:spTgt spid="83"/>
                                            </p:tgtEl>
                                          </p:cBhvr>
                                        </p:animEffect>
                                      </p:childTnLst>
                                    </p:cTn>
                                  </p:par>
                                  <p:par>
                                    <p:cTn id="188" presetID="12" presetClass="entr" presetSubtype="1" repeatCount="indefinite" fill="hold" grpId="0" nodeType="withEffect">
                                      <p:stCondLst>
                                        <p:cond delay="0"/>
                                      </p:stCondLst>
                                      <p:childTnLst>
                                        <p:set>
                                          <p:cBhvr>
                                            <p:cTn id="189" dur="1" fill="hold">
                                              <p:stCondLst>
                                                <p:cond delay="0"/>
                                              </p:stCondLst>
                                            </p:cTn>
                                            <p:tgtEl>
                                              <p:spTgt spid="85"/>
                                            </p:tgtEl>
                                            <p:attrNameLst>
                                              <p:attrName>style.visibility</p:attrName>
                                            </p:attrNameLst>
                                          </p:cBhvr>
                                          <p:to>
                                            <p:strVal val="visible"/>
                                          </p:to>
                                        </p:set>
                                        <p:anim calcmode="lin" valueType="num">
                                          <p:cBhvr additive="base">
                                            <p:cTn id="190" dur="500"/>
                                            <p:tgtEl>
                                              <p:spTgt spid="85"/>
                                            </p:tgtEl>
                                            <p:attrNameLst>
                                              <p:attrName>ppt_y</p:attrName>
                                            </p:attrNameLst>
                                          </p:cBhvr>
                                          <p:tavLst>
                                            <p:tav tm="0">
                                              <p:val>
                                                <p:strVal val="#ppt_y-#ppt_h*1.125000"/>
                                              </p:val>
                                            </p:tav>
                                            <p:tav tm="100000">
                                              <p:val>
                                                <p:strVal val="#ppt_y"/>
                                              </p:val>
                                            </p:tav>
                                          </p:tavLst>
                                        </p:anim>
                                        <p:animEffect transition="in" filter="wipe(down)">
                                          <p:cBhvr>
                                            <p:cTn id="191" dur="500"/>
                                            <p:tgtEl>
                                              <p:spTgt spid="85"/>
                                            </p:tgtEl>
                                          </p:cBhvr>
                                        </p:animEffect>
                                      </p:childTnLst>
                                    </p:cTn>
                                  </p:par>
                                  <p:par>
                                    <p:cTn id="192" presetID="12" presetClass="entr" presetSubtype="1" repeatCount="indefinite" fill="hold" grpId="0" nodeType="withEffect">
                                      <p:stCondLst>
                                        <p:cond delay="0"/>
                                      </p:stCondLst>
                                      <p:childTnLst>
                                        <p:set>
                                          <p:cBhvr>
                                            <p:cTn id="193" dur="1" fill="hold">
                                              <p:stCondLst>
                                                <p:cond delay="0"/>
                                              </p:stCondLst>
                                            </p:cTn>
                                            <p:tgtEl>
                                              <p:spTgt spid="86"/>
                                            </p:tgtEl>
                                            <p:attrNameLst>
                                              <p:attrName>style.visibility</p:attrName>
                                            </p:attrNameLst>
                                          </p:cBhvr>
                                          <p:to>
                                            <p:strVal val="visible"/>
                                          </p:to>
                                        </p:set>
                                        <p:anim calcmode="lin" valueType="num">
                                          <p:cBhvr additive="base">
                                            <p:cTn id="194" dur="500"/>
                                            <p:tgtEl>
                                              <p:spTgt spid="86"/>
                                            </p:tgtEl>
                                            <p:attrNameLst>
                                              <p:attrName>ppt_y</p:attrName>
                                            </p:attrNameLst>
                                          </p:cBhvr>
                                          <p:tavLst>
                                            <p:tav tm="0">
                                              <p:val>
                                                <p:strVal val="#ppt_y-#ppt_h*1.125000"/>
                                              </p:val>
                                            </p:tav>
                                            <p:tav tm="100000">
                                              <p:val>
                                                <p:strVal val="#ppt_y"/>
                                              </p:val>
                                            </p:tav>
                                          </p:tavLst>
                                        </p:anim>
                                        <p:animEffect transition="in" filter="wipe(down)">
                                          <p:cBhvr>
                                            <p:cTn id="195" dur="500"/>
                                            <p:tgtEl>
                                              <p:spTgt spid="86"/>
                                            </p:tgtEl>
                                          </p:cBhvr>
                                        </p:animEffect>
                                      </p:childTnLst>
                                    </p:cTn>
                                  </p:par>
                                  <p:par>
                                    <p:cTn id="196" presetID="12" presetClass="entr" presetSubtype="1" repeatCount="indefinite" fill="hold" grpId="0" nodeType="withEffect">
                                      <p:stCondLst>
                                        <p:cond delay="0"/>
                                      </p:stCondLst>
                                      <p:childTnLst>
                                        <p:set>
                                          <p:cBhvr>
                                            <p:cTn id="197" dur="1" fill="hold">
                                              <p:stCondLst>
                                                <p:cond delay="0"/>
                                              </p:stCondLst>
                                            </p:cTn>
                                            <p:tgtEl>
                                              <p:spTgt spid="87"/>
                                            </p:tgtEl>
                                            <p:attrNameLst>
                                              <p:attrName>style.visibility</p:attrName>
                                            </p:attrNameLst>
                                          </p:cBhvr>
                                          <p:to>
                                            <p:strVal val="visible"/>
                                          </p:to>
                                        </p:set>
                                        <p:anim calcmode="lin" valueType="num">
                                          <p:cBhvr additive="base">
                                            <p:cTn id="198" dur="500"/>
                                            <p:tgtEl>
                                              <p:spTgt spid="87"/>
                                            </p:tgtEl>
                                            <p:attrNameLst>
                                              <p:attrName>ppt_y</p:attrName>
                                            </p:attrNameLst>
                                          </p:cBhvr>
                                          <p:tavLst>
                                            <p:tav tm="0">
                                              <p:val>
                                                <p:strVal val="#ppt_y-#ppt_h*1.125000"/>
                                              </p:val>
                                            </p:tav>
                                            <p:tav tm="100000">
                                              <p:val>
                                                <p:strVal val="#ppt_y"/>
                                              </p:val>
                                            </p:tav>
                                          </p:tavLst>
                                        </p:anim>
                                        <p:animEffect transition="in" filter="wipe(down)">
                                          <p:cBhvr>
                                            <p:cTn id="199" dur="500"/>
                                            <p:tgtEl>
                                              <p:spTgt spid="87"/>
                                            </p:tgtEl>
                                          </p:cBhvr>
                                        </p:animEffect>
                                      </p:childTnLst>
                                    </p:cTn>
                                  </p:par>
                                  <p:par>
                                    <p:cTn id="200" presetID="12" presetClass="entr" presetSubtype="8" repeatCount="indefinite" fill="hold" grpId="0" nodeType="withEffect">
                                      <p:stCondLst>
                                        <p:cond delay="0"/>
                                      </p:stCondLst>
                                      <p:childTnLst>
                                        <p:set>
                                          <p:cBhvr>
                                            <p:cTn id="201" dur="1" fill="hold">
                                              <p:stCondLst>
                                                <p:cond delay="0"/>
                                              </p:stCondLst>
                                            </p:cTn>
                                            <p:tgtEl>
                                              <p:spTgt spid="88"/>
                                            </p:tgtEl>
                                            <p:attrNameLst>
                                              <p:attrName>style.visibility</p:attrName>
                                            </p:attrNameLst>
                                          </p:cBhvr>
                                          <p:to>
                                            <p:strVal val="visible"/>
                                          </p:to>
                                        </p:set>
                                        <p:anim calcmode="lin" valueType="num">
                                          <p:cBhvr additive="base">
                                            <p:cTn id="202" dur="500"/>
                                            <p:tgtEl>
                                              <p:spTgt spid="88"/>
                                            </p:tgtEl>
                                            <p:attrNameLst>
                                              <p:attrName>ppt_x</p:attrName>
                                            </p:attrNameLst>
                                          </p:cBhvr>
                                          <p:tavLst>
                                            <p:tav tm="0">
                                              <p:val>
                                                <p:strVal val="#ppt_x-#ppt_w*1.125000"/>
                                              </p:val>
                                            </p:tav>
                                            <p:tav tm="100000">
                                              <p:val>
                                                <p:strVal val="#ppt_x"/>
                                              </p:val>
                                            </p:tav>
                                          </p:tavLst>
                                        </p:anim>
                                        <p:animEffect transition="in" filter="wipe(right)">
                                          <p:cBhvr>
                                            <p:cTn id="203" dur="500"/>
                                            <p:tgtEl>
                                              <p:spTgt spid="88"/>
                                            </p:tgtEl>
                                          </p:cBhvr>
                                        </p:animEffect>
                                      </p:childTnLst>
                                    </p:cTn>
                                  </p:par>
                                  <p:par>
                                    <p:cTn id="204" presetID="1" presetClass="exit" presetSubtype="0" fill="hold" grpId="1" nodeType="withEffect">
                                      <p:stCondLst>
                                        <p:cond delay="500"/>
                                      </p:stCondLst>
                                      <p:childTnLst>
                                        <p:set>
                                          <p:cBhvr>
                                            <p:cTn id="205" dur="1" fill="hold">
                                              <p:stCondLst>
                                                <p:cond delay="0"/>
                                              </p:stCondLst>
                                            </p:cTn>
                                            <p:tgtEl>
                                              <p:spTgt spid="86"/>
                                            </p:tgtEl>
                                            <p:attrNameLst>
                                              <p:attrName>style.visibility</p:attrName>
                                            </p:attrNameLst>
                                          </p:cBhvr>
                                          <p:to>
                                            <p:strVal val="hidden"/>
                                          </p:to>
                                        </p:set>
                                      </p:childTnLst>
                                    </p:cTn>
                                  </p:par>
                                  <p:par>
                                    <p:cTn id="206" presetID="12" presetClass="entr" presetSubtype="4" repeatCount="indefinite" fill="hold" grpId="0" nodeType="withEffect">
                                      <p:stCondLst>
                                        <p:cond delay="0"/>
                                      </p:stCondLst>
                                      <p:childTnLst>
                                        <p:set>
                                          <p:cBhvr>
                                            <p:cTn id="207" dur="1" fill="hold">
                                              <p:stCondLst>
                                                <p:cond delay="0"/>
                                              </p:stCondLst>
                                            </p:cTn>
                                            <p:tgtEl>
                                              <p:spTgt spid="89"/>
                                            </p:tgtEl>
                                            <p:attrNameLst>
                                              <p:attrName>style.visibility</p:attrName>
                                            </p:attrNameLst>
                                          </p:cBhvr>
                                          <p:to>
                                            <p:strVal val="visible"/>
                                          </p:to>
                                        </p:set>
                                        <p:anim calcmode="lin" valueType="num">
                                          <p:cBhvr additive="base">
                                            <p:cTn id="208" dur="500"/>
                                            <p:tgtEl>
                                              <p:spTgt spid="89"/>
                                            </p:tgtEl>
                                            <p:attrNameLst>
                                              <p:attrName>ppt_y</p:attrName>
                                            </p:attrNameLst>
                                          </p:cBhvr>
                                          <p:tavLst>
                                            <p:tav tm="0">
                                              <p:val>
                                                <p:strVal val="#ppt_y+#ppt_h*1.125000"/>
                                              </p:val>
                                            </p:tav>
                                            <p:tav tm="100000">
                                              <p:val>
                                                <p:strVal val="#ppt_y"/>
                                              </p:val>
                                            </p:tav>
                                          </p:tavLst>
                                        </p:anim>
                                        <p:animEffect transition="in" filter="wipe(up)">
                                          <p:cBhvr>
                                            <p:cTn id="209" dur="500"/>
                                            <p:tgtEl>
                                              <p:spTgt spid="89"/>
                                            </p:tgtEl>
                                          </p:cBhvr>
                                        </p:animEffect>
                                      </p:childTnLst>
                                    </p:cTn>
                                  </p:par>
                                  <p:par>
                                    <p:cTn id="210" presetID="12" presetClass="entr" presetSubtype="4" repeatCount="indefinite" fill="hold" grpId="0" nodeType="withEffect">
                                      <p:stCondLst>
                                        <p:cond delay="0"/>
                                      </p:stCondLst>
                                      <p:childTnLst>
                                        <p:set>
                                          <p:cBhvr>
                                            <p:cTn id="211" dur="1" fill="hold">
                                              <p:stCondLst>
                                                <p:cond delay="0"/>
                                              </p:stCondLst>
                                            </p:cTn>
                                            <p:tgtEl>
                                              <p:spTgt spid="90"/>
                                            </p:tgtEl>
                                            <p:attrNameLst>
                                              <p:attrName>style.visibility</p:attrName>
                                            </p:attrNameLst>
                                          </p:cBhvr>
                                          <p:to>
                                            <p:strVal val="visible"/>
                                          </p:to>
                                        </p:set>
                                        <p:anim calcmode="lin" valueType="num">
                                          <p:cBhvr additive="base">
                                            <p:cTn id="212" dur="500"/>
                                            <p:tgtEl>
                                              <p:spTgt spid="90"/>
                                            </p:tgtEl>
                                            <p:attrNameLst>
                                              <p:attrName>ppt_y</p:attrName>
                                            </p:attrNameLst>
                                          </p:cBhvr>
                                          <p:tavLst>
                                            <p:tav tm="0">
                                              <p:val>
                                                <p:strVal val="#ppt_y+#ppt_h*1.125000"/>
                                              </p:val>
                                            </p:tav>
                                            <p:tav tm="100000">
                                              <p:val>
                                                <p:strVal val="#ppt_y"/>
                                              </p:val>
                                            </p:tav>
                                          </p:tavLst>
                                        </p:anim>
                                        <p:animEffect transition="in" filter="wipe(up)">
                                          <p:cBhvr>
                                            <p:cTn id="213" dur="500"/>
                                            <p:tgtEl>
                                              <p:spTgt spid="90"/>
                                            </p:tgtEl>
                                          </p:cBhvr>
                                        </p:animEffect>
                                      </p:childTnLst>
                                    </p:cTn>
                                  </p:par>
                                </p:childTnLst>
                              </p:cTn>
                            </p:par>
                          </p:childTnLst>
                        </p:cTn>
                      </p:par>
                      <p:par>
                        <p:cTn id="214" fill="hold">
                          <p:stCondLst>
                            <p:cond delay="indefinite"/>
                          </p:stCondLst>
                          <p:childTnLst>
                            <p:par>
                              <p:cTn id="215" fill="hold">
                                <p:stCondLst>
                                  <p:cond delay="0"/>
                                </p:stCondLst>
                                <p:childTnLst>
                                  <p:par>
                                    <p:cTn id="216" presetID="2" presetClass="entr" presetSubtype="8" accel="44000" fill="hold" grpId="0" nodeType="clickEffect">
                                      <p:stCondLst>
                                        <p:cond delay="0"/>
                                      </p:stCondLst>
                                      <p:childTnLst>
                                        <p:set>
                                          <p:cBhvr>
                                            <p:cTn id="217" dur="1" fill="hold">
                                              <p:stCondLst>
                                                <p:cond delay="0"/>
                                              </p:stCondLst>
                                            </p:cTn>
                                            <p:tgtEl>
                                              <p:spTgt spid="106"/>
                                            </p:tgtEl>
                                            <p:attrNameLst>
                                              <p:attrName>style.visibility</p:attrName>
                                            </p:attrNameLst>
                                          </p:cBhvr>
                                          <p:to>
                                            <p:strVal val="visible"/>
                                          </p:to>
                                        </p:set>
                                        <p:anim calcmode="lin" valueType="num">
                                          <p:cBhvr additive="base">
                                            <p:cTn id="218" dur="500" fill="hold"/>
                                            <p:tgtEl>
                                              <p:spTgt spid="106"/>
                                            </p:tgtEl>
                                            <p:attrNameLst>
                                              <p:attrName>ppt_x</p:attrName>
                                            </p:attrNameLst>
                                          </p:cBhvr>
                                          <p:tavLst>
                                            <p:tav tm="0">
                                              <p:val>
                                                <p:strVal val="0-#ppt_w/2"/>
                                              </p:val>
                                            </p:tav>
                                            <p:tav tm="100000">
                                              <p:val>
                                                <p:strVal val="#ppt_x"/>
                                              </p:val>
                                            </p:tav>
                                          </p:tavLst>
                                        </p:anim>
                                        <p:anim calcmode="lin" valueType="num">
                                          <p:cBhvr additive="base">
                                            <p:cTn id="219" dur="500" fill="hold"/>
                                            <p:tgtEl>
                                              <p:spTgt spid="106"/>
                                            </p:tgtEl>
                                            <p:attrNameLst>
                                              <p:attrName>ppt_y</p:attrName>
                                            </p:attrNameLst>
                                          </p:cBhvr>
                                          <p:tavLst>
                                            <p:tav tm="0">
                                              <p:val>
                                                <p:strVal val="#ppt_y"/>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10" presetClass="exit" presetSubtype="0" fill="hold" nodeType="clickEffect">
                                      <p:stCondLst>
                                        <p:cond delay="0"/>
                                      </p:stCondLst>
                                      <p:childTnLst>
                                        <p:animEffect transition="out" filter="fade">
                                          <p:cBhvr>
                                            <p:cTn id="223" dur="1500"/>
                                            <p:tgtEl>
                                              <p:spTgt spid="63"/>
                                            </p:tgtEl>
                                          </p:cBhvr>
                                        </p:animEffect>
                                        <p:set>
                                          <p:cBhvr>
                                            <p:cTn id="224" dur="1" fill="hold">
                                              <p:stCondLst>
                                                <p:cond delay="1499"/>
                                              </p:stCondLst>
                                            </p:cTn>
                                            <p:tgtEl>
                                              <p:spTgt spid="63"/>
                                            </p:tgtEl>
                                            <p:attrNameLst>
                                              <p:attrName>style.visibility</p:attrName>
                                            </p:attrNameLst>
                                          </p:cBhvr>
                                          <p:to>
                                            <p:strVal val="hidden"/>
                                          </p:to>
                                        </p:set>
                                      </p:childTnLst>
                                    </p:cTn>
                                  </p:par>
                                  <p:par>
                                    <p:cTn id="225" presetID="10" presetClass="entr" presetSubtype="0" fill="hold" grpId="0" nodeType="withEffect">
                                      <p:stCondLst>
                                        <p:cond delay="0"/>
                                      </p:stCondLst>
                                      <p:childTnLst>
                                        <p:set>
                                          <p:cBhvr>
                                            <p:cTn id="226" dur="1" fill="hold">
                                              <p:stCondLst>
                                                <p:cond delay="0"/>
                                              </p:stCondLst>
                                            </p:cTn>
                                            <p:tgtEl>
                                              <p:spTgt spid="2055"/>
                                            </p:tgtEl>
                                            <p:attrNameLst>
                                              <p:attrName>style.visibility</p:attrName>
                                            </p:attrNameLst>
                                          </p:cBhvr>
                                          <p:to>
                                            <p:strVal val="visible"/>
                                          </p:to>
                                        </p:set>
                                        <p:animEffect transition="in" filter="fade">
                                          <p:cBhvr>
                                            <p:cTn id="227" dur="2000"/>
                                            <p:tgtEl>
                                              <p:spTgt spid="2055"/>
                                            </p:tgtEl>
                                          </p:cBhvr>
                                        </p:animEffect>
                                      </p:childTnLst>
                                    </p:cTn>
                                  </p:par>
                                  <p:par>
                                    <p:cTn id="228" presetID="6" presetClass="emph" presetSubtype="0" repeatCount="3000" autoRev="1" fill="hold" grpId="1" nodeType="withEffect">
                                      <p:stCondLst>
                                        <p:cond delay="0"/>
                                      </p:stCondLst>
                                      <p:childTnLst>
                                        <p:animScale>
                                          <p:cBhvr>
                                            <p:cTn id="229" dur="500" fill="hold"/>
                                            <p:tgtEl>
                                              <p:spTgt spid="106"/>
                                            </p:tgtEl>
                                          </p:cBhvr>
                                          <p:by x="110000" y="110000"/>
                                        </p:animScale>
                                      </p:childTnLst>
                                    </p:cTn>
                                  </p:par>
                                </p:childTnLst>
                              </p:cTn>
                            </p:par>
                            <p:par>
                              <p:cTn id="230" fill="hold">
                                <p:stCondLst>
                                  <p:cond delay="3000"/>
                                </p:stCondLst>
                                <p:childTnLst>
                                  <p:par>
                                    <p:cTn id="231" presetID="2" presetClass="entr" presetSubtype="8" accel="44000" fill="hold" grpId="0" nodeType="afterEffect">
                                      <p:stCondLst>
                                        <p:cond delay="0"/>
                                      </p:stCondLst>
                                      <p:childTnLst>
                                        <p:set>
                                          <p:cBhvr>
                                            <p:cTn id="232" dur="1" fill="hold">
                                              <p:stCondLst>
                                                <p:cond delay="0"/>
                                              </p:stCondLst>
                                            </p:cTn>
                                            <p:tgtEl>
                                              <p:spTgt spid="107"/>
                                            </p:tgtEl>
                                            <p:attrNameLst>
                                              <p:attrName>style.visibility</p:attrName>
                                            </p:attrNameLst>
                                          </p:cBhvr>
                                          <p:to>
                                            <p:strVal val="visible"/>
                                          </p:to>
                                        </p:set>
                                        <p:anim calcmode="lin" valueType="num">
                                          <p:cBhvr additive="base">
                                            <p:cTn id="233" dur="500" fill="hold"/>
                                            <p:tgtEl>
                                              <p:spTgt spid="107"/>
                                            </p:tgtEl>
                                            <p:attrNameLst>
                                              <p:attrName>ppt_x</p:attrName>
                                            </p:attrNameLst>
                                          </p:cBhvr>
                                          <p:tavLst>
                                            <p:tav tm="0">
                                              <p:val>
                                                <p:strVal val="0-#ppt_w/2"/>
                                              </p:val>
                                            </p:tav>
                                            <p:tav tm="100000">
                                              <p:val>
                                                <p:strVal val="#ppt_x"/>
                                              </p:val>
                                            </p:tav>
                                          </p:tavLst>
                                        </p:anim>
                                        <p:anim calcmode="lin" valueType="num">
                                          <p:cBhvr additive="base">
                                            <p:cTn id="234" dur="500" fill="hold"/>
                                            <p:tgtEl>
                                              <p:spTgt spid="107"/>
                                            </p:tgtEl>
                                            <p:attrNameLst>
                                              <p:attrName>ppt_y</p:attrName>
                                            </p:attrNameLst>
                                          </p:cBhvr>
                                          <p:tavLst>
                                            <p:tav tm="0">
                                              <p:val>
                                                <p:strVal val="#ppt_y"/>
                                              </p:val>
                                            </p:tav>
                                            <p:tav tm="100000">
                                              <p:val>
                                                <p:strVal val="#ppt_y"/>
                                              </p:val>
                                            </p:tav>
                                          </p:tavLst>
                                        </p:anim>
                                      </p:childTnLst>
                                    </p:cTn>
                                  </p:par>
                                  <p:par>
                                    <p:cTn id="235" presetID="6" presetClass="emph" presetSubtype="0" repeatCount="3000" autoRev="1" fill="hold" grpId="1" nodeType="withEffect">
                                      <p:stCondLst>
                                        <p:cond delay="0"/>
                                      </p:stCondLst>
                                      <p:childTnLst>
                                        <p:animScale>
                                          <p:cBhvr>
                                            <p:cTn id="236" dur="500" fill="hold"/>
                                            <p:tgtEl>
                                              <p:spTgt spid="107"/>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5" grpId="0" animBg="1"/>
          <p:bldP spid="53" grpId="0" animBg="1"/>
          <p:bldP spid="53" grpId="1" animBg="1"/>
          <p:bldP spid="57" grpId="0" animBg="1"/>
          <p:bldP spid="57" grpId="1" animBg="1"/>
          <p:bldP spid="65" grpId="0" animBg="1"/>
          <p:bldP spid="65" grpId="1" animBg="1"/>
          <p:bldP spid="66" grpId="0" animBg="1"/>
          <p:bldP spid="66" grpId="1" animBg="1"/>
          <p:bldP spid="66" grpId="2" animBg="1"/>
          <p:bldP spid="67" grpId="0" animBg="1"/>
          <p:bldP spid="67" grpId="1" animBg="1"/>
          <p:bldP spid="68" grpId="0" animBg="1"/>
          <p:bldP spid="68" grpId="1" animBg="1"/>
          <p:bldP spid="69" grpId="0" animBg="1"/>
          <p:bldP spid="69" grpId="1" animBg="1"/>
          <p:bldP spid="70" grpId="0" animBg="1"/>
          <p:bldP spid="70" grpId="1" animBg="1"/>
          <p:bldP spid="72" grpId="0" animBg="1"/>
          <p:bldP spid="72" grpId="1" animBg="1"/>
          <p:bldP spid="72" grpId="2" animBg="1"/>
          <p:bldP spid="83" grpId="0" animBg="1"/>
          <p:bldP spid="85" grpId="0" animBg="1"/>
          <p:bldP spid="86" grpId="0" animBg="1"/>
          <p:bldP spid="86" grpId="1" animBg="1"/>
          <p:bldP spid="87" grpId="0" animBg="1"/>
          <p:bldP spid="88" grpId="0" animBg="1"/>
          <p:bldP spid="89" grpId="0" animBg="1"/>
          <p:bldP spid="90" grpId="0" animBg="1"/>
          <p:bldP spid="91" grpId="0" animBg="1"/>
          <p:bldP spid="101" grpId="0"/>
          <p:bldP spid="101" grpId="1"/>
          <p:bldP spid="103" grpId="0"/>
          <p:bldP spid="104" grpId="0"/>
          <p:bldP spid="105" grpId="0" animBg="1"/>
          <p:bldP spid="105" grpId="1" animBg="1"/>
          <p:bldP spid="105" grpId="2" animBg="1"/>
          <p:bldP spid="106" grpId="0" animBg="1"/>
          <p:bldP spid="106" grpId="1" animBg="1"/>
          <p:bldP spid="107" grpId="0" animBg="1"/>
          <p:bldP spid="107" grpId="1" animBg="1"/>
          <p:bldP spid="108" grpId="0" animBg="1"/>
          <p:bldP spid="108" grpId="1" animBg="1"/>
          <p:bldP spid="108" grpId="2" animBg="1"/>
          <p:bldP spid="102" grpId="0"/>
          <p:bldP spid="109" grpId="0"/>
          <p:bldP spid="110" grpId="0"/>
          <p:bldP spid="111" grpId="0" animBg="1"/>
          <p:bldP spid="111" grpId="1"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Rectangle 2"/>
          <p:cNvSpPr/>
          <p:nvPr/>
        </p:nvSpPr>
        <p:spPr>
          <a:xfrm>
            <a:off x="2701544" y="767045"/>
            <a:ext cx="3740912" cy="44179"/>
          </a:xfrm>
          <a:prstGeom prst="rect">
            <a:avLst/>
          </a:prstGeom>
          <a:gradFill flip="none" rotWithShape="1">
            <a:gsLst>
              <a:gs pos="0">
                <a:srgbClr val="FFFF00">
                  <a:alpha val="0"/>
                </a:srgbClr>
              </a:gs>
              <a:gs pos="54000">
                <a:srgbClr val="FFFF00"/>
              </a:gs>
              <a:gs pos="100000">
                <a:srgbClr val="FFFF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Rectangle 3"/>
          <p:cNvSpPr/>
          <p:nvPr/>
        </p:nvSpPr>
        <p:spPr>
          <a:xfrm>
            <a:off x="2689113" y="336550"/>
            <a:ext cx="3765774" cy="461665"/>
          </a:xfrm>
          <a:prstGeom prst="rect">
            <a:avLst/>
          </a:prstGeom>
        </p:spPr>
        <p:txBody>
          <a:bodyPr wrap="none">
            <a:spAutoFit/>
          </a:bodyPr>
          <a:lstStyle/>
          <a:p>
            <a:pPr algn="ctr">
              <a:defRPr/>
            </a:pPr>
            <a:r>
              <a:rPr lang="en-US" sz="2400" b="1" dirty="0" smtClean="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Fleming’s Left Hand Rule</a:t>
            </a:r>
            <a:endParaRPr lang="en-US" sz="24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7" name="Rounded Rectangle 6"/>
          <p:cNvSpPr/>
          <p:nvPr/>
        </p:nvSpPr>
        <p:spPr>
          <a:xfrm>
            <a:off x="304800" y="865584"/>
            <a:ext cx="4191000" cy="1191816"/>
          </a:xfrm>
          <a:prstGeom prst="roundRect">
            <a:avLst/>
          </a:prstGeom>
          <a:solidFill>
            <a:schemeClr val="tx1">
              <a:alpha val="30196"/>
            </a:schemeClr>
          </a:solidFill>
          <a:ln w="6350" cmpd="thickThin">
            <a:solidFill>
              <a:schemeClr val="bg1"/>
            </a:solidFill>
          </a:ln>
        </p:spPr>
        <p:style>
          <a:lnRef idx="1">
            <a:schemeClr val="accent2"/>
          </a:lnRef>
          <a:fillRef idx="2">
            <a:schemeClr val="accent2"/>
          </a:fillRef>
          <a:effectRef idx="1">
            <a:schemeClr val="accent2"/>
          </a:effectRef>
          <a:fontRef idx="minor">
            <a:schemeClr val="dk1"/>
          </a:fontRef>
        </p:style>
        <p:txBody>
          <a:bodyPr wrap="square">
            <a:spAutoFit/>
          </a:bodyPr>
          <a:lstStyle/>
          <a:p>
            <a:r>
              <a:rPr lang="en-US" sz="1600" dirty="0">
                <a:solidFill>
                  <a:schemeClr val="bg1"/>
                </a:solidFill>
                <a:latin typeface="Aharoni" panose="02010803020104030203" pitchFamily="2" charset="-79"/>
                <a:cs typeface="Aharoni" panose="02010803020104030203" pitchFamily="2" charset="-79"/>
              </a:rPr>
              <a:t>Stretch the thumb, </a:t>
            </a:r>
            <a:r>
              <a:rPr lang="en-US" sz="1600" dirty="0" smtClean="0">
                <a:solidFill>
                  <a:schemeClr val="bg1"/>
                </a:solidFill>
                <a:latin typeface="Aharoni" panose="02010803020104030203" pitchFamily="2" charset="-79"/>
                <a:cs typeface="Aharoni" panose="02010803020104030203" pitchFamily="2" charset="-79"/>
              </a:rPr>
              <a:t>the forefinger </a:t>
            </a:r>
            <a:r>
              <a:rPr lang="en-US" sz="1600" dirty="0">
                <a:solidFill>
                  <a:schemeClr val="bg1"/>
                </a:solidFill>
                <a:latin typeface="Aharoni" panose="02010803020104030203" pitchFamily="2" charset="-79"/>
                <a:cs typeface="Aharoni" panose="02010803020104030203" pitchFamily="2" charset="-79"/>
              </a:rPr>
              <a:t>and the middle finger of the </a:t>
            </a:r>
            <a:r>
              <a:rPr lang="en-US" sz="1600" dirty="0" smtClean="0">
                <a:solidFill>
                  <a:schemeClr val="bg1"/>
                </a:solidFill>
                <a:latin typeface="Aharoni" panose="02010803020104030203" pitchFamily="2" charset="-79"/>
                <a:cs typeface="Aharoni" panose="02010803020104030203" pitchFamily="2" charset="-79"/>
              </a:rPr>
              <a:t>left </a:t>
            </a:r>
            <a:r>
              <a:rPr lang="en-US" sz="1600" dirty="0">
                <a:solidFill>
                  <a:schemeClr val="bg1"/>
                </a:solidFill>
                <a:latin typeface="Aharoni" panose="02010803020104030203" pitchFamily="2" charset="-79"/>
                <a:cs typeface="Aharoni" panose="02010803020104030203" pitchFamily="2" charset="-79"/>
              </a:rPr>
              <a:t>hand in such a way that they are perpendicular to each other.</a:t>
            </a:r>
          </a:p>
        </p:txBody>
      </p:sp>
      <p:sp>
        <p:nvSpPr>
          <p:cNvPr id="10" name="Flowchart: Alternate Process 9"/>
          <p:cNvSpPr/>
          <p:nvPr/>
        </p:nvSpPr>
        <p:spPr>
          <a:xfrm>
            <a:off x="304799" y="2114550"/>
            <a:ext cx="4343401" cy="2009061"/>
          </a:xfrm>
          <a:prstGeom prst="flowChartAlternateProcess">
            <a:avLst/>
          </a:prstGeom>
          <a:solidFill>
            <a:srgbClr val="FFFFFF">
              <a:alpha val="80000"/>
            </a:srgbClr>
          </a:solidFill>
          <a:ln w="19050">
            <a:solidFill>
              <a:srgbClr val="002060"/>
            </a:solidFill>
          </a:ln>
          <a:effectLst>
            <a:outerShdw blurRad="57785" dist="33020" dir="3180000" algn="ctr">
              <a:srgbClr val="000000">
                <a:alpha val="30000"/>
              </a:srgbClr>
            </a:outerShdw>
          </a:effectLst>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en-US" sz="1600" dirty="0" smtClean="0">
                <a:solidFill>
                  <a:srgbClr val="000066"/>
                </a:solidFill>
                <a:latin typeface="Aharoni" panose="02010803020104030203" pitchFamily="2" charset="-79"/>
                <a:cs typeface="Aharoni" panose="02010803020104030203" pitchFamily="2" charset="-79"/>
              </a:rPr>
              <a:t>If,</a:t>
            </a:r>
          </a:p>
          <a:p>
            <a:pPr algn="just"/>
            <a:r>
              <a:rPr lang="en-US" sz="1600" dirty="0" smtClean="0">
                <a:solidFill>
                  <a:srgbClr val="C00000"/>
                </a:solidFill>
                <a:latin typeface="Aharoni" panose="02010803020104030203" pitchFamily="2" charset="-79"/>
                <a:cs typeface="Aharoni" panose="02010803020104030203" pitchFamily="2" charset="-79"/>
              </a:rPr>
              <a:t>forefinger </a:t>
            </a:r>
            <a:r>
              <a:rPr lang="en-US" sz="1600" dirty="0">
                <a:solidFill>
                  <a:srgbClr val="000066"/>
                </a:solidFill>
                <a:latin typeface="Aharoni" panose="02010803020104030203" pitchFamily="2" charset="-79"/>
                <a:cs typeface="Aharoni" panose="02010803020104030203" pitchFamily="2" charset="-79"/>
              </a:rPr>
              <a:t>is in the direction of the magnetic field, </a:t>
            </a:r>
            <a:endParaRPr lang="en-US" sz="1600" dirty="0" smtClean="0">
              <a:solidFill>
                <a:srgbClr val="000066"/>
              </a:solidFill>
              <a:latin typeface="Aharoni" panose="02010803020104030203" pitchFamily="2" charset="-79"/>
              <a:cs typeface="Aharoni" panose="02010803020104030203" pitchFamily="2" charset="-79"/>
            </a:endParaRPr>
          </a:p>
          <a:p>
            <a:pPr algn="just"/>
            <a:r>
              <a:rPr lang="en-US" sz="1600" dirty="0" smtClean="0">
                <a:solidFill>
                  <a:srgbClr val="C00000"/>
                </a:solidFill>
                <a:latin typeface="Aharoni" panose="02010803020104030203" pitchFamily="2" charset="-79"/>
                <a:cs typeface="Aharoni" panose="02010803020104030203" pitchFamily="2" charset="-79"/>
              </a:rPr>
              <a:t>middle </a:t>
            </a:r>
            <a:r>
              <a:rPr lang="en-US" sz="1600" dirty="0">
                <a:solidFill>
                  <a:srgbClr val="C00000"/>
                </a:solidFill>
                <a:latin typeface="Aharoni" panose="02010803020104030203" pitchFamily="2" charset="-79"/>
                <a:cs typeface="Aharoni" panose="02010803020104030203" pitchFamily="2" charset="-79"/>
              </a:rPr>
              <a:t>finger</a:t>
            </a:r>
            <a:r>
              <a:rPr lang="en-US" sz="1600" dirty="0">
                <a:solidFill>
                  <a:srgbClr val="000066"/>
                </a:solidFill>
                <a:latin typeface="Aharoni" panose="02010803020104030203" pitchFamily="2" charset="-79"/>
                <a:cs typeface="Aharoni" panose="02010803020104030203" pitchFamily="2" charset="-79"/>
              </a:rPr>
              <a:t> is in the direction of the current </a:t>
            </a:r>
            <a:endParaRPr lang="en-US" sz="1600" dirty="0" smtClean="0">
              <a:solidFill>
                <a:srgbClr val="000066"/>
              </a:solidFill>
              <a:latin typeface="Aharoni" panose="02010803020104030203" pitchFamily="2" charset="-79"/>
              <a:cs typeface="Aharoni" panose="02010803020104030203" pitchFamily="2" charset="-79"/>
            </a:endParaRPr>
          </a:p>
          <a:p>
            <a:pPr algn="just"/>
            <a:r>
              <a:rPr lang="en-US" sz="1600" dirty="0" smtClean="0">
                <a:solidFill>
                  <a:srgbClr val="000066"/>
                </a:solidFill>
                <a:latin typeface="Aharoni" panose="02010803020104030203" pitchFamily="2" charset="-79"/>
                <a:cs typeface="Aharoni" panose="02010803020104030203" pitchFamily="2" charset="-79"/>
              </a:rPr>
              <a:t>then the </a:t>
            </a:r>
            <a:r>
              <a:rPr lang="en-US" sz="1600" dirty="0" smtClean="0">
                <a:solidFill>
                  <a:srgbClr val="C00000"/>
                </a:solidFill>
                <a:latin typeface="Aharoni" panose="02010803020104030203" pitchFamily="2" charset="-79"/>
                <a:cs typeface="Aharoni" panose="02010803020104030203" pitchFamily="2" charset="-79"/>
              </a:rPr>
              <a:t>thumb</a:t>
            </a:r>
            <a:r>
              <a:rPr lang="en-US" sz="1600" dirty="0" smtClean="0">
                <a:solidFill>
                  <a:srgbClr val="000066"/>
                </a:solidFill>
                <a:latin typeface="Aharoni" panose="02010803020104030203" pitchFamily="2" charset="-79"/>
                <a:cs typeface="Aharoni" panose="02010803020104030203" pitchFamily="2" charset="-79"/>
              </a:rPr>
              <a:t> shows </a:t>
            </a:r>
            <a:r>
              <a:rPr lang="en-US" sz="1600" dirty="0">
                <a:solidFill>
                  <a:srgbClr val="000066"/>
                </a:solidFill>
                <a:latin typeface="Aharoni" panose="02010803020104030203" pitchFamily="2" charset="-79"/>
                <a:cs typeface="Aharoni" panose="02010803020104030203" pitchFamily="2" charset="-79"/>
              </a:rPr>
              <a:t>the direction of the force on the conductor.</a:t>
            </a:r>
          </a:p>
        </p:txBody>
      </p:sp>
      <p:sp>
        <p:nvSpPr>
          <p:cNvPr id="12" name="Rectangle 11"/>
          <p:cNvSpPr/>
          <p:nvPr/>
        </p:nvSpPr>
        <p:spPr>
          <a:xfrm>
            <a:off x="5184245" y="826770"/>
            <a:ext cx="1574380" cy="584775"/>
          </a:xfrm>
          <a:prstGeom prst="rect">
            <a:avLst/>
          </a:prstGeom>
        </p:spPr>
        <p:txBody>
          <a:bodyPr wrap="square">
            <a:spAutoFit/>
          </a:bodyPr>
          <a:lstStyle/>
          <a:p>
            <a:pPr algn="ctr"/>
            <a:r>
              <a:rPr lang="en-US" sz="1600" b="1" dirty="0" smtClean="0">
                <a:solidFill>
                  <a:srgbClr val="FFFF00"/>
                </a:solidFill>
                <a:latin typeface="Aharoni" panose="02010803020104030203" pitchFamily="2" charset="-79"/>
                <a:cs typeface="Aharoni" panose="02010803020104030203" pitchFamily="2" charset="-79"/>
              </a:rPr>
              <a:t>Force on the conductor </a:t>
            </a:r>
            <a:endParaRPr lang="en-IN" b="1" dirty="0">
              <a:solidFill>
                <a:srgbClr val="FFFF00"/>
              </a:solidFill>
              <a:latin typeface="Aharoni" panose="02010803020104030203" pitchFamily="2" charset="-79"/>
              <a:cs typeface="Aharoni" panose="02010803020104030203" pitchFamily="2" charset="-79"/>
            </a:endParaRPr>
          </a:p>
        </p:txBody>
      </p:sp>
      <p:sp>
        <p:nvSpPr>
          <p:cNvPr id="13" name="Rectangle 12"/>
          <p:cNvSpPr/>
          <p:nvPr/>
        </p:nvSpPr>
        <p:spPr>
          <a:xfrm>
            <a:off x="7162800" y="2291775"/>
            <a:ext cx="1676400" cy="584775"/>
          </a:xfrm>
          <a:prstGeom prst="rect">
            <a:avLst/>
          </a:prstGeom>
        </p:spPr>
        <p:txBody>
          <a:bodyPr wrap="square">
            <a:spAutoFit/>
          </a:bodyPr>
          <a:lstStyle/>
          <a:p>
            <a:pPr algn="ctr"/>
            <a:r>
              <a:rPr lang="en-US" sz="1600" b="1" dirty="0" smtClean="0">
                <a:solidFill>
                  <a:srgbClr val="FFFF00"/>
                </a:solidFill>
                <a:latin typeface="Aharoni" panose="02010803020104030203" pitchFamily="2" charset="-79"/>
                <a:cs typeface="Aharoni" panose="02010803020104030203" pitchFamily="2" charset="-79"/>
              </a:rPr>
              <a:t>Direction of the magnetic field</a:t>
            </a:r>
            <a:endParaRPr lang="en-IN" b="1" dirty="0">
              <a:solidFill>
                <a:srgbClr val="FFFF00"/>
              </a:solidFill>
              <a:latin typeface="Aharoni" panose="02010803020104030203" pitchFamily="2" charset="-79"/>
              <a:cs typeface="Aharoni" panose="02010803020104030203" pitchFamily="2" charset="-79"/>
            </a:endParaRPr>
          </a:p>
        </p:txBody>
      </p:sp>
      <p:sp>
        <p:nvSpPr>
          <p:cNvPr id="14" name="Rectangle 13"/>
          <p:cNvSpPr/>
          <p:nvPr/>
        </p:nvSpPr>
        <p:spPr>
          <a:xfrm>
            <a:off x="6251795" y="3891975"/>
            <a:ext cx="2112259" cy="338554"/>
          </a:xfrm>
          <a:prstGeom prst="rect">
            <a:avLst/>
          </a:prstGeom>
        </p:spPr>
        <p:txBody>
          <a:bodyPr wrap="square">
            <a:spAutoFit/>
          </a:bodyPr>
          <a:lstStyle/>
          <a:p>
            <a:pPr algn="ctr"/>
            <a:r>
              <a:rPr lang="en-US" sz="1600" b="1" dirty="0" smtClean="0">
                <a:solidFill>
                  <a:srgbClr val="FFFF00"/>
                </a:solidFill>
                <a:latin typeface="Aharoni" panose="02010803020104030203" pitchFamily="2" charset="-79"/>
                <a:cs typeface="Aharoni" panose="02010803020104030203" pitchFamily="2" charset="-79"/>
              </a:rPr>
              <a:t>Direction of current  </a:t>
            </a: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257635">
            <a:off x="5074429" y="1627532"/>
            <a:ext cx="3384316" cy="2399480"/>
          </a:xfrm>
          <a:prstGeom prst="rect">
            <a:avLst/>
          </a:prstGeom>
        </p:spPr>
      </p:pic>
      <p:cxnSp>
        <p:nvCxnSpPr>
          <p:cNvPr id="6" name="Straight Arrow Connector 5"/>
          <p:cNvCxnSpPr/>
          <p:nvPr/>
        </p:nvCxnSpPr>
        <p:spPr>
          <a:xfrm flipV="1">
            <a:off x="5971540" y="1739901"/>
            <a:ext cx="215900" cy="971549"/>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958844" y="2698750"/>
            <a:ext cx="1171571" cy="5397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958840" y="2698750"/>
            <a:ext cx="1101725" cy="64452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Freeform 21"/>
          <p:cNvSpPr/>
          <p:nvPr/>
        </p:nvSpPr>
        <p:spPr>
          <a:xfrm>
            <a:off x="6006465" y="2597150"/>
            <a:ext cx="130175" cy="184150"/>
          </a:xfrm>
          <a:custGeom>
            <a:avLst/>
            <a:gdLst>
              <a:gd name="connsiteX0" fmla="*/ 0 w 130175"/>
              <a:gd name="connsiteY0" fmla="*/ 0 h 184150"/>
              <a:gd name="connsiteX1" fmla="*/ 130175 w 130175"/>
              <a:gd name="connsiteY1" fmla="*/ 53975 h 184150"/>
              <a:gd name="connsiteX2" fmla="*/ 82550 w 130175"/>
              <a:gd name="connsiteY2" fmla="*/ 184150 h 184150"/>
            </a:gdLst>
            <a:ahLst/>
            <a:cxnLst>
              <a:cxn ang="0">
                <a:pos x="connsiteX0" y="connsiteY0"/>
              </a:cxn>
              <a:cxn ang="0">
                <a:pos x="connsiteX1" y="connsiteY1"/>
              </a:cxn>
              <a:cxn ang="0">
                <a:pos x="connsiteX2" y="connsiteY2"/>
              </a:cxn>
            </a:cxnLst>
            <a:rect l="l" t="t" r="r" b="b"/>
            <a:pathLst>
              <a:path w="130175" h="184150">
                <a:moveTo>
                  <a:pt x="0" y="0"/>
                </a:moveTo>
                <a:lnTo>
                  <a:pt x="130175" y="53975"/>
                </a:lnTo>
                <a:lnTo>
                  <a:pt x="82550" y="18415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Freeform 23"/>
          <p:cNvSpPr/>
          <p:nvPr/>
        </p:nvSpPr>
        <p:spPr>
          <a:xfrm>
            <a:off x="6014085" y="2545398"/>
            <a:ext cx="160655" cy="160655"/>
          </a:xfrm>
          <a:custGeom>
            <a:avLst/>
            <a:gdLst>
              <a:gd name="connsiteX0" fmla="*/ 0 w 146050"/>
              <a:gd name="connsiteY0" fmla="*/ 0 h 146050"/>
              <a:gd name="connsiteX1" fmla="*/ 146050 w 146050"/>
              <a:gd name="connsiteY1" fmla="*/ 6350 h 146050"/>
              <a:gd name="connsiteX2" fmla="*/ 139700 w 146050"/>
              <a:gd name="connsiteY2" fmla="*/ 146050 h 146050"/>
            </a:gdLst>
            <a:ahLst/>
            <a:cxnLst>
              <a:cxn ang="0">
                <a:pos x="connsiteX0" y="connsiteY0"/>
              </a:cxn>
              <a:cxn ang="0">
                <a:pos x="connsiteX1" y="connsiteY1"/>
              </a:cxn>
              <a:cxn ang="0">
                <a:pos x="connsiteX2" y="connsiteY2"/>
              </a:cxn>
            </a:cxnLst>
            <a:rect l="l" t="t" r="r" b="b"/>
            <a:pathLst>
              <a:path w="146050" h="146050">
                <a:moveTo>
                  <a:pt x="0" y="0"/>
                </a:moveTo>
                <a:lnTo>
                  <a:pt x="146050" y="6350"/>
                </a:lnTo>
                <a:lnTo>
                  <a:pt x="139700" y="14605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a:off x="5184245" y="1318796"/>
            <a:ext cx="1574380" cy="338554"/>
          </a:xfrm>
          <a:prstGeom prst="rect">
            <a:avLst/>
          </a:prstGeom>
        </p:spPr>
        <p:txBody>
          <a:bodyPr wrap="square">
            <a:spAutoFit/>
          </a:bodyPr>
          <a:lstStyle/>
          <a:p>
            <a:pPr algn="ctr"/>
            <a:r>
              <a:rPr lang="en-US" sz="1600" b="1" dirty="0" smtClean="0">
                <a:solidFill>
                  <a:schemeClr val="bg1"/>
                </a:solidFill>
                <a:latin typeface="Aharoni" panose="02010803020104030203" pitchFamily="2" charset="-79"/>
                <a:cs typeface="Aharoni" panose="02010803020104030203" pitchFamily="2" charset="-79"/>
              </a:rPr>
              <a:t>Thumb</a:t>
            </a:r>
            <a:endParaRPr lang="en-IN" b="1" dirty="0">
              <a:solidFill>
                <a:schemeClr val="bg1"/>
              </a:solidFill>
              <a:latin typeface="Aharoni" panose="02010803020104030203" pitchFamily="2" charset="-79"/>
              <a:cs typeface="Aharoni" panose="02010803020104030203" pitchFamily="2" charset="-79"/>
            </a:endParaRPr>
          </a:p>
        </p:txBody>
      </p:sp>
      <p:sp>
        <p:nvSpPr>
          <p:cNvPr id="26" name="Rectangle 25"/>
          <p:cNvSpPr/>
          <p:nvPr/>
        </p:nvSpPr>
        <p:spPr>
          <a:xfrm>
            <a:off x="7162800" y="2012216"/>
            <a:ext cx="1676400" cy="338554"/>
          </a:xfrm>
          <a:prstGeom prst="rect">
            <a:avLst/>
          </a:prstGeom>
        </p:spPr>
        <p:txBody>
          <a:bodyPr wrap="square">
            <a:spAutoFit/>
          </a:bodyPr>
          <a:lstStyle/>
          <a:p>
            <a:pPr algn="ctr"/>
            <a:r>
              <a:rPr lang="en-US" sz="1600" b="1" dirty="0">
                <a:solidFill>
                  <a:schemeClr val="bg1"/>
                </a:solidFill>
                <a:latin typeface="Aharoni" panose="02010803020104030203" pitchFamily="2" charset="-79"/>
                <a:cs typeface="Aharoni" panose="02010803020104030203" pitchFamily="2" charset="-79"/>
              </a:rPr>
              <a:t>F</a:t>
            </a:r>
            <a:r>
              <a:rPr lang="en-US" sz="1600" b="1" dirty="0" smtClean="0">
                <a:solidFill>
                  <a:schemeClr val="bg1"/>
                </a:solidFill>
                <a:latin typeface="Aharoni" panose="02010803020104030203" pitchFamily="2" charset="-79"/>
                <a:cs typeface="Aharoni" panose="02010803020104030203" pitchFamily="2" charset="-79"/>
              </a:rPr>
              <a:t>orefinger</a:t>
            </a:r>
            <a:endParaRPr lang="en-IN" b="1" dirty="0">
              <a:solidFill>
                <a:schemeClr val="bg1"/>
              </a:solidFill>
              <a:latin typeface="Aharoni" panose="02010803020104030203" pitchFamily="2" charset="-79"/>
              <a:cs typeface="Aharoni" panose="02010803020104030203" pitchFamily="2" charset="-79"/>
            </a:endParaRPr>
          </a:p>
        </p:txBody>
      </p:sp>
      <p:sp>
        <p:nvSpPr>
          <p:cNvPr id="27" name="Rectangle 26"/>
          <p:cNvSpPr/>
          <p:nvPr/>
        </p:nvSpPr>
        <p:spPr>
          <a:xfrm>
            <a:off x="6435090" y="3638550"/>
            <a:ext cx="1745668" cy="338554"/>
          </a:xfrm>
          <a:prstGeom prst="rect">
            <a:avLst/>
          </a:prstGeom>
        </p:spPr>
        <p:txBody>
          <a:bodyPr wrap="square">
            <a:spAutoFit/>
          </a:bodyPr>
          <a:lstStyle/>
          <a:p>
            <a:pPr algn="ctr"/>
            <a:r>
              <a:rPr lang="en-US" sz="1600" b="1" dirty="0" smtClean="0">
                <a:solidFill>
                  <a:schemeClr val="bg1"/>
                </a:solidFill>
                <a:latin typeface="Aharoni" panose="02010803020104030203" pitchFamily="2" charset="-79"/>
                <a:cs typeface="Aharoni" panose="02010803020104030203" pitchFamily="2" charset="-79"/>
              </a:rPr>
              <a:t>Middle finger</a:t>
            </a:r>
            <a:endParaRPr lang="en-IN" b="1"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4951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p:tgtEl>
                                          <p:spTgt spid="4"/>
                                        </p:tgtEl>
                                        <p:attrNameLst>
                                          <p:attrName>ppt_y</p:attrName>
                                        </p:attrNameLst>
                                      </p:cBhvr>
                                      <p:tavLst>
                                        <p:tav tm="0">
                                          <p:val>
                                            <p:strVal val="#ppt_y-#ppt_h*1.125000"/>
                                          </p:val>
                                        </p:tav>
                                        <p:tav tm="100000">
                                          <p:val>
                                            <p:strVal val="#ppt_y"/>
                                          </p:val>
                                        </p:tav>
                                      </p:tavLst>
                                    </p:anim>
                                    <p:animEffect transition="in" filter="wipe(down)">
                                      <p:cBhvr>
                                        <p:cTn id="8" dur="250"/>
                                        <p:tgtEl>
                                          <p:spTgt spid="4"/>
                                        </p:tgtEl>
                                      </p:cBhvr>
                                    </p:animEffect>
                                  </p:childTnLst>
                                </p:cTn>
                              </p:par>
                              <p:par>
                                <p:cTn id="9" presetID="16" presetClass="entr" presetSubtype="37"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25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anim calcmode="lin" valueType="num">
                                      <p:cBhvr>
                                        <p:cTn id="17" dur="500" fill="hold"/>
                                        <p:tgtEl>
                                          <p:spTgt spid="9"/>
                                        </p:tgtEl>
                                        <p:attrNameLst>
                                          <p:attrName>ppt_x</p:attrName>
                                        </p:attrNameLst>
                                      </p:cBhvr>
                                      <p:tavLst>
                                        <p:tav tm="0">
                                          <p:val>
                                            <p:strVal val="#ppt_x"/>
                                          </p:val>
                                        </p:tav>
                                        <p:tav tm="100000">
                                          <p:val>
                                            <p:strVal val="#ppt_x"/>
                                          </p:val>
                                        </p:tav>
                                      </p:tavLst>
                                    </p:anim>
                                    <p:anim calcmode="lin" valueType="num">
                                      <p:cBhvr>
                                        <p:cTn id="18"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anim calcmode="lin" valueType="num">
                                      <p:cBhvr>
                                        <p:cTn id="36" dur="500" fill="hold"/>
                                        <p:tgtEl>
                                          <p:spTgt spid="25"/>
                                        </p:tgtEl>
                                        <p:attrNameLst>
                                          <p:attrName>ppt_x</p:attrName>
                                        </p:attrNameLst>
                                      </p:cBhvr>
                                      <p:tavLst>
                                        <p:tav tm="0">
                                          <p:val>
                                            <p:strVal val="#ppt_x"/>
                                          </p:val>
                                        </p:tav>
                                        <p:tav tm="100000">
                                          <p:val>
                                            <p:strVal val="#ppt_x"/>
                                          </p:val>
                                        </p:tav>
                                      </p:tavLst>
                                    </p:anim>
                                    <p:anim calcmode="lin" valueType="num">
                                      <p:cBhvr>
                                        <p:cTn id="37" dur="500" fill="hold"/>
                                        <p:tgtEl>
                                          <p:spTgt spid="2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anim calcmode="lin" valueType="num">
                                      <p:cBhvr>
                                        <p:cTn id="41" dur="500" fill="hold"/>
                                        <p:tgtEl>
                                          <p:spTgt spid="26"/>
                                        </p:tgtEl>
                                        <p:attrNameLst>
                                          <p:attrName>ppt_x</p:attrName>
                                        </p:attrNameLst>
                                      </p:cBhvr>
                                      <p:tavLst>
                                        <p:tav tm="0">
                                          <p:val>
                                            <p:strVal val="#ppt_x"/>
                                          </p:val>
                                        </p:tav>
                                        <p:tav tm="100000">
                                          <p:val>
                                            <p:strVal val="#ppt_x"/>
                                          </p:val>
                                        </p:tav>
                                      </p:tavLst>
                                    </p:anim>
                                    <p:anim calcmode="lin" valueType="num">
                                      <p:cBhvr>
                                        <p:cTn id="42" dur="500" fill="hold"/>
                                        <p:tgtEl>
                                          <p:spTgt spid="26"/>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anim calcmode="lin" valueType="num">
                                      <p:cBhvr>
                                        <p:cTn id="46" dur="500" fill="hold"/>
                                        <p:tgtEl>
                                          <p:spTgt spid="27"/>
                                        </p:tgtEl>
                                        <p:attrNameLst>
                                          <p:attrName>ppt_x</p:attrName>
                                        </p:attrNameLst>
                                      </p:cBhvr>
                                      <p:tavLst>
                                        <p:tav tm="0">
                                          <p:val>
                                            <p:strVal val="#ppt_x"/>
                                          </p:val>
                                        </p:tav>
                                        <p:tav tm="100000">
                                          <p:val>
                                            <p:strVal val="#ppt_x"/>
                                          </p:val>
                                        </p:tav>
                                      </p:tavLst>
                                    </p:anim>
                                    <p:anim calcmode="lin" valueType="num">
                                      <p:cBhvr>
                                        <p:cTn id="47"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anim calcmode="lin" valueType="num">
                                      <p:cBhvr>
                                        <p:cTn id="53" dur="500" fill="hold"/>
                                        <p:tgtEl>
                                          <p:spTgt spid="13"/>
                                        </p:tgtEl>
                                        <p:attrNameLst>
                                          <p:attrName>ppt_x</p:attrName>
                                        </p:attrNameLst>
                                      </p:cBhvr>
                                      <p:tavLst>
                                        <p:tav tm="0">
                                          <p:val>
                                            <p:strVal val="#ppt_x"/>
                                          </p:val>
                                        </p:tav>
                                        <p:tav tm="100000">
                                          <p:val>
                                            <p:strVal val="#ppt_x"/>
                                          </p:val>
                                        </p:tav>
                                      </p:tavLst>
                                    </p:anim>
                                    <p:anim calcmode="lin" valueType="num">
                                      <p:cBhvr>
                                        <p:cTn id="54"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anim calcmode="lin" valueType="num">
                                      <p:cBhvr>
                                        <p:cTn id="60" dur="500" fill="hold"/>
                                        <p:tgtEl>
                                          <p:spTgt spid="14"/>
                                        </p:tgtEl>
                                        <p:attrNameLst>
                                          <p:attrName>ppt_x</p:attrName>
                                        </p:attrNameLst>
                                      </p:cBhvr>
                                      <p:tavLst>
                                        <p:tav tm="0">
                                          <p:val>
                                            <p:strVal val="#ppt_x"/>
                                          </p:val>
                                        </p:tav>
                                        <p:tav tm="100000">
                                          <p:val>
                                            <p:strVal val="#ppt_x"/>
                                          </p:val>
                                        </p:tav>
                                      </p:tavLst>
                                    </p:anim>
                                    <p:anim calcmode="lin" valueType="num">
                                      <p:cBhvr>
                                        <p:cTn id="61"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anim calcmode="lin" valueType="num">
                                      <p:cBhvr>
                                        <p:cTn id="67" dur="500" fill="hold"/>
                                        <p:tgtEl>
                                          <p:spTgt spid="12"/>
                                        </p:tgtEl>
                                        <p:attrNameLst>
                                          <p:attrName>ppt_x</p:attrName>
                                        </p:attrNameLst>
                                      </p:cBhvr>
                                      <p:tavLst>
                                        <p:tav tm="0">
                                          <p:val>
                                            <p:strVal val="#ppt_x"/>
                                          </p:val>
                                        </p:tav>
                                        <p:tav tm="100000">
                                          <p:val>
                                            <p:strVal val="#ppt_x"/>
                                          </p:val>
                                        </p:tav>
                                      </p:tavLst>
                                    </p:anim>
                                    <p:anim calcmode="lin" valueType="num">
                                      <p:cBhvr>
                                        <p:cTn id="68"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wipe(left)">
                                      <p:cBhvr>
                                        <p:cTn id="73" dur="500"/>
                                        <p:tgtEl>
                                          <p:spTgt spid="7"/>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wipe(left)">
                                      <p:cBhvr>
                                        <p:cTn id="7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7" grpId="0" animBg="1"/>
      <p:bldP spid="10" grpId="0" animBg="1"/>
      <p:bldP spid="12" grpId="0"/>
      <p:bldP spid="13" grpId="0"/>
      <p:bldP spid="14" grpId="0"/>
      <p:bldP spid="22" grpId="0" animBg="1"/>
      <p:bldP spid="24" grpId="0" animBg="1"/>
      <p:bldP spid="25" grpId="0"/>
      <p:bldP spid="26"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Rectangle 2"/>
          <p:cNvSpPr/>
          <p:nvPr/>
        </p:nvSpPr>
        <p:spPr>
          <a:xfrm>
            <a:off x="419132" y="767045"/>
            <a:ext cx="1919680" cy="44179"/>
          </a:xfrm>
          <a:prstGeom prst="rect">
            <a:avLst/>
          </a:prstGeom>
          <a:gradFill flip="none" rotWithShape="1">
            <a:gsLst>
              <a:gs pos="0">
                <a:srgbClr val="FFFF00">
                  <a:alpha val="0"/>
                </a:srgbClr>
              </a:gs>
              <a:gs pos="54000">
                <a:srgbClr val="FFFF00"/>
              </a:gs>
              <a:gs pos="100000">
                <a:srgbClr val="FFFF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Rectangle 3"/>
          <p:cNvSpPr/>
          <p:nvPr/>
        </p:nvSpPr>
        <p:spPr>
          <a:xfrm>
            <a:off x="304800" y="361950"/>
            <a:ext cx="2148345" cy="461665"/>
          </a:xfrm>
          <a:prstGeom prst="rect">
            <a:avLst/>
          </a:prstGeom>
        </p:spPr>
        <p:txBody>
          <a:bodyPr wrap="none">
            <a:spAutoFit/>
          </a:bodyPr>
          <a:lstStyle/>
          <a:p>
            <a:pPr algn="ctr">
              <a:defRPr/>
            </a:pPr>
            <a:r>
              <a:rPr lang="en-US" sz="2400"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Electric Motor</a:t>
            </a:r>
            <a:endParaRPr lang="en-US" sz="2400"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13009" y1="44565" x2="12853" y2="55435"/>
                        <a14:foregroundMark x1="13950" y1="66304" x2="17868" y2="75543"/>
                        <a14:backgroundMark x1="31975" y1="725" x2="53292" y2="181"/>
                      </a14:backgroundRemoval>
                    </a14:imgEffect>
                  </a14:imgLayer>
                </a14:imgProps>
              </a:ext>
              <a:ext uri="{28A0092B-C50C-407E-A947-70E740481C1C}">
                <a14:useLocalDpi xmlns:a14="http://schemas.microsoft.com/office/drawing/2010/main" val="0"/>
              </a:ext>
            </a:extLst>
          </a:blip>
          <a:stretch>
            <a:fillRect/>
          </a:stretch>
        </p:blipFill>
        <p:spPr>
          <a:xfrm>
            <a:off x="4784089" y="1120065"/>
            <a:ext cx="3355708" cy="2903371"/>
          </a:xfrm>
          <a:prstGeom prst="rect">
            <a:avLst/>
          </a:prstGeom>
        </p:spPr>
      </p:pic>
      <p:sp>
        <p:nvSpPr>
          <p:cNvPr id="6" name="Rectangle 5"/>
          <p:cNvSpPr/>
          <p:nvPr/>
        </p:nvSpPr>
        <p:spPr>
          <a:xfrm>
            <a:off x="304800" y="895350"/>
            <a:ext cx="3765122" cy="830997"/>
          </a:xfrm>
          <a:prstGeom prst="rect">
            <a:avLst/>
          </a:prstGeom>
        </p:spPr>
        <p:txBody>
          <a:bodyPr wrap="square">
            <a:spAutoFit/>
          </a:bodyPr>
          <a:lstStyle/>
          <a:p>
            <a:pPr algn="ctr"/>
            <a:r>
              <a:rPr lang="en-US" sz="1600" dirty="0" smtClean="0">
                <a:solidFill>
                  <a:srgbClr val="66FFFF"/>
                </a:solidFill>
                <a:latin typeface="Aharoni" panose="02010803020104030203" pitchFamily="2" charset="-79"/>
                <a:cs typeface="Aharoni" panose="02010803020104030203" pitchFamily="2" charset="-79"/>
              </a:rPr>
              <a:t>A device changing electrical energy into mechanical energy is known as </a:t>
            </a:r>
            <a:r>
              <a:rPr lang="en-US" sz="1600" u="sng" dirty="0" smtClean="0">
                <a:solidFill>
                  <a:srgbClr val="FFFF00"/>
                </a:solidFill>
                <a:latin typeface="Aharoni" panose="02010803020104030203" pitchFamily="2" charset="-79"/>
                <a:cs typeface="Aharoni" panose="02010803020104030203" pitchFamily="2" charset="-79"/>
              </a:rPr>
              <a:t>ELECTRIC MOTOR</a:t>
            </a:r>
            <a:r>
              <a:rPr lang="en-US" sz="1600" dirty="0" smtClean="0">
                <a:solidFill>
                  <a:srgbClr val="FFFF00"/>
                </a:solidFill>
                <a:latin typeface="Aharoni" panose="02010803020104030203" pitchFamily="2" charset="-79"/>
                <a:cs typeface="Aharoni" panose="02010803020104030203" pitchFamily="2" charset="-79"/>
              </a:rPr>
              <a:t>.</a:t>
            </a:r>
            <a:endParaRPr lang="en-US" sz="1600" dirty="0">
              <a:solidFill>
                <a:srgbClr val="FFFF00"/>
              </a:solidFill>
              <a:latin typeface="Aharoni" panose="02010803020104030203" pitchFamily="2" charset="-79"/>
              <a:cs typeface="Aharoni" panose="02010803020104030203" pitchFamily="2" charset="-79"/>
            </a:endParaRPr>
          </a:p>
        </p:txBody>
      </p:sp>
      <p:sp>
        <p:nvSpPr>
          <p:cNvPr id="7" name="Rectangle 6"/>
          <p:cNvSpPr/>
          <p:nvPr/>
        </p:nvSpPr>
        <p:spPr>
          <a:xfrm>
            <a:off x="302537" y="1885950"/>
            <a:ext cx="3765122" cy="1077218"/>
          </a:xfrm>
          <a:prstGeom prst="rect">
            <a:avLst/>
          </a:prstGeom>
        </p:spPr>
        <p:txBody>
          <a:bodyPr wrap="square">
            <a:spAutoFit/>
          </a:bodyPr>
          <a:lstStyle/>
          <a:p>
            <a:pPr algn="ctr"/>
            <a:r>
              <a:rPr lang="en-US" sz="1600" u="sng" dirty="0" smtClean="0">
                <a:solidFill>
                  <a:srgbClr val="FFFF00"/>
                </a:solidFill>
                <a:latin typeface="Aharoni" panose="02010803020104030203" pitchFamily="2" charset="-79"/>
                <a:cs typeface="Aharoni" panose="02010803020104030203" pitchFamily="2" charset="-79"/>
              </a:rPr>
              <a:t>WORKING PRINCIPLE :</a:t>
            </a:r>
            <a:endParaRPr lang="en-US" sz="1600" dirty="0">
              <a:solidFill>
                <a:srgbClr val="FFFF00"/>
              </a:solidFill>
              <a:latin typeface="Aharoni" panose="02010803020104030203" pitchFamily="2" charset="-79"/>
              <a:cs typeface="Aharoni" panose="02010803020104030203" pitchFamily="2" charset="-79"/>
            </a:endParaRPr>
          </a:p>
          <a:p>
            <a:pPr algn="ctr"/>
            <a:r>
              <a:rPr lang="en-US" sz="1600" dirty="0" smtClean="0">
                <a:solidFill>
                  <a:srgbClr val="66FFFF"/>
                </a:solidFill>
                <a:latin typeface="Aharoni" panose="02010803020104030203" pitchFamily="2" charset="-79"/>
                <a:cs typeface="Aharoni" panose="02010803020104030203" pitchFamily="2" charset="-79"/>
              </a:rPr>
              <a:t>Force is exerted on a current carrying conductor placed in a magnetic field</a:t>
            </a:r>
            <a:endParaRPr lang="en-US" sz="1600" dirty="0">
              <a:solidFill>
                <a:srgbClr val="FFFF00"/>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23881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p:tgtEl>
                                          <p:spTgt spid="4"/>
                                        </p:tgtEl>
                                        <p:attrNameLst>
                                          <p:attrName>ppt_y</p:attrName>
                                        </p:attrNameLst>
                                      </p:cBhvr>
                                      <p:tavLst>
                                        <p:tav tm="0">
                                          <p:val>
                                            <p:strVal val="#ppt_y-#ppt_h*1.125000"/>
                                          </p:val>
                                        </p:tav>
                                        <p:tav tm="100000">
                                          <p:val>
                                            <p:strVal val="#ppt_y"/>
                                          </p:val>
                                        </p:tav>
                                      </p:tavLst>
                                    </p:anim>
                                    <p:animEffect transition="in" filter="wipe(down)">
                                      <p:cBhvr>
                                        <p:cTn id="8" dur="250"/>
                                        <p:tgtEl>
                                          <p:spTgt spid="4"/>
                                        </p:tgtEl>
                                      </p:cBhvr>
                                    </p:animEffect>
                                  </p:childTnLst>
                                </p:cTn>
                              </p:par>
                              <p:par>
                                <p:cTn id="9" presetID="16" presetClass="entr" presetSubtype="37"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25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9" name="Picture 34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cxnSp>
        <p:nvCxnSpPr>
          <p:cNvPr id="319" name="Straight Connector 318"/>
          <p:cNvCxnSpPr/>
          <p:nvPr/>
        </p:nvCxnSpPr>
        <p:spPr>
          <a:xfrm rot="5400000">
            <a:off x="3852199" y="2805055"/>
            <a:ext cx="1135541" cy="1633"/>
          </a:xfrm>
          <a:prstGeom prst="line">
            <a:avLst/>
          </a:prstGeom>
          <a:noFill/>
          <a:ln w="38100" cap="flat" cmpd="sng" algn="ctr">
            <a:solidFill>
              <a:sysClr val="window" lastClr="FFFFFF"/>
            </a:solidFill>
            <a:prstDash val="solid"/>
          </a:ln>
          <a:effectLst/>
          <a:scene3d>
            <a:camera prst="orthographicFront">
              <a:rot lat="0" lon="0" rev="0"/>
            </a:camera>
            <a:lightRig rig="threePt" dir="t"/>
          </a:scene3d>
          <a:sp3d>
            <a:bevelT prst="convex"/>
          </a:sp3d>
        </p:spPr>
      </p:cxnSp>
      <p:cxnSp>
        <p:nvCxnSpPr>
          <p:cNvPr id="320" name="Straight Connector 319"/>
          <p:cNvCxnSpPr/>
          <p:nvPr/>
        </p:nvCxnSpPr>
        <p:spPr>
          <a:xfrm rot="5400000">
            <a:off x="4151806" y="2822887"/>
            <a:ext cx="1135541" cy="1633"/>
          </a:xfrm>
          <a:prstGeom prst="line">
            <a:avLst/>
          </a:prstGeom>
          <a:noFill/>
          <a:ln w="38100" cap="flat" cmpd="sng" algn="ctr">
            <a:solidFill>
              <a:sysClr val="window" lastClr="FFFFFF"/>
            </a:solidFill>
            <a:prstDash val="solid"/>
          </a:ln>
          <a:effectLst/>
          <a:scene3d>
            <a:camera prst="orthographicFront">
              <a:rot lat="0" lon="0" rev="0"/>
            </a:camera>
            <a:lightRig rig="threePt" dir="t"/>
          </a:scene3d>
          <a:sp3d>
            <a:bevelT prst="convex"/>
          </a:sp3d>
        </p:spPr>
      </p:cxnSp>
      <p:cxnSp>
        <p:nvCxnSpPr>
          <p:cNvPr id="321" name="Straight Connector 320"/>
          <p:cNvCxnSpPr/>
          <p:nvPr/>
        </p:nvCxnSpPr>
        <p:spPr>
          <a:xfrm>
            <a:off x="3498850" y="2259799"/>
            <a:ext cx="941582" cy="0"/>
          </a:xfrm>
          <a:prstGeom prst="line">
            <a:avLst/>
          </a:prstGeom>
          <a:noFill/>
          <a:ln w="38100" cap="flat" cmpd="sng" algn="ctr">
            <a:solidFill>
              <a:sysClr val="window" lastClr="FFFFFF"/>
            </a:solidFill>
            <a:prstDash val="solid"/>
          </a:ln>
          <a:effectLst/>
          <a:scene3d>
            <a:camera prst="orthographicFront">
              <a:rot lat="0" lon="0" rev="0"/>
            </a:camera>
            <a:lightRig rig="threePt" dir="t"/>
          </a:scene3d>
          <a:sp3d>
            <a:bevelT prst="convex"/>
          </a:sp3d>
        </p:spPr>
      </p:cxnSp>
      <p:cxnSp>
        <p:nvCxnSpPr>
          <p:cNvPr id="322" name="Straight Connector 321"/>
          <p:cNvCxnSpPr/>
          <p:nvPr/>
        </p:nvCxnSpPr>
        <p:spPr>
          <a:xfrm>
            <a:off x="4708067" y="2254348"/>
            <a:ext cx="958414" cy="0"/>
          </a:xfrm>
          <a:prstGeom prst="line">
            <a:avLst/>
          </a:prstGeom>
          <a:noFill/>
          <a:ln w="38100" cap="flat" cmpd="sng" algn="ctr">
            <a:solidFill>
              <a:sysClr val="window" lastClr="FFFFFF"/>
            </a:solidFill>
            <a:prstDash val="solid"/>
          </a:ln>
          <a:effectLst/>
          <a:scene3d>
            <a:camera prst="orthographicFront">
              <a:rot lat="0" lon="0" rev="0"/>
            </a:camera>
            <a:lightRig rig="threePt" dir="t"/>
          </a:scene3d>
          <a:sp3d>
            <a:bevelT prst="convex"/>
          </a:sp3d>
        </p:spPr>
      </p:cxnSp>
      <p:cxnSp>
        <p:nvCxnSpPr>
          <p:cNvPr id="323" name="Straight Connector 322"/>
          <p:cNvCxnSpPr/>
          <p:nvPr/>
        </p:nvCxnSpPr>
        <p:spPr>
          <a:xfrm rot="5400000">
            <a:off x="2876732" y="1633777"/>
            <a:ext cx="1280160" cy="2174"/>
          </a:xfrm>
          <a:prstGeom prst="line">
            <a:avLst/>
          </a:prstGeom>
          <a:noFill/>
          <a:ln w="38100" cap="flat" cmpd="sng" algn="ctr">
            <a:solidFill>
              <a:sysClr val="window" lastClr="FFFFFF"/>
            </a:solidFill>
            <a:prstDash val="solid"/>
          </a:ln>
          <a:effectLst/>
          <a:scene3d>
            <a:camera prst="orthographicFront">
              <a:rot lat="0" lon="0" rev="0"/>
            </a:camera>
            <a:lightRig rig="threePt" dir="t"/>
          </a:scene3d>
          <a:sp3d>
            <a:bevelT prst="convex"/>
          </a:sp3d>
        </p:spPr>
      </p:cxnSp>
      <p:cxnSp>
        <p:nvCxnSpPr>
          <p:cNvPr id="324" name="Straight Connector 323"/>
          <p:cNvCxnSpPr/>
          <p:nvPr/>
        </p:nvCxnSpPr>
        <p:spPr>
          <a:xfrm rot="5400000">
            <a:off x="5012507" y="1632550"/>
            <a:ext cx="1280160" cy="1796"/>
          </a:xfrm>
          <a:prstGeom prst="line">
            <a:avLst/>
          </a:prstGeom>
          <a:noFill/>
          <a:ln w="38100" cap="flat" cmpd="sng" algn="ctr">
            <a:solidFill>
              <a:sysClr val="window" lastClr="FFFFFF"/>
            </a:solidFill>
            <a:prstDash val="solid"/>
          </a:ln>
          <a:effectLst/>
          <a:scene3d>
            <a:camera prst="orthographicFront">
              <a:rot lat="0" lon="0" rev="0"/>
            </a:camera>
            <a:lightRig rig="threePt" dir="t"/>
          </a:scene3d>
          <a:sp3d>
            <a:bevelT prst="convex"/>
          </a:sp3d>
        </p:spPr>
      </p:cxnSp>
      <p:cxnSp>
        <p:nvCxnSpPr>
          <p:cNvPr id="325" name="Straight Connector 324"/>
          <p:cNvCxnSpPr/>
          <p:nvPr/>
        </p:nvCxnSpPr>
        <p:spPr>
          <a:xfrm>
            <a:off x="3505172" y="1002604"/>
            <a:ext cx="2161309" cy="0"/>
          </a:xfrm>
          <a:prstGeom prst="line">
            <a:avLst/>
          </a:prstGeom>
          <a:noFill/>
          <a:ln w="38100" cap="flat" cmpd="sng" algn="ctr">
            <a:solidFill>
              <a:sysClr val="window" lastClr="FFFFFF"/>
            </a:solidFill>
            <a:prstDash val="solid"/>
          </a:ln>
          <a:effectLst/>
          <a:scene3d>
            <a:camera prst="orthographicFront">
              <a:rot lat="0" lon="0" rev="0"/>
            </a:camera>
            <a:lightRig rig="threePt" dir="t"/>
          </a:scene3d>
          <a:sp3d>
            <a:bevelT prst="convex"/>
          </a:sp3d>
        </p:spPr>
      </p:cxnSp>
      <p:grpSp>
        <p:nvGrpSpPr>
          <p:cNvPr id="326" name="Group 135"/>
          <p:cNvGrpSpPr/>
          <p:nvPr/>
        </p:nvGrpSpPr>
        <p:grpSpPr>
          <a:xfrm>
            <a:off x="3681004" y="1174054"/>
            <a:ext cx="1784069" cy="886891"/>
            <a:chOff x="3385740" y="1031476"/>
            <a:chExt cx="2374596" cy="1571182"/>
          </a:xfrm>
        </p:grpSpPr>
        <p:sp>
          <p:nvSpPr>
            <p:cNvPr id="327" name="Rectangle 326"/>
            <p:cNvSpPr/>
            <p:nvPr/>
          </p:nvSpPr>
          <p:spPr>
            <a:xfrm>
              <a:off x="3385740" y="1031576"/>
              <a:ext cx="1188720" cy="1571082"/>
            </a:xfrm>
            <a:prstGeom prst="rect">
              <a:avLst/>
            </a:prstGeom>
            <a:solidFill>
              <a:srgbClr val="00B0F0"/>
            </a:solidFill>
            <a:ln w="25400" cap="flat" cmpd="sng" algn="ctr">
              <a:noFill/>
              <a:prstDash val="solid"/>
            </a:ln>
            <a:effectLst/>
            <a:scene3d>
              <a:camera prst="orthographicFront">
                <a:rot lat="0" lon="0" rev="0"/>
              </a:camera>
              <a:lightRig rig="threePt" dir="t"/>
            </a:scene3d>
            <a:sp3d>
              <a:bevelT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sp>
          <p:nvSpPr>
            <p:cNvPr id="328" name="Rectangle 327"/>
            <p:cNvSpPr/>
            <p:nvPr/>
          </p:nvSpPr>
          <p:spPr>
            <a:xfrm>
              <a:off x="4571616" y="1031476"/>
              <a:ext cx="1188720" cy="1571082"/>
            </a:xfrm>
            <a:prstGeom prst="rect">
              <a:avLst/>
            </a:prstGeom>
            <a:solidFill>
              <a:srgbClr val="FFC000"/>
            </a:solidFill>
            <a:ln w="25400" cap="flat" cmpd="sng" algn="ctr">
              <a:noFill/>
              <a:prstDash val="solid"/>
            </a:ln>
            <a:effectLst/>
            <a:scene3d>
              <a:camera prst="orthographicFront">
                <a:rot lat="0" lon="0" rev="0"/>
              </a:camera>
              <a:lightRig rig="threePt" dir="t"/>
            </a:scene3d>
            <a:sp3d>
              <a:bevelT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grpSp>
      <p:grpSp>
        <p:nvGrpSpPr>
          <p:cNvPr id="329" name="Group 129"/>
          <p:cNvGrpSpPr/>
          <p:nvPr/>
        </p:nvGrpSpPr>
        <p:grpSpPr>
          <a:xfrm>
            <a:off x="4241813" y="3367899"/>
            <a:ext cx="666120" cy="355193"/>
            <a:chOff x="5819422" y="3863808"/>
            <a:chExt cx="465961" cy="252586"/>
          </a:xfrm>
          <a:scene3d>
            <a:camera prst="orthographicFront">
              <a:rot lat="0" lon="0" rev="0"/>
            </a:camera>
            <a:lightRig rig="threePt" dir="t"/>
          </a:scene3d>
        </p:grpSpPr>
        <p:sp>
          <p:nvSpPr>
            <p:cNvPr id="330" name="Arc 329"/>
            <p:cNvSpPr/>
            <p:nvPr/>
          </p:nvSpPr>
          <p:spPr>
            <a:xfrm rot="16200000">
              <a:off x="5836455" y="3849542"/>
              <a:ext cx="249819" cy="283885"/>
            </a:xfrm>
            <a:prstGeom prst="arc">
              <a:avLst>
                <a:gd name="adj1" fmla="val 10766159"/>
                <a:gd name="adj2" fmla="val 0"/>
              </a:avLst>
            </a:prstGeom>
            <a:noFill/>
            <a:ln w="57150" cap="rnd" cmpd="sng" algn="ctr">
              <a:solidFill>
                <a:srgbClr val="00B050"/>
              </a:solidFill>
              <a:prstDash val="solid"/>
              <a:round/>
            </a:ln>
            <a:effectLst/>
            <a:sp3d>
              <a:bevelT w="152400" h="50800" prst="softRoun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ndParaRPr>
            </a:p>
          </p:txBody>
        </p:sp>
        <p:sp>
          <p:nvSpPr>
            <p:cNvPr id="331" name="Arc 330"/>
            <p:cNvSpPr/>
            <p:nvPr/>
          </p:nvSpPr>
          <p:spPr>
            <a:xfrm rot="5400000" flipH="1">
              <a:off x="6018531" y="3846775"/>
              <a:ext cx="249819" cy="283885"/>
            </a:xfrm>
            <a:prstGeom prst="arc">
              <a:avLst>
                <a:gd name="adj1" fmla="val 10750634"/>
                <a:gd name="adj2" fmla="val 0"/>
              </a:avLst>
            </a:prstGeom>
            <a:noFill/>
            <a:ln w="57150" cap="rnd" cmpd="sng" algn="ctr">
              <a:solidFill>
                <a:srgbClr val="00B050"/>
              </a:solidFill>
              <a:prstDash val="solid"/>
              <a:round/>
            </a:ln>
            <a:effectLst/>
            <a:sp3d>
              <a:bevelT w="152400" h="50800" prst="softRoun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ndParaRPr>
            </a:p>
          </p:txBody>
        </p:sp>
      </p:grpSp>
      <p:grpSp>
        <p:nvGrpSpPr>
          <p:cNvPr id="332" name="Group 16"/>
          <p:cNvGrpSpPr/>
          <p:nvPr/>
        </p:nvGrpSpPr>
        <p:grpSpPr>
          <a:xfrm>
            <a:off x="3890208" y="3376234"/>
            <a:ext cx="344966" cy="307777"/>
            <a:chOff x="2442408" y="3535006"/>
            <a:chExt cx="344966" cy="307777"/>
          </a:xfrm>
        </p:grpSpPr>
        <p:sp>
          <p:nvSpPr>
            <p:cNvPr id="333" name="Rectangle 332"/>
            <p:cNvSpPr/>
            <p:nvPr/>
          </p:nvSpPr>
          <p:spPr>
            <a:xfrm>
              <a:off x="2472436" y="3580726"/>
              <a:ext cx="283464" cy="219456"/>
            </a:xfrm>
            <a:prstGeom prst="rect">
              <a:avLst/>
            </a:prstGeom>
            <a:solidFill>
              <a:srgbClr val="FFFF00"/>
            </a:solidFill>
            <a:ln w="25400" cap="flat" cmpd="sng" algn="ctr">
              <a:no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haroni" panose="02010803020104030203" pitchFamily="2" charset="-79"/>
                <a:cs typeface="Aharoni" panose="02010803020104030203" pitchFamily="2" charset="-79"/>
              </a:endParaRPr>
            </a:p>
          </p:txBody>
        </p:sp>
        <p:sp>
          <p:nvSpPr>
            <p:cNvPr id="334" name="TextBox 333"/>
            <p:cNvSpPr txBox="1"/>
            <p:nvPr/>
          </p:nvSpPr>
          <p:spPr>
            <a:xfrm>
              <a:off x="2442408" y="3535006"/>
              <a:ext cx="34496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black"/>
                  </a:solidFill>
                  <a:effectLst/>
                  <a:uLnTx/>
                  <a:uFillTx/>
                  <a:latin typeface="Aharoni" panose="02010803020104030203" pitchFamily="2" charset="-79"/>
                  <a:cs typeface="Aharoni" panose="02010803020104030203" pitchFamily="2" charset="-79"/>
                </a:rPr>
                <a:t>B</a:t>
              </a:r>
              <a:r>
                <a:rPr kumimoji="0" lang="en-US" sz="1400" b="1" i="0" u="none" strike="noStrike" kern="0" cap="none" spc="0" normalizeH="0" baseline="-25000" noProof="0" dirty="0" smtClean="0">
                  <a:ln>
                    <a:noFill/>
                  </a:ln>
                  <a:solidFill>
                    <a:prstClr val="black"/>
                  </a:solidFill>
                  <a:effectLst/>
                  <a:uLnTx/>
                  <a:uFillTx/>
                  <a:latin typeface="Aharoni" panose="02010803020104030203" pitchFamily="2" charset="-79"/>
                  <a:cs typeface="Aharoni" panose="02010803020104030203" pitchFamily="2" charset="-79"/>
                </a:rPr>
                <a:t>1</a:t>
              </a:r>
              <a:endParaRPr kumimoji="0" lang="en-US" sz="1200" b="1" i="0" u="none" strike="noStrike" kern="0" cap="none" spc="0" normalizeH="0" baseline="-25000" noProof="0" dirty="0" smtClean="0">
                <a:ln>
                  <a:noFill/>
                </a:ln>
                <a:solidFill>
                  <a:prstClr val="black"/>
                </a:solidFill>
                <a:effectLst/>
                <a:uLnTx/>
                <a:uFillTx/>
                <a:latin typeface="Arial" panose="020B0604020202020204" pitchFamily="34" charset="0"/>
                <a:cs typeface="Arial" panose="020B0604020202020204" pitchFamily="34" charset="0"/>
              </a:endParaRPr>
            </a:p>
          </p:txBody>
        </p:sp>
      </p:grpSp>
      <p:grpSp>
        <p:nvGrpSpPr>
          <p:cNvPr id="335" name="Group 17"/>
          <p:cNvGrpSpPr/>
          <p:nvPr/>
        </p:nvGrpSpPr>
        <p:grpSpPr>
          <a:xfrm>
            <a:off x="4887951" y="3380678"/>
            <a:ext cx="344966" cy="307777"/>
            <a:chOff x="2100301" y="3566240"/>
            <a:chExt cx="344966" cy="307777"/>
          </a:xfrm>
        </p:grpSpPr>
        <p:sp>
          <p:nvSpPr>
            <p:cNvPr id="336" name="Rectangle 335"/>
            <p:cNvSpPr/>
            <p:nvPr/>
          </p:nvSpPr>
          <p:spPr>
            <a:xfrm>
              <a:off x="2133600" y="3611048"/>
              <a:ext cx="283885" cy="215065"/>
            </a:xfrm>
            <a:prstGeom prst="rect">
              <a:avLst/>
            </a:prstGeom>
            <a:solidFill>
              <a:srgbClr val="FFFF00"/>
            </a:solidFill>
            <a:ln w="25400" cap="flat" cmpd="sng" algn="ctr">
              <a:no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haroni" panose="02010803020104030203" pitchFamily="2" charset="-79"/>
                <a:cs typeface="Aharoni" panose="02010803020104030203" pitchFamily="2" charset="-79"/>
              </a:endParaRPr>
            </a:p>
          </p:txBody>
        </p:sp>
        <p:sp>
          <p:nvSpPr>
            <p:cNvPr id="337" name="TextBox 336"/>
            <p:cNvSpPr txBox="1"/>
            <p:nvPr/>
          </p:nvSpPr>
          <p:spPr>
            <a:xfrm>
              <a:off x="2100301" y="3566240"/>
              <a:ext cx="34496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black"/>
                  </a:solidFill>
                  <a:effectLst/>
                  <a:uLnTx/>
                  <a:uFillTx/>
                  <a:latin typeface="Aharoni" panose="02010803020104030203" pitchFamily="2" charset="-79"/>
                  <a:cs typeface="Aharoni" panose="02010803020104030203" pitchFamily="2" charset="-79"/>
                </a:rPr>
                <a:t>B</a:t>
              </a:r>
              <a:r>
                <a:rPr kumimoji="0" lang="en-US" sz="1400" b="1" i="0" u="none" strike="noStrike" kern="0" cap="none" spc="0" normalizeH="0" baseline="-25000" noProof="0" dirty="0" smtClean="0">
                  <a:ln>
                    <a:noFill/>
                  </a:ln>
                  <a:solidFill>
                    <a:prstClr val="black"/>
                  </a:solidFill>
                  <a:effectLst/>
                  <a:uLnTx/>
                  <a:uFillTx/>
                  <a:latin typeface="Aharoni" panose="02010803020104030203" pitchFamily="2" charset="-79"/>
                  <a:cs typeface="Aharoni" panose="02010803020104030203" pitchFamily="2" charset="-79"/>
                </a:rPr>
                <a:t>2</a:t>
              </a:r>
              <a:endParaRPr kumimoji="0" lang="en-US" sz="1200" b="1" i="0" u="none" strike="noStrike" kern="0" cap="none" spc="0" normalizeH="0" baseline="-25000" noProof="0" dirty="0" smtClean="0">
                <a:ln>
                  <a:noFill/>
                </a:ln>
                <a:solidFill>
                  <a:prstClr val="black"/>
                </a:solidFill>
                <a:effectLst/>
                <a:uLnTx/>
                <a:uFillTx/>
                <a:latin typeface="Arial" panose="020B0604020202020204" pitchFamily="34" charset="0"/>
                <a:cs typeface="Arial" panose="020B0604020202020204" pitchFamily="34" charset="0"/>
              </a:endParaRPr>
            </a:p>
          </p:txBody>
        </p:sp>
      </p:grpSp>
      <p:grpSp>
        <p:nvGrpSpPr>
          <p:cNvPr id="338" name="Group 91"/>
          <p:cNvGrpSpPr/>
          <p:nvPr/>
        </p:nvGrpSpPr>
        <p:grpSpPr>
          <a:xfrm>
            <a:off x="3003785" y="3530171"/>
            <a:ext cx="3104599" cy="1159793"/>
            <a:chOff x="2240584" y="4987623"/>
            <a:chExt cx="4545438" cy="1159793"/>
          </a:xfrm>
        </p:grpSpPr>
        <p:grpSp>
          <p:nvGrpSpPr>
            <p:cNvPr id="339" name="Group 44"/>
            <p:cNvGrpSpPr/>
            <p:nvPr/>
          </p:nvGrpSpPr>
          <p:grpSpPr>
            <a:xfrm flipH="1">
              <a:off x="3960449" y="5585007"/>
              <a:ext cx="2167644" cy="562409"/>
              <a:chOff x="2356067" y="5597886"/>
              <a:chExt cx="2167644" cy="562409"/>
            </a:xfrm>
          </p:grpSpPr>
          <p:sp>
            <p:nvSpPr>
              <p:cNvPr id="347" name="TextBox 45"/>
              <p:cNvSpPr txBox="1">
                <a:spLocks noChangeArrowheads="1"/>
              </p:cNvSpPr>
              <p:nvPr/>
            </p:nvSpPr>
            <p:spPr bwMode="auto">
              <a:xfrm flipH="1">
                <a:off x="4251045" y="5597886"/>
                <a:ext cx="272666" cy="338554"/>
              </a:xfrm>
              <a:prstGeom prst="rect">
                <a:avLst/>
              </a:prstGeom>
              <a:noFill/>
              <a:ln w="38100">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FFFF"/>
                    </a:solidFill>
                    <a:effectLst/>
                    <a:uLnTx/>
                    <a:uFillTx/>
                    <a:latin typeface="Arial" pitchFamily="34" charset="0"/>
                    <a:cs typeface="Arial" pitchFamily="34" charset="0"/>
                  </a:rPr>
                  <a:t>+</a:t>
                </a:r>
                <a:endParaRPr kumimoji="0" lang="en-US" sz="1600" b="1" i="0" u="none" strike="noStrike" kern="0" cap="none" spc="0" normalizeH="0" baseline="0" noProof="0" dirty="0">
                  <a:ln>
                    <a:noFill/>
                  </a:ln>
                  <a:solidFill>
                    <a:srgbClr val="00FFFF"/>
                  </a:solidFill>
                  <a:effectLst/>
                  <a:uLnTx/>
                  <a:uFillTx/>
                  <a:latin typeface="Arial" pitchFamily="34" charset="0"/>
                  <a:cs typeface="Arial" pitchFamily="34" charset="0"/>
                </a:endParaRPr>
              </a:p>
            </p:txBody>
          </p:sp>
          <p:sp>
            <p:nvSpPr>
              <p:cNvPr id="348" name="TextBox 59"/>
              <p:cNvSpPr txBox="1">
                <a:spLocks noChangeArrowheads="1"/>
              </p:cNvSpPr>
              <p:nvPr/>
            </p:nvSpPr>
            <p:spPr bwMode="auto">
              <a:xfrm flipH="1">
                <a:off x="3160605" y="5599098"/>
                <a:ext cx="437003" cy="338554"/>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FFFF"/>
                    </a:solidFill>
                    <a:effectLst/>
                    <a:uLnTx/>
                    <a:uFillTx/>
                    <a:latin typeface="Arial" pitchFamily="34" charset="0"/>
                    <a:cs typeface="Arial" pitchFamily="34" charset="0"/>
                  </a:rPr>
                  <a:t>–</a:t>
                </a:r>
                <a:endParaRPr kumimoji="0" lang="en-US" sz="1600" b="1" i="0" u="none" strike="noStrike" kern="0" cap="none" spc="0" normalizeH="0" baseline="0" noProof="0" dirty="0">
                  <a:ln>
                    <a:noFill/>
                  </a:ln>
                  <a:solidFill>
                    <a:srgbClr val="00FFFF"/>
                  </a:solidFill>
                  <a:effectLst/>
                  <a:uLnTx/>
                  <a:uFillTx/>
                  <a:latin typeface="Arial" pitchFamily="34" charset="0"/>
                  <a:cs typeface="Arial" pitchFamily="34" charset="0"/>
                </a:endParaRPr>
              </a:p>
            </p:txBody>
          </p:sp>
          <p:cxnSp>
            <p:nvCxnSpPr>
              <p:cNvPr id="350" name="Straight Connector 349"/>
              <p:cNvCxnSpPr/>
              <p:nvPr/>
            </p:nvCxnSpPr>
            <p:spPr>
              <a:xfrm rot="5400000">
                <a:off x="3487023" y="5949599"/>
                <a:ext cx="203661" cy="899"/>
              </a:xfrm>
              <a:prstGeom prst="line">
                <a:avLst/>
              </a:prstGeom>
              <a:noFill/>
              <a:ln w="28575" cap="flat" cmpd="sng" algn="ctr">
                <a:solidFill>
                  <a:srgbClr val="66FFFF"/>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cxnSp>
          <p:cxnSp>
            <p:nvCxnSpPr>
              <p:cNvPr id="351" name="Straight Connector 350"/>
              <p:cNvCxnSpPr/>
              <p:nvPr/>
            </p:nvCxnSpPr>
            <p:spPr>
              <a:xfrm rot="5400000">
                <a:off x="3507474" y="5949599"/>
                <a:ext cx="407323" cy="899"/>
              </a:xfrm>
              <a:prstGeom prst="line">
                <a:avLst/>
              </a:prstGeom>
              <a:noFill/>
              <a:ln w="28575" cap="flat" cmpd="sng" algn="ctr">
                <a:solidFill>
                  <a:srgbClr val="66FFFF"/>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cxnSp>
          <p:cxnSp>
            <p:nvCxnSpPr>
              <p:cNvPr id="352" name="Straight Connector 351"/>
              <p:cNvCxnSpPr/>
              <p:nvPr/>
            </p:nvCxnSpPr>
            <p:spPr>
              <a:xfrm rot="5400000">
                <a:off x="3731588" y="5949599"/>
                <a:ext cx="203661" cy="899"/>
              </a:xfrm>
              <a:prstGeom prst="line">
                <a:avLst/>
              </a:prstGeom>
              <a:noFill/>
              <a:ln w="28575" cap="flat" cmpd="sng" algn="ctr">
                <a:solidFill>
                  <a:srgbClr val="66FFFF"/>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cxnSp>
          <p:cxnSp>
            <p:nvCxnSpPr>
              <p:cNvPr id="353" name="Straight Connector 352"/>
              <p:cNvCxnSpPr/>
              <p:nvPr/>
            </p:nvCxnSpPr>
            <p:spPr>
              <a:xfrm rot="5400000">
                <a:off x="3752039" y="5949599"/>
                <a:ext cx="407323" cy="899"/>
              </a:xfrm>
              <a:prstGeom prst="line">
                <a:avLst/>
              </a:prstGeom>
              <a:noFill/>
              <a:ln w="28575" cap="flat" cmpd="sng" algn="ctr">
                <a:solidFill>
                  <a:srgbClr val="66FFFF"/>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cxnSp>
          <p:cxnSp>
            <p:nvCxnSpPr>
              <p:cNvPr id="640" name="Straight Connector 639"/>
              <p:cNvCxnSpPr/>
              <p:nvPr/>
            </p:nvCxnSpPr>
            <p:spPr>
              <a:xfrm rot="5400000">
                <a:off x="3976153" y="5949599"/>
                <a:ext cx="203661" cy="899"/>
              </a:xfrm>
              <a:prstGeom prst="line">
                <a:avLst/>
              </a:prstGeom>
              <a:noFill/>
              <a:ln w="28575" cap="flat" cmpd="sng" algn="ctr">
                <a:solidFill>
                  <a:srgbClr val="66FFFF"/>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cxnSp>
          <p:cxnSp>
            <p:nvCxnSpPr>
              <p:cNvPr id="641" name="Straight Connector 640"/>
              <p:cNvCxnSpPr/>
              <p:nvPr/>
            </p:nvCxnSpPr>
            <p:spPr>
              <a:xfrm rot="5400000">
                <a:off x="3996605" y="5949599"/>
                <a:ext cx="407323" cy="899"/>
              </a:xfrm>
              <a:prstGeom prst="line">
                <a:avLst/>
              </a:prstGeom>
              <a:noFill/>
              <a:ln w="28575" cap="flat" cmpd="sng" algn="ctr">
                <a:solidFill>
                  <a:srgbClr val="66FFFF"/>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cxnSp>
          <p:sp>
            <p:nvSpPr>
              <p:cNvPr id="643" name="TextBox 59"/>
              <p:cNvSpPr txBox="1">
                <a:spLocks noChangeArrowheads="1"/>
              </p:cNvSpPr>
              <p:nvPr/>
            </p:nvSpPr>
            <p:spPr bwMode="auto">
              <a:xfrm flipH="1">
                <a:off x="2708843" y="5692385"/>
                <a:ext cx="420574"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00FFFF"/>
                    </a:solidFill>
                    <a:effectLst/>
                    <a:uLnTx/>
                    <a:uFillTx/>
                    <a:latin typeface="Arial" pitchFamily="34" charset="0"/>
                    <a:cs typeface="Arial" pitchFamily="34" charset="0"/>
                  </a:rPr>
                  <a:t>(</a:t>
                </a:r>
                <a:endParaRPr kumimoji="0" lang="en-US" sz="2400" b="0" i="0" u="none" strike="noStrike" kern="0" cap="none" spc="0" normalizeH="0" baseline="0" noProof="0" dirty="0">
                  <a:ln>
                    <a:noFill/>
                  </a:ln>
                  <a:solidFill>
                    <a:srgbClr val="00FFFF"/>
                  </a:solidFill>
                  <a:effectLst/>
                  <a:uLnTx/>
                  <a:uFillTx/>
                  <a:latin typeface="Arial" pitchFamily="34" charset="0"/>
                  <a:cs typeface="Arial" pitchFamily="34" charset="0"/>
                </a:endParaRPr>
              </a:p>
            </p:txBody>
          </p:sp>
          <p:sp>
            <p:nvSpPr>
              <p:cNvPr id="644" name="TextBox 59"/>
              <p:cNvSpPr txBox="1">
                <a:spLocks noChangeArrowheads="1"/>
              </p:cNvSpPr>
              <p:nvPr/>
            </p:nvSpPr>
            <p:spPr bwMode="auto">
              <a:xfrm flipH="1">
                <a:off x="2356067" y="5698630"/>
                <a:ext cx="420574"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00FFFF"/>
                    </a:solidFill>
                    <a:effectLst/>
                    <a:uLnTx/>
                    <a:uFillTx/>
                    <a:latin typeface="Arial" pitchFamily="34" charset="0"/>
                    <a:cs typeface="Arial" pitchFamily="34" charset="0"/>
                  </a:rPr>
                  <a:t>)</a:t>
                </a:r>
                <a:endParaRPr kumimoji="0" lang="en-US" sz="2400" b="0" i="0" u="none" strike="noStrike" kern="0" cap="none" spc="0" normalizeH="0" baseline="0" noProof="0" dirty="0">
                  <a:ln>
                    <a:noFill/>
                  </a:ln>
                  <a:solidFill>
                    <a:srgbClr val="00FFFF"/>
                  </a:solidFill>
                  <a:effectLst/>
                  <a:uLnTx/>
                  <a:uFillTx/>
                  <a:latin typeface="Arial" pitchFamily="34" charset="0"/>
                  <a:cs typeface="Arial" pitchFamily="34" charset="0"/>
                </a:endParaRPr>
              </a:p>
            </p:txBody>
          </p:sp>
          <p:sp>
            <p:nvSpPr>
              <p:cNvPr id="645" name="TextBox 59"/>
              <p:cNvSpPr txBox="1">
                <a:spLocks noChangeArrowheads="1"/>
              </p:cNvSpPr>
              <p:nvPr/>
            </p:nvSpPr>
            <p:spPr bwMode="auto">
              <a:xfrm flipH="1">
                <a:off x="2675368" y="5904192"/>
                <a:ext cx="133302" cy="92273"/>
              </a:xfrm>
              <a:prstGeom prst="ellipse">
                <a:avLst/>
              </a:prstGeom>
              <a:solidFill>
                <a:schemeClr val="bg1"/>
              </a:solid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rgbClr val="00B0F0"/>
                  </a:solidFill>
                  <a:effectLst/>
                  <a:uLnTx/>
                  <a:uFillTx/>
                  <a:latin typeface="Arial" pitchFamily="34" charset="0"/>
                  <a:cs typeface="Arial" pitchFamily="34" charset="0"/>
                </a:endParaRPr>
              </a:p>
            </p:txBody>
          </p:sp>
        </p:grpSp>
        <p:grpSp>
          <p:nvGrpSpPr>
            <p:cNvPr id="340" name="Group 46"/>
            <p:cNvGrpSpPr/>
            <p:nvPr/>
          </p:nvGrpSpPr>
          <p:grpSpPr>
            <a:xfrm>
              <a:off x="2240584" y="4987623"/>
              <a:ext cx="4545438" cy="960120"/>
              <a:chOff x="2240584" y="4987623"/>
              <a:chExt cx="4545438" cy="960120"/>
            </a:xfrm>
          </p:grpSpPr>
          <p:cxnSp>
            <p:nvCxnSpPr>
              <p:cNvPr id="341" name="Straight Connector 340"/>
              <p:cNvCxnSpPr/>
              <p:nvPr/>
            </p:nvCxnSpPr>
            <p:spPr>
              <a:xfrm>
                <a:off x="2240584" y="4988943"/>
                <a:ext cx="1338772" cy="0"/>
              </a:xfrm>
              <a:prstGeom prst="line">
                <a:avLst/>
              </a:prstGeom>
              <a:noFill/>
              <a:ln w="28575" cap="flat" cmpd="sng" algn="ctr">
                <a:solidFill>
                  <a:srgbClr val="00FFFF"/>
                </a:solidFill>
                <a:prstDash val="solid"/>
              </a:ln>
              <a:effectLst/>
              <a:scene3d>
                <a:camera prst="orthographicFront">
                  <a:rot lat="0" lon="0" rev="0"/>
                </a:camera>
                <a:lightRig rig="threePt" dir="t"/>
              </a:scene3d>
              <a:sp3d>
                <a:bevelT prst="convex"/>
              </a:sp3d>
            </p:spPr>
          </p:cxnSp>
          <p:cxnSp>
            <p:nvCxnSpPr>
              <p:cNvPr id="342" name="Straight Connector 341"/>
              <p:cNvCxnSpPr/>
              <p:nvPr/>
            </p:nvCxnSpPr>
            <p:spPr>
              <a:xfrm>
                <a:off x="5447250" y="4988943"/>
                <a:ext cx="1338772" cy="0"/>
              </a:xfrm>
              <a:prstGeom prst="line">
                <a:avLst/>
              </a:prstGeom>
              <a:noFill/>
              <a:ln w="28575" cap="flat" cmpd="sng" algn="ctr">
                <a:solidFill>
                  <a:srgbClr val="66FFFF"/>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cxnSp>
          <p:cxnSp>
            <p:nvCxnSpPr>
              <p:cNvPr id="343" name="Straight Connector 342"/>
              <p:cNvCxnSpPr/>
              <p:nvPr/>
            </p:nvCxnSpPr>
            <p:spPr>
              <a:xfrm rot="5400000">
                <a:off x="1801817" y="5463873"/>
                <a:ext cx="914400" cy="0"/>
              </a:xfrm>
              <a:prstGeom prst="line">
                <a:avLst/>
              </a:prstGeom>
              <a:noFill/>
              <a:ln w="28575" cap="flat" cmpd="sng" algn="ctr">
                <a:solidFill>
                  <a:srgbClr val="00FFFF"/>
                </a:solidFill>
                <a:prstDash val="solid"/>
              </a:ln>
              <a:effectLst/>
              <a:scene3d>
                <a:camera prst="orthographicFront">
                  <a:rot lat="0" lon="0" rev="0"/>
                </a:camera>
                <a:lightRig rig="threePt" dir="t"/>
              </a:scene3d>
              <a:sp3d>
                <a:bevelT prst="convex"/>
              </a:sp3d>
            </p:spPr>
          </p:cxnSp>
          <p:cxnSp>
            <p:nvCxnSpPr>
              <p:cNvPr id="344" name="Straight Connector 343"/>
              <p:cNvCxnSpPr/>
              <p:nvPr/>
            </p:nvCxnSpPr>
            <p:spPr>
              <a:xfrm rot="5400000">
                <a:off x="6282516" y="5467683"/>
                <a:ext cx="960120" cy="0"/>
              </a:xfrm>
              <a:prstGeom prst="line">
                <a:avLst/>
              </a:prstGeom>
              <a:noFill/>
              <a:ln w="28575" cap="flat" cmpd="sng" algn="ctr">
                <a:solidFill>
                  <a:srgbClr val="66FFFF"/>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cxnSp>
          <p:cxnSp>
            <p:nvCxnSpPr>
              <p:cNvPr id="345" name="Straight Connector 344"/>
              <p:cNvCxnSpPr/>
              <p:nvPr/>
            </p:nvCxnSpPr>
            <p:spPr>
              <a:xfrm>
                <a:off x="2242894" y="5935924"/>
                <a:ext cx="2039111" cy="0"/>
              </a:xfrm>
              <a:prstGeom prst="line">
                <a:avLst/>
              </a:prstGeom>
              <a:noFill/>
              <a:ln w="28575" cap="flat" cmpd="sng" algn="ctr">
                <a:solidFill>
                  <a:srgbClr val="00FFFF"/>
                </a:solidFill>
                <a:prstDash val="solid"/>
              </a:ln>
              <a:effectLst/>
              <a:scene3d>
                <a:camera prst="orthographicFront">
                  <a:rot lat="0" lon="0" rev="0"/>
                </a:camera>
                <a:lightRig rig="threePt" dir="t"/>
              </a:scene3d>
              <a:sp3d>
                <a:bevelT prst="convex"/>
              </a:sp3d>
            </p:spPr>
          </p:cxnSp>
          <p:cxnSp>
            <p:nvCxnSpPr>
              <p:cNvPr id="346" name="Straight Connector 345"/>
              <p:cNvCxnSpPr/>
              <p:nvPr/>
            </p:nvCxnSpPr>
            <p:spPr>
              <a:xfrm>
                <a:off x="4882303" y="5935924"/>
                <a:ext cx="669386" cy="0"/>
              </a:xfrm>
              <a:prstGeom prst="line">
                <a:avLst/>
              </a:prstGeom>
              <a:noFill/>
              <a:ln w="28575" cap="flat" cmpd="sng" algn="ctr">
                <a:solidFill>
                  <a:srgbClr val="66FFFF"/>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cxnSp>
          <p:cxnSp>
            <p:nvCxnSpPr>
              <p:cNvPr id="646" name="Straight Connector 645"/>
              <p:cNvCxnSpPr/>
              <p:nvPr/>
            </p:nvCxnSpPr>
            <p:spPr>
              <a:xfrm>
                <a:off x="5922548" y="5935924"/>
                <a:ext cx="852887" cy="0"/>
              </a:xfrm>
              <a:prstGeom prst="line">
                <a:avLst/>
              </a:prstGeom>
              <a:noFill/>
              <a:ln w="28575" cap="flat" cmpd="sng" algn="ctr">
                <a:solidFill>
                  <a:srgbClr val="66FFFF"/>
                </a:solid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cxnSp>
        </p:grpSp>
      </p:grpSp>
      <p:grpSp>
        <p:nvGrpSpPr>
          <p:cNvPr id="355" name="Group 58"/>
          <p:cNvGrpSpPr/>
          <p:nvPr/>
        </p:nvGrpSpPr>
        <p:grpSpPr>
          <a:xfrm>
            <a:off x="2018443" y="960518"/>
            <a:ext cx="1125156" cy="1408176"/>
            <a:chOff x="1438275" y="1085176"/>
            <a:chExt cx="1125156" cy="1408176"/>
          </a:xfrm>
        </p:grpSpPr>
        <p:grpSp>
          <p:nvGrpSpPr>
            <p:cNvPr id="356" name="Group 53"/>
            <p:cNvGrpSpPr/>
            <p:nvPr/>
          </p:nvGrpSpPr>
          <p:grpSpPr>
            <a:xfrm>
              <a:off x="1438275" y="1085176"/>
              <a:ext cx="1079373" cy="1408176"/>
              <a:chOff x="1438275" y="1098055"/>
              <a:chExt cx="1079373" cy="1408176"/>
            </a:xfrm>
          </p:grpSpPr>
          <p:sp>
            <p:nvSpPr>
              <p:cNvPr id="358" name="Rectangle 357"/>
              <p:cNvSpPr/>
              <p:nvPr/>
            </p:nvSpPr>
            <p:spPr>
              <a:xfrm>
                <a:off x="1447800" y="1098055"/>
                <a:ext cx="1069848" cy="1408176"/>
              </a:xfrm>
              <a:prstGeom prst="rect">
                <a:avLst/>
              </a:prstGeom>
              <a:solidFill>
                <a:srgbClr val="0000CC"/>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a:endParaRPr>
              </a:p>
            </p:txBody>
          </p:sp>
          <p:sp>
            <p:nvSpPr>
              <p:cNvPr id="359" name="TextBox 358"/>
              <p:cNvSpPr txBox="1"/>
              <p:nvPr/>
            </p:nvSpPr>
            <p:spPr>
              <a:xfrm>
                <a:off x="1438275" y="1374875"/>
                <a:ext cx="742511"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latin typeface="Aharoni" panose="02010803020104030203" pitchFamily="2" charset="-79"/>
                    <a:cs typeface="Aharoni" panose="02010803020104030203" pitchFamily="2" charset="-79"/>
                  </a:rPr>
                  <a:t>N</a:t>
                </a:r>
              </a:p>
            </p:txBody>
          </p:sp>
        </p:grpSp>
        <p:sp>
          <p:nvSpPr>
            <p:cNvPr id="357" name="Moon 356"/>
            <p:cNvSpPr/>
            <p:nvPr/>
          </p:nvSpPr>
          <p:spPr>
            <a:xfrm>
              <a:off x="2171700" y="1085176"/>
              <a:ext cx="391731" cy="1408176"/>
            </a:xfrm>
            <a:custGeom>
              <a:avLst/>
              <a:gdLst>
                <a:gd name="connsiteX0" fmla="*/ 391731 w 391731"/>
                <a:gd name="connsiteY0" fmla="*/ 1408176 h 1408176"/>
                <a:gd name="connsiteX1" fmla="*/ 0 w 391731"/>
                <a:gd name="connsiteY1" fmla="*/ 704088 h 1408176"/>
                <a:gd name="connsiteX2" fmla="*/ 391731 w 391731"/>
                <a:gd name="connsiteY2" fmla="*/ 0 h 1408176"/>
                <a:gd name="connsiteX3" fmla="*/ 391731 w 391731"/>
                <a:gd name="connsiteY3" fmla="*/ 1408176 h 1408176"/>
                <a:gd name="connsiteX0" fmla="*/ 391731 w 391731"/>
                <a:gd name="connsiteY0" fmla="*/ 1408176 h 1408176"/>
                <a:gd name="connsiteX1" fmla="*/ 0 w 391731"/>
                <a:gd name="connsiteY1" fmla="*/ 704088 h 1408176"/>
                <a:gd name="connsiteX2" fmla="*/ 391731 w 391731"/>
                <a:gd name="connsiteY2" fmla="*/ 0 h 1408176"/>
                <a:gd name="connsiteX3" fmla="*/ 391731 w 391731"/>
                <a:gd name="connsiteY3" fmla="*/ 1408176 h 1408176"/>
                <a:gd name="connsiteX0" fmla="*/ 391731 w 391731"/>
                <a:gd name="connsiteY0" fmla="*/ 1408176 h 1408176"/>
                <a:gd name="connsiteX1" fmla="*/ 0 w 391731"/>
                <a:gd name="connsiteY1" fmla="*/ 704088 h 1408176"/>
                <a:gd name="connsiteX2" fmla="*/ 391731 w 391731"/>
                <a:gd name="connsiteY2" fmla="*/ 0 h 1408176"/>
                <a:gd name="connsiteX3" fmla="*/ 391731 w 391731"/>
                <a:gd name="connsiteY3" fmla="*/ 1408176 h 1408176"/>
              </a:gdLst>
              <a:ahLst/>
              <a:cxnLst>
                <a:cxn ang="0">
                  <a:pos x="connsiteX0" y="connsiteY0"/>
                </a:cxn>
                <a:cxn ang="0">
                  <a:pos x="connsiteX1" y="connsiteY1"/>
                </a:cxn>
                <a:cxn ang="0">
                  <a:pos x="connsiteX2" y="connsiteY2"/>
                </a:cxn>
                <a:cxn ang="0">
                  <a:pos x="connsiteX3" y="connsiteY3"/>
                </a:cxn>
              </a:cxnLst>
              <a:rect l="l" t="t" r="r" b="b"/>
              <a:pathLst>
                <a:path w="391731" h="1408176">
                  <a:moveTo>
                    <a:pt x="391731" y="1408176"/>
                  </a:moveTo>
                  <a:cubicBezTo>
                    <a:pt x="175384" y="1408176"/>
                    <a:pt x="0" y="1092945"/>
                    <a:pt x="0" y="704088"/>
                  </a:cubicBezTo>
                  <a:cubicBezTo>
                    <a:pt x="0" y="315231"/>
                    <a:pt x="175384" y="0"/>
                    <a:pt x="391731" y="0"/>
                  </a:cubicBezTo>
                  <a:cubicBezTo>
                    <a:pt x="380418" y="465233"/>
                    <a:pt x="370893" y="942943"/>
                    <a:pt x="391731" y="1408176"/>
                  </a:cubicBezTo>
                  <a:close/>
                </a:path>
              </a:pathLst>
            </a:custGeom>
            <a:solidFill>
              <a:schemeClr val="tx1">
                <a:lumMod val="85000"/>
                <a:lumOff val="1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grpSp>
      <p:grpSp>
        <p:nvGrpSpPr>
          <p:cNvPr id="360" name="Group 59"/>
          <p:cNvGrpSpPr/>
          <p:nvPr/>
        </p:nvGrpSpPr>
        <p:grpSpPr>
          <a:xfrm flipH="1">
            <a:off x="6000750" y="959756"/>
            <a:ext cx="1090564" cy="1409700"/>
            <a:chOff x="1560211" y="1331993"/>
            <a:chExt cx="1090564" cy="1409700"/>
          </a:xfrm>
        </p:grpSpPr>
        <p:grpSp>
          <p:nvGrpSpPr>
            <p:cNvPr id="361" name="Group 53"/>
            <p:cNvGrpSpPr/>
            <p:nvPr/>
          </p:nvGrpSpPr>
          <p:grpSpPr>
            <a:xfrm>
              <a:off x="1560211" y="1336461"/>
              <a:ext cx="1070578" cy="1405232"/>
              <a:chOff x="1560211" y="1349340"/>
              <a:chExt cx="1070578" cy="1405232"/>
            </a:xfrm>
          </p:grpSpPr>
          <p:sp>
            <p:nvSpPr>
              <p:cNvPr id="363" name="Rectangle 362"/>
              <p:cNvSpPr/>
              <p:nvPr/>
            </p:nvSpPr>
            <p:spPr>
              <a:xfrm>
                <a:off x="1560211" y="1349340"/>
                <a:ext cx="1070578" cy="1405232"/>
              </a:xfrm>
              <a:prstGeom prst="rect">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a:endParaRPr>
              </a:p>
            </p:txBody>
          </p:sp>
          <p:sp>
            <p:nvSpPr>
              <p:cNvPr id="364" name="TextBox 363"/>
              <p:cNvSpPr txBox="1"/>
              <p:nvPr/>
            </p:nvSpPr>
            <p:spPr>
              <a:xfrm>
                <a:off x="1706736" y="1629850"/>
                <a:ext cx="580608" cy="92333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smtClean="0">
                    <a:ln>
                      <a:noFill/>
                    </a:ln>
                    <a:solidFill>
                      <a:schemeClr val="bg1"/>
                    </a:solidFill>
                    <a:effectLst/>
                    <a:uLnTx/>
                    <a:uFillTx/>
                    <a:latin typeface="Aharoni" panose="02010803020104030203" pitchFamily="2" charset="-79"/>
                    <a:cs typeface="Aharoni" panose="02010803020104030203" pitchFamily="2" charset="-79"/>
                  </a:rPr>
                  <a:t>S</a:t>
                </a:r>
              </a:p>
            </p:txBody>
          </p:sp>
        </p:grpSp>
        <p:sp>
          <p:nvSpPr>
            <p:cNvPr id="362" name="Moon 361"/>
            <p:cNvSpPr/>
            <p:nvPr/>
          </p:nvSpPr>
          <p:spPr>
            <a:xfrm>
              <a:off x="2356461" y="1331993"/>
              <a:ext cx="294314" cy="1398203"/>
            </a:xfrm>
            <a:custGeom>
              <a:avLst/>
              <a:gdLst>
                <a:gd name="connsiteX0" fmla="*/ 391731 w 391731"/>
                <a:gd name="connsiteY0" fmla="*/ 2047108 h 2047108"/>
                <a:gd name="connsiteX1" fmla="*/ 0 w 391731"/>
                <a:gd name="connsiteY1" fmla="*/ 1023554 h 2047108"/>
                <a:gd name="connsiteX2" fmla="*/ 391731 w 391731"/>
                <a:gd name="connsiteY2" fmla="*/ 0 h 2047108"/>
                <a:gd name="connsiteX3" fmla="*/ 391731 w 391731"/>
                <a:gd name="connsiteY3" fmla="*/ 2047108 h 2047108"/>
                <a:gd name="connsiteX0" fmla="*/ 391731 w 391731"/>
                <a:gd name="connsiteY0" fmla="*/ 2047108 h 2047108"/>
                <a:gd name="connsiteX1" fmla="*/ 0 w 391731"/>
                <a:gd name="connsiteY1" fmla="*/ 1023554 h 2047108"/>
                <a:gd name="connsiteX2" fmla="*/ 391731 w 391731"/>
                <a:gd name="connsiteY2" fmla="*/ 0 h 2047108"/>
                <a:gd name="connsiteX3" fmla="*/ 391731 w 391731"/>
                <a:gd name="connsiteY3" fmla="*/ 2047108 h 2047108"/>
                <a:gd name="connsiteX0" fmla="*/ 391731 w 391731"/>
                <a:gd name="connsiteY0" fmla="*/ 2047108 h 2047108"/>
                <a:gd name="connsiteX1" fmla="*/ 0 w 391731"/>
                <a:gd name="connsiteY1" fmla="*/ 1023554 h 2047108"/>
                <a:gd name="connsiteX2" fmla="*/ 391731 w 391731"/>
                <a:gd name="connsiteY2" fmla="*/ 0 h 2047108"/>
                <a:gd name="connsiteX3" fmla="*/ 391731 w 391731"/>
                <a:gd name="connsiteY3" fmla="*/ 2047108 h 2047108"/>
              </a:gdLst>
              <a:ahLst/>
              <a:cxnLst>
                <a:cxn ang="0">
                  <a:pos x="connsiteX0" y="connsiteY0"/>
                </a:cxn>
                <a:cxn ang="0">
                  <a:pos x="connsiteX1" y="connsiteY1"/>
                </a:cxn>
                <a:cxn ang="0">
                  <a:pos x="connsiteX2" y="connsiteY2"/>
                </a:cxn>
                <a:cxn ang="0">
                  <a:pos x="connsiteX3" y="connsiteY3"/>
                </a:cxn>
              </a:cxnLst>
              <a:rect l="l" t="t" r="r" b="b"/>
              <a:pathLst>
                <a:path w="391731" h="2047108">
                  <a:moveTo>
                    <a:pt x="391731" y="2047108"/>
                  </a:moveTo>
                  <a:cubicBezTo>
                    <a:pt x="175384" y="2047108"/>
                    <a:pt x="0" y="1588847"/>
                    <a:pt x="0" y="1023554"/>
                  </a:cubicBezTo>
                  <a:cubicBezTo>
                    <a:pt x="0" y="458261"/>
                    <a:pt x="175384" y="0"/>
                    <a:pt x="391731" y="0"/>
                  </a:cubicBezTo>
                  <a:cubicBezTo>
                    <a:pt x="370893" y="671707"/>
                    <a:pt x="351843" y="1375400"/>
                    <a:pt x="391731" y="2047108"/>
                  </a:cubicBezTo>
                  <a:close/>
                </a:path>
              </a:pathLst>
            </a:custGeom>
            <a:solidFill>
              <a:schemeClr val="tx1">
                <a:lumMod val="85000"/>
                <a:lumOff val="1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grpSp>
      <p:sp>
        <p:nvSpPr>
          <p:cNvPr id="365" name="TextBox 364"/>
          <p:cNvSpPr txBox="1"/>
          <p:nvPr/>
        </p:nvSpPr>
        <p:spPr>
          <a:xfrm>
            <a:off x="4038600" y="2977096"/>
            <a:ext cx="369012" cy="338554"/>
          </a:xfrm>
          <a:prstGeom prst="rect">
            <a:avLst/>
          </a:prstGeom>
          <a:noFill/>
        </p:spPr>
        <p:txBody>
          <a:bodyPr wrap="none" rtlCol="0">
            <a:spAutoFit/>
          </a:bodyPr>
          <a:lstStyle/>
          <a:p>
            <a:r>
              <a:rPr lang="en-US" sz="1600" b="1" dirty="0" smtClean="0">
                <a:solidFill>
                  <a:srgbClr val="FFFF00"/>
                </a:solidFill>
                <a:latin typeface="Aharoni" panose="02010803020104030203" pitchFamily="2" charset="-79"/>
                <a:cs typeface="Aharoni" panose="02010803020104030203" pitchFamily="2" charset="-79"/>
              </a:rPr>
              <a:t>R</a:t>
            </a:r>
            <a:r>
              <a:rPr lang="en-US" sz="1600" b="1" baseline="-25000" dirty="0" smtClean="0">
                <a:solidFill>
                  <a:srgbClr val="FFFF00"/>
                </a:solidFill>
                <a:latin typeface="Aharoni" panose="02010803020104030203" pitchFamily="2" charset="-79"/>
                <a:cs typeface="Aharoni" panose="02010803020104030203" pitchFamily="2" charset="-79"/>
              </a:rPr>
              <a:t>1</a:t>
            </a:r>
            <a:endParaRPr lang="en-US" sz="1600" b="1" baseline="-25000" dirty="0">
              <a:solidFill>
                <a:srgbClr val="FFFF00"/>
              </a:solidFill>
              <a:latin typeface="Arial" panose="020B0604020202020204" pitchFamily="34" charset="0"/>
              <a:cs typeface="Arial" panose="020B0604020202020204" pitchFamily="34" charset="0"/>
            </a:endParaRPr>
          </a:p>
        </p:txBody>
      </p:sp>
      <p:sp>
        <p:nvSpPr>
          <p:cNvPr id="366" name="TextBox 365"/>
          <p:cNvSpPr txBox="1"/>
          <p:nvPr/>
        </p:nvSpPr>
        <p:spPr>
          <a:xfrm>
            <a:off x="4761963" y="3016407"/>
            <a:ext cx="369012" cy="338554"/>
          </a:xfrm>
          <a:prstGeom prst="rect">
            <a:avLst/>
          </a:prstGeom>
          <a:noFill/>
        </p:spPr>
        <p:txBody>
          <a:bodyPr wrap="none" rtlCol="0">
            <a:spAutoFit/>
          </a:bodyPr>
          <a:lstStyle/>
          <a:p>
            <a:r>
              <a:rPr lang="en-US" sz="1600" b="1" dirty="0" smtClean="0">
                <a:solidFill>
                  <a:srgbClr val="FFFF00"/>
                </a:solidFill>
                <a:latin typeface="Aharoni" panose="02010803020104030203" pitchFamily="2" charset="-79"/>
                <a:cs typeface="Aharoni" panose="02010803020104030203" pitchFamily="2" charset="-79"/>
              </a:rPr>
              <a:t>R</a:t>
            </a:r>
            <a:r>
              <a:rPr lang="en-US" sz="1600" b="1" baseline="-25000" dirty="0" smtClean="0">
                <a:solidFill>
                  <a:srgbClr val="FFFF00"/>
                </a:solidFill>
                <a:latin typeface="Aharoni" panose="02010803020104030203" pitchFamily="2" charset="-79"/>
                <a:cs typeface="Aharoni" panose="02010803020104030203" pitchFamily="2" charset="-79"/>
              </a:rPr>
              <a:t>2</a:t>
            </a:r>
            <a:endParaRPr lang="en-US" sz="1600" b="1" baseline="-25000" dirty="0">
              <a:solidFill>
                <a:srgbClr val="FFFF00"/>
              </a:solidFill>
              <a:latin typeface="Arial" panose="020B0604020202020204" pitchFamily="34" charset="0"/>
              <a:cs typeface="Arial" panose="020B0604020202020204" pitchFamily="34" charset="0"/>
            </a:endParaRPr>
          </a:p>
        </p:txBody>
      </p:sp>
      <p:sp>
        <p:nvSpPr>
          <p:cNvPr id="374" name="TextBox 373"/>
          <p:cNvSpPr txBox="1"/>
          <p:nvPr/>
        </p:nvSpPr>
        <p:spPr>
          <a:xfrm>
            <a:off x="4114800" y="4648774"/>
            <a:ext cx="899605" cy="338554"/>
          </a:xfrm>
          <a:prstGeom prst="rect">
            <a:avLst/>
          </a:prstGeom>
          <a:noFill/>
        </p:spPr>
        <p:txBody>
          <a:bodyPr wrap="none" rtlCol="0">
            <a:spAutoFit/>
          </a:bodyPr>
          <a:lstStyle/>
          <a:p>
            <a:pPr algn="ctr"/>
            <a:r>
              <a:rPr lang="en-US" sz="1600" dirty="0" smtClean="0">
                <a:solidFill>
                  <a:prstClr val="white"/>
                </a:solidFill>
                <a:latin typeface="Aharoni" panose="02010803020104030203" pitchFamily="2" charset="-79"/>
                <a:cs typeface="Aharoni" panose="02010803020104030203" pitchFamily="2" charset="-79"/>
              </a:rPr>
              <a:t>Battery</a:t>
            </a:r>
          </a:p>
        </p:txBody>
      </p:sp>
      <p:sp>
        <p:nvSpPr>
          <p:cNvPr id="375" name="TextBox 374"/>
          <p:cNvSpPr txBox="1"/>
          <p:nvPr/>
        </p:nvSpPr>
        <p:spPr>
          <a:xfrm>
            <a:off x="3143739" y="2083989"/>
            <a:ext cx="367408"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A</a:t>
            </a:r>
            <a:endParaRPr lang="en-US" sz="2000" dirty="0">
              <a:solidFill>
                <a:schemeClr val="bg1"/>
              </a:solidFill>
              <a:latin typeface="Aharoni" panose="02010803020104030203" pitchFamily="2" charset="-79"/>
              <a:cs typeface="Aharoni" panose="02010803020104030203" pitchFamily="2" charset="-79"/>
            </a:endParaRPr>
          </a:p>
        </p:txBody>
      </p:sp>
      <p:sp>
        <p:nvSpPr>
          <p:cNvPr id="376" name="TextBox 375"/>
          <p:cNvSpPr txBox="1"/>
          <p:nvPr/>
        </p:nvSpPr>
        <p:spPr>
          <a:xfrm>
            <a:off x="3181350" y="742422"/>
            <a:ext cx="343364"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B</a:t>
            </a:r>
            <a:endParaRPr lang="en-US" sz="2000" dirty="0">
              <a:solidFill>
                <a:schemeClr val="bg1"/>
              </a:solidFill>
              <a:latin typeface="Aharoni" panose="02010803020104030203" pitchFamily="2" charset="-79"/>
              <a:cs typeface="Aharoni" panose="02010803020104030203" pitchFamily="2" charset="-79"/>
            </a:endParaRPr>
          </a:p>
        </p:txBody>
      </p:sp>
      <p:sp>
        <p:nvSpPr>
          <p:cNvPr id="377" name="TextBox 376"/>
          <p:cNvSpPr txBox="1"/>
          <p:nvPr/>
        </p:nvSpPr>
        <p:spPr>
          <a:xfrm>
            <a:off x="5629275" y="697804"/>
            <a:ext cx="335348"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C</a:t>
            </a:r>
            <a:endParaRPr lang="en-US" sz="2000" dirty="0">
              <a:solidFill>
                <a:schemeClr val="bg1"/>
              </a:solidFill>
              <a:latin typeface="Aharoni" panose="02010803020104030203" pitchFamily="2" charset="-79"/>
              <a:cs typeface="Aharoni" panose="02010803020104030203" pitchFamily="2" charset="-79"/>
            </a:endParaRPr>
          </a:p>
        </p:txBody>
      </p:sp>
      <p:sp>
        <p:nvSpPr>
          <p:cNvPr id="378" name="TextBox 377"/>
          <p:cNvSpPr txBox="1"/>
          <p:nvPr/>
        </p:nvSpPr>
        <p:spPr>
          <a:xfrm>
            <a:off x="5638800" y="2083989"/>
            <a:ext cx="362600"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D</a:t>
            </a:r>
            <a:endParaRPr lang="en-US" sz="2000" dirty="0">
              <a:solidFill>
                <a:schemeClr val="bg1"/>
              </a:solidFill>
              <a:latin typeface="Aharoni" panose="02010803020104030203" pitchFamily="2" charset="-79"/>
              <a:cs typeface="Aharoni" panose="02010803020104030203" pitchFamily="2" charset="-79"/>
            </a:endParaRPr>
          </a:p>
        </p:txBody>
      </p:sp>
      <p:cxnSp>
        <p:nvCxnSpPr>
          <p:cNvPr id="403" name="Straight Connector 402"/>
          <p:cNvCxnSpPr/>
          <p:nvPr/>
        </p:nvCxnSpPr>
        <p:spPr>
          <a:xfrm rot="16200000" flipV="1">
            <a:off x="6047665" y="4054414"/>
            <a:ext cx="91440" cy="0"/>
          </a:xfrm>
          <a:prstGeom prst="line">
            <a:avLst/>
          </a:prstGeom>
          <a:noFill/>
          <a:ln w="38100" cap="flat" cmpd="sng" algn="ctr">
            <a:solidFill>
              <a:srgbClr val="FFFF00"/>
            </a:solidFill>
            <a:prstDash val="solid"/>
            <a:headEnd type="stealth" w="lg" len="lg"/>
            <a:tailEnd type="none"/>
          </a:ln>
          <a:effectLst/>
          <a:scene3d>
            <a:camera prst="orthographicFront">
              <a:rot lat="0" lon="0" rev="0"/>
            </a:camera>
            <a:lightRig rig="threePt" dir="t"/>
          </a:scene3d>
          <a:sp3d>
            <a:bevelT prst="convex"/>
          </a:sp3d>
        </p:spPr>
      </p:cxnSp>
      <p:cxnSp>
        <p:nvCxnSpPr>
          <p:cNvPr id="404" name="Straight Connector 403"/>
          <p:cNvCxnSpPr/>
          <p:nvPr/>
        </p:nvCxnSpPr>
        <p:spPr>
          <a:xfrm rot="5400000">
            <a:off x="2975666" y="3988641"/>
            <a:ext cx="91440" cy="0"/>
          </a:xfrm>
          <a:prstGeom prst="line">
            <a:avLst/>
          </a:prstGeom>
          <a:noFill/>
          <a:ln w="38100" cap="flat" cmpd="sng" algn="ctr">
            <a:solidFill>
              <a:srgbClr val="FFFF00"/>
            </a:solidFill>
            <a:prstDash val="solid"/>
            <a:headEnd type="stealth" w="lg" len="lg"/>
            <a:tailEnd type="none"/>
          </a:ln>
          <a:effectLst/>
          <a:scene3d>
            <a:camera prst="orthographicFront">
              <a:rot lat="0" lon="0" rev="0"/>
            </a:camera>
            <a:lightRig rig="threePt" dir="t"/>
          </a:scene3d>
          <a:sp3d>
            <a:bevelT prst="convex"/>
          </a:sp3d>
        </p:spPr>
      </p:cxnSp>
      <p:cxnSp>
        <p:nvCxnSpPr>
          <p:cNvPr id="626" name="Straight Connector 625"/>
          <p:cNvCxnSpPr/>
          <p:nvPr/>
        </p:nvCxnSpPr>
        <p:spPr>
          <a:xfrm rot="16200000" flipV="1">
            <a:off x="4678680" y="2835213"/>
            <a:ext cx="91440" cy="0"/>
          </a:xfrm>
          <a:prstGeom prst="line">
            <a:avLst/>
          </a:prstGeom>
          <a:noFill/>
          <a:ln w="38100" cap="flat" cmpd="sng" algn="ctr">
            <a:solidFill>
              <a:srgbClr val="FFFF00"/>
            </a:solidFill>
            <a:prstDash val="solid"/>
            <a:headEnd type="stealth" w="lg" len="lg"/>
            <a:tailEnd type="none"/>
          </a:ln>
          <a:effectLst/>
          <a:scene3d>
            <a:camera prst="orthographicFront">
              <a:rot lat="0" lon="0" rev="0"/>
            </a:camera>
            <a:lightRig rig="threePt" dir="t"/>
          </a:scene3d>
          <a:sp3d>
            <a:bevelT prst="convex"/>
          </a:sp3d>
        </p:spPr>
      </p:cxnSp>
      <p:cxnSp>
        <p:nvCxnSpPr>
          <p:cNvPr id="627" name="Straight Connector 626"/>
          <p:cNvCxnSpPr/>
          <p:nvPr/>
        </p:nvCxnSpPr>
        <p:spPr>
          <a:xfrm rot="10800000" flipV="1">
            <a:off x="4419600" y="2789493"/>
            <a:ext cx="0" cy="91440"/>
          </a:xfrm>
          <a:prstGeom prst="line">
            <a:avLst/>
          </a:prstGeom>
          <a:noFill/>
          <a:ln w="38100" cap="flat" cmpd="sng" algn="ctr">
            <a:solidFill>
              <a:srgbClr val="FFFF00"/>
            </a:solidFill>
            <a:prstDash val="solid"/>
            <a:headEnd type="stealth" w="lg" len="lg"/>
            <a:tailEnd type="none"/>
          </a:ln>
          <a:effectLst/>
          <a:scene3d>
            <a:camera prst="orthographicFront">
              <a:rot lat="0" lon="0" rev="0"/>
            </a:camera>
            <a:lightRig rig="threePt" dir="t"/>
          </a:scene3d>
          <a:sp3d>
            <a:bevelT prst="convex"/>
          </a:sp3d>
        </p:spPr>
      </p:cxnSp>
      <p:sp>
        <p:nvSpPr>
          <p:cNvPr id="647" name="TextBox 646"/>
          <p:cNvSpPr txBox="1"/>
          <p:nvPr/>
        </p:nvSpPr>
        <p:spPr>
          <a:xfrm>
            <a:off x="5248019" y="4629962"/>
            <a:ext cx="328937" cy="338554"/>
          </a:xfrm>
          <a:prstGeom prst="rect">
            <a:avLst/>
          </a:prstGeom>
          <a:noFill/>
        </p:spPr>
        <p:txBody>
          <a:bodyPr wrap="none" rtlCol="0">
            <a:spAutoFit/>
          </a:bodyPr>
          <a:lstStyle>
            <a:defPPr>
              <a:defRPr lang="en-US"/>
            </a:defPPr>
            <a:lvl1pPr algn="ctr">
              <a:defRPr sz="1600">
                <a:solidFill>
                  <a:prstClr val="white"/>
                </a:solidFill>
                <a:latin typeface="Aharoni" panose="02010803020104030203" pitchFamily="2" charset="-79"/>
                <a:cs typeface="Aharoni" panose="02010803020104030203" pitchFamily="2" charset="-79"/>
              </a:defRPr>
            </a:lvl1pPr>
          </a:lstStyle>
          <a:p>
            <a:r>
              <a:rPr lang="en-US" dirty="0"/>
              <a:t>K</a:t>
            </a:r>
          </a:p>
        </p:txBody>
      </p:sp>
      <p:sp>
        <p:nvSpPr>
          <p:cNvPr id="354" name="Rectangle 353"/>
          <p:cNvSpPr/>
          <p:nvPr/>
        </p:nvSpPr>
        <p:spPr>
          <a:xfrm>
            <a:off x="3913324" y="614645"/>
            <a:ext cx="1311168" cy="44179"/>
          </a:xfrm>
          <a:prstGeom prst="rect">
            <a:avLst/>
          </a:prstGeom>
          <a:gradFill flip="none" rotWithShape="1">
            <a:gsLst>
              <a:gs pos="0">
                <a:srgbClr val="FFFF00">
                  <a:alpha val="0"/>
                </a:srgbClr>
              </a:gs>
              <a:gs pos="54000">
                <a:srgbClr val="FFFF00"/>
              </a:gs>
              <a:gs pos="100000">
                <a:srgbClr val="FFFF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25" name="Rectangle 624"/>
          <p:cNvSpPr/>
          <p:nvPr/>
        </p:nvSpPr>
        <p:spPr>
          <a:xfrm>
            <a:off x="3246272" y="209550"/>
            <a:ext cx="2645276" cy="461665"/>
          </a:xfrm>
          <a:prstGeom prst="rect">
            <a:avLst/>
          </a:prstGeom>
        </p:spPr>
        <p:txBody>
          <a:bodyPr wrap="none">
            <a:spAutoFit/>
          </a:bodyPr>
          <a:lstStyle/>
          <a:p>
            <a:pPr algn="ctr">
              <a:defRPr/>
            </a:pPr>
            <a:r>
              <a:rPr lang="en-US" sz="2400"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Electric/DC Motor</a:t>
            </a:r>
            <a:endParaRPr lang="en-US" sz="2400"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nvGrpSpPr>
          <p:cNvPr id="12" name="Group 11"/>
          <p:cNvGrpSpPr/>
          <p:nvPr/>
        </p:nvGrpSpPr>
        <p:grpSpPr>
          <a:xfrm>
            <a:off x="3149600" y="697230"/>
            <a:ext cx="2856633" cy="3030220"/>
            <a:chOff x="3296139" y="845272"/>
            <a:chExt cx="2856633" cy="3030220"/>
          </a:xfrm>
        </p:grpSpPr>
        <p:cxnSp>
          <p:nvCxnSpPr>
            <p:cNvPr id="755" name="Straight Connector 754"/>
            <p:cNvCxnSpPr/>
            <p:nvPr/>
          </p:nvCxnSpPr>
          <p:spPr>
            <a:xfrm rot="5400000">
              <a:off x="4004599" y="2957455"/>
              <a:ext cx="1135541" cy="1633"/>
            </a:xfrm>
            <a:prstGeom prst="line">
              <a:avLst/>
            </a:prstGeom>
            <a:noFill/>
            <a:ln w="38100" cap="flat" cmpd="sng" algn="ctr">
              <a:solidFill>
                <a:sysClr val="window" lastClr="FFFFFF"/>
              </a:solidFill>
              <a:prstDash val="solid"/>
            </a:ln>
            <a:effectLst/>
            <a:scene3d>
              <a:camera prst="orthographicFront">
                <a:rot lat="0" lon="0" rev="0"/>
              </a:camera>
              <a:lightRig rig="threePt" dir="t"/>
            </a:scene3d>
            <a:sp3d>
              <a:bevelT prst="convex"/>
            </a:sp3d>
          </p:spPr>
        </p:cxnSp>
        <p:cxnSp>
          <p:nvCxnSpPr>
            <p:cNvPr id="756" name="Straight Connector 755"/>
            <p:cNvCxnSpPr/>
            <p:nvPr/>
          </p:nvCxnSpPr>
          <p:spPr>
            <a:xfrm rot="5400000">
              <a:off x="4304206" y="2975287"/>
              <a:ext cx="1135541" cy="1633"/>
            </a:xfrm>
            <a:prstGeom prst="line">
              <a:avLst/>
            </a:prstGeom>
            <a:noFill/>
            <a:ln w="38100" cap="flat" cmpd="sng" algn="ctr">
              <a:solidFill>
                <a:sysClr val="window" lastClr="FFFFFF"/>
              </a:solidFill>
              <a:prstDash val="solid"/>
            </a:ln>
            <a:effectLst/>
            <a:scene3d>
              <a:camera prst="orthographicFront">
                <a:rot lat="0" lon="0" rev="0"/>
              </a:camera>
              <a:lightRig rig="threePt" dir="t"/>
            </a:scene3d>
            <a:sp3d>
              <a:bevelT prst="convex"/>
            </a:sp3d>
          </p:spPr>
        </p:cxnSp>
        <p:cxnSp>
          <p:nvCxnSpPr>
            <p:cNvPr id="757" name="Straight Connector 756"/>
            <p:cNvCxnSpPr/>
            <p:nvPr/>
          </p:nvCxnSpPr>
          <p:spPr>
            <a:xfrm>
              <a:off x="3651250" y="2412199"/>
              <a:ext cx="941582" cy="0"/>
            </a:xfrm>
            <a:prstGeom prst="line">
              <a:avLst/>
            </a:prstGeom>
            <a:noFill/>
            <a:ln w="38100" cap="flat" cmpd="sng" algn="ctr">
              <a:solidFill>
                <a:sysClr val="window" lastClr="FFFFFF"/>
              </a:solidFill>
              <a:prstDash val="solid"/>
            </a:ln>
            <a:effectLst/>
            <a:scene3d>
              <a:camera prst="orthographicFront">
                <a:rot lat="0" lon="0" rev="0"/>
              </a:camera>
              <a:lightRig rig="threePt" dir="t"/>
            </a:scene3d>
            <a:sp3d>
              <a:bevelT prst="convex"/>
            </a:sp3d>
          </p:spPr>
        </p:cxnSp>
        <p:cxnSp>
          <p:nvCxnSpPr>
            <p:cNvPr id="758" name="Straight Connector 757"/>
            <p:cNvCxnSpPr/>
            <p:nvPr/>
          </p:nvCxnSpPr>
          <p:spPr>
            <a:xfrm>
              <a:off x="4860467" y="2406748"/>
              <a:ext cx="958414" cy="0"/>
            </a:xfrm>
            <a:prstGeom prst="line">
              <a:avLst/>
            </a:prstGeom>
            <a:noFill/>
            <a:ln w="38100" cap="flat" cmpd="sng" algn="ctr">
              <a:solidFill>
                <a:sysClr val="window" lastClr="FFFFFF"/>
              </a:solidFill>
              <a:prstDash val="solid"/>
            </a:ln>
            <a:effectLst/>
            <a:scene3d>
              <a:camera prst="orthographicFront">
                <a:rot lat="0" lon="0" rev="0"/>
              </a:camera>
              <a:lightRig rig="threePt" dir="t"/>
            </a:scene3d>
            <a:sp3d>
              <a:bevelT prst="convex"/>
            </a:sp3d>
          </p:spPr>
        </p:cxnSp>
        <p:cxnSp>
          <p:nvCxnSpPr>
            <p:cNvPr id="759" name="Straight Connector 758"/>
            <p:cNvCxnSpPr/>
            <p:nvPr/>
          </p:nvCxnSpPr>
          <p:spPr>
            <a:xfrm rot="5400000">
              <a:off x="3029132" y="1786177"/>
              <a:ext cx="1280160" cy="2174"/>
            </a:xfrm>
            <a:prstGeom prst="line">
              <a:avLst/>
            </a:prstGeom>
            <a:noFill/>
            <a:ln w="38100" cap="flat" cmpd="sng" algn="ctr">
              <a:solidFill>
                <a:sysClr val="window" lastClr="FFFFFF"/>
              </a:solidFill>
              <a:prstDash val="solid"/>
            </a:ln>
            <a:effectLst/>
            <a:scene3d>
              <a:camera prst="orthographicFront">
                <a:rot lat="0" lon="0" rev="0"/>
              </a:camera>
              <a:lightRig rig="threePt" dir="t"/>
            </a:scene3d>
            <a:sp3d>
              <a:bevelT prst="convex"/>
            </a:sp3d>
          </p:spPr>
        </p:cxnSp>
        <p:cxnSp>
          <p:nvCxnSpPr>
            <p:cNvPr id="760" name="Straight Connector 759"/>
            <p:cNvCxnSpPr/>
            <p:nvPr/>
          </p:nvCxnSpPr>
          <p:spPr>
            <a:xfrm rot="5400000">
              <a:off x="5164907" y="1784950"/>
              <a:ext cx="1280160" cy="1796"/>
            </a:xfrm>
            <a:prstGeom prst="line">
              <a:avLst/>
            </a:prstGeom>
            <a:noFill/>
            <a:ln w="38100" cap="flat" cmpd="sng" algn="ctr">
              <a:solidFill>
                <a:sysClr val="window" lastClr="FFFFFF"/>
              </a:solidFill>
              <a:prstDash val="solid"/>
            </a:ln>
            <a:effectLst/>
            <a:scene3d>
              <a:camera prst="orthographicFront">
                <a:rot lat="0" lon="0" rev="0"/>
              </a:camera>
              <a:lightRig rig="threePt" dir="t"/>
            </a:scene3d>
            <a:sp3d>
              <a:bevelT prst="convex"/>
            </a:sp3d>
          </p:spPr>
        </p:cxnSp>
        <p:cxnSp>
          <p:nvCxnSpPr>
            <p:cNvPr id="761" name="Straight Connector 760"/>
            <p:cNvCxnSpPr/>
            <p:nvPr/>
          </p:nvCxnSpPr>
          <p:spPr>
            <a:xfrm>
              <a:off x="3657572" y="1155004"/>
              <a:ext cx="2161309" cy="0"/>
            </a:xfrm>
            <a:prstGeom prst="line">
              <a:avLst/>
            </a:prstGeom>
            <a:noFill/>
            <a:ln w="38100" cap="flat" cmpd="sng" algn="ctr">
              <a:solidFill>
                <a:sysClr val="window" lastClr="FFFFFF"/>
              </a:solidFill>
              <a:prstDash val="solid"/>
            </a:ln>
            <a:effectLst/>
            <a:scene3d>
              <a:camera prst="orthographicFront">
                <a:rot lat="0" lon="0" rev="0"/>
              </a:camera>
              <a:lightRig rig="threePt" dir="t"/>
            </a:scene3d>
            <a:sp3d>
              <a:bevelT prst="convex"/>
            </a:sp3d>
          </p:spPr>
        </p:cxnSp>
        <p:grpSp>
          <p:nvGrpSpPr>
            <p:cNvPr id="762" name="Group 135"/>
            <p:cNvGrpSpPr/>
            <p:nvPr/>
          </p:nvGrpSpPr>
          <p:grpSpPr>
            <a:xfrm>
              <a:off x="3833404" y="1326454"/>
              <a:ext cx="1784069" cy="886891"/>
              <a:chOff x="3385740" y="1031476"/>
              <a:chExt cx="2374596" cy="1571182"/>
            </a:xfrm>
          </p:grpSpPr>
          <p:sp>
            <p:nvSpPr>
              <p:cNvPr id="763" name="Rectangle 762"/>
              <p:cNvSpPr/>
              <p:nvPr/>
            </p:nvSpPr>
            <p:spPr>
              <a:xfrm>
                <a:off x="3385740" y="1031576"/>
                <a:ext cx="1188720" cy="1571082"/>
              </a:xfrm>
              <a:prstGeom prst="rect">
                <a:avLst/>
              </a:prstGeom>
              <a:solidFill>
                <a:srgbClr val="00B0F0"/>
              </a:solidFill>
              <a:ln w="25400" cap="flat" cmpd="sng" algn="ctr">
                <a:noFill/>
                <a:prstDash val="solid"/>
              </a:ln>
              <a:effectLst/>
              <a:scene3d>
                <a:camera prst="orthographicFront">
                  <a:rot lat="0" lon="0" rev="0"/>
                </a:camera>
                <a:lightRig rig="threePt" dir="t"/>
              </a:scene3d>
              <a:sp3d>
                <a:bevelT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sp>
            <p:nvSpPr>
              <p:cNvPr id="764" name="Rectangle 763"/>
              <p:cNvSpPr/>
              <p:nvPr/>
            </p:nvSpPr>
            <p:spPr>
              <a:xfrm>
                <a:off x="4571616" y="1031476"/>
                <a:ext cx="1188720" cy="1571082"/>
              </a:xfrm>
              <a:prstGeom prst="rect">
                <a:avLst/>
              </a:prstGeom>
              <a:solidFill>
                <a:srgbClr val="FFC000"/>
              </a:solidFill>
              <a:ln w="25400" cap="flat" cmpd="sng" algn="ctr">
                <a:noFill/>
                <a:prstDash val="solid"/>
              </a:ln>
              <a:effectLst/>
              <a:scene3d>
                <a:camera prst="orthographicFront">
                  <a:rot lat="0" lon="0" rev="0"/>
                </a:camera>
                <a:lightRig rig="threePt" dir="t"/>
              </a:scene3d>
              <a:sp3d>
                <a:bevelT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grpSp>
        <p:grpSp>
          <p:nvGrpSpPr>
            <p:cNvPr id="765" name="Group 129"/>
            <p:cNvGrpSpPr/>
            <p:nvPr/>
          </p:nvGrpSpPr>
          <p:grpSpPr>
            <a:xfrm>
              <a:off x="4394213" y="3520299"/>
              <a:ext cx="666120" cy="355193"/>
              <a:chOff x="5819422" y="3863808"/>
              <a:chExt cx="465961" cy="252586"/>
            </a:xfrm>
            <a:scene3d>
              <a:camera prst="orthographicFront">
                <a:rot lat="0" lon="0" rev="0"/>
              </a:camera>
              <a:lightRig rig="threePt" dir="t"/>
            </a:scene3d>
          </p:grpSpPr>
          <p:sp>
            <p:nvSpPr>
              <p:cNvPr id="766" name="Arc 765"/>
              <p:cNvSpPr/>
              <p:nvPr/>
            </p:nvSpPr>
            <p:spPr>
              <a:xfrm rot="16200000">
                <a:off x="5836455" y="3849542"/>
                <a:ext cx="249819" cy="283885"/>
              </a:xfrm>
              <a:prstGeom prst="arc">
                <a:avLst>
                  <a:gd name="adj1" fmla="val 10766159"/>
                  <a:gd name="adj2" fmla="val 0"/>
                </a:avLst>
              </a:prstGeom>
              <a:noFill/>
              <a:ln w="57150" cap="rnd" cmpd="sng" algn="ctr">
                <a:solidFill>
                  <a:srgbClr val="00B050"/>
                </a:solidFill>
                <a:prstDash val="solid"/>
                <a:round/>
              </a:ln>
              <a:effectLst/>
              <a:sp3d>
                <a:bevelT w="152400" h="50800" prst="softRoun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ndParaRPr>
              </a:p>
            </p:txBody>
          </p:sp>
          <p:sp>
            <p:nvSpPr>
              <p:cNvPr id="767" name="Arc 766"/>
              <p:cNvSpPr/>
              <p:nvPr/>
            </p:nvSpPr>
            <p:spPr>
              <a:xfrm rot="5400000" flipH="1">
                <a:off x="6018531" y="3846775"/>
                <a:ext cx="249819" cy="283885"/>
              </a:xfrm>
              <a:prstGeom prst="arc">
                <a:avLst>
                  <a:gd name="adj1" fmla="val 10750634"/>
                  <a:gd name="adj2" fmla="val 0"/>
                </a:avLst>
              </a:prstGeom>
              <a:noFill/>
              <a:ln w="57150" cap="rnd" cmpd="sng" algn="ctr">
                <a:solidFill>
                  <a:srgbClr val="00B050"/>
                </a:solidFill>
                <a:prstDash val="solid"/>
                <a:round/>
              </a:ln>
              <a:effectLst/>
              <a:sp3d>
                <a:bevelT w="152400" h="50800" prst="softRoun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ndParaRPr>
              </a:p>
            </p:txBody>
          </p:sp>
        </p:grpSp>
        <p:grpSp>
          <p:nvGrpSpPr>
            <p:cNvPr id="768" name="Group 16"/>
            <p:cNvGrpSpPr/>
            <p:nvPr/>
          </p:nvGrpSpPr>
          <p:grpSpPr>
            <a:xfrm>
              <a:off x="4072636" y="3528634"/>
              <a:ext cx="357046" cy="276999"/>
              <a:chOff x="2472436" y="3535006"/>
              <a:chExt cx="357046" cy="276999"/>
            </a:xfrm>
          </p:grpSpPr>
          <p:sp>
            <p:nvSpPr>
              <p:cNvPr id="769" name="Rectangle 768"/>
              <p:cNvSpPr/>
              <p:nvPr/>
            </p:nvSpPr>
            <p:spPr>
              <a:xfrm>
                <a:off x="2472436" y="3580726"/>
                <a:ext cx="283464" cy="219456"/>
              </a:xfrm>
              <a:prstGeom prst="rect">
                <a:avLst/>
              </a:prstGeom>
              <a:solidFill>
                <a:srgbClr val="FFFF00"/>
              </a:solidFill>
              <a:ln w="25400" cap="flat" cmpd="sng" algn="ctr">
                <a:no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haroni" panose="02010803020104030203" pitchFamily="2" charset="-79"/>
                  <a:cs typeface="Aharoni" panose="02010803020104030203" pitchFamily="2" charset="-79"/>
                </a:endParaRPr>
              </a:p>
            </p:txBody>
          </p:sp>
          <p:sp>
            <p:nvSpPr>
              <p:cNvPr id="770" name="TextBox 769"/>
              <p:cNvSpPr txBox="1"/>
              <p:nvPr/>
            </p:nvSpPr>
            <p:spPr>
              <a:xfrm>
                <a:off x="2476500" y="3535006"/>
                <a:ext cx="352982"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b="1" kern="0" noProof="0" dirty="0" smtClean="0">
                    <a:solidFill>
                      <a:prstClr val="black"/>
                    </a:solidFill>
                    <a:latin typeface="Arial" panose="020B0604020202020204" pitchFamily="34" charset="0"/>
                    <a:cs typeface="Arial" panose="020B0604020202020204" pitchFamily="34" charset="0"/>
                  </a:rPr>
                  <a:t>B</a:t>
                </a:r>
                <a:r>
                  <a:rPr lang="en-US" sz="1200" b="1" kern="0" baseline="-25000" noProof="0" dirty="0" smtClean="0">
                    <a:solidFill>
                      <a:prstClr val="black"/>
                    </a:solidFill>
                    <a:latin typeface="Arial" panose="020B0604020202020204" pitchFamily="34" charset="0"/>
                    <a:cs typeface="Arial" panose="020B0604020202020204" pitchFamily="34" charset="0"/>
                  </a:rPr>
                  <a:t>1</a:t>
                </a:r>
                <a:endParaRPr kumimoji="0" lang="en-US" sz="1200" b="1" i="0" u="none" strike="noStrike" kern="0" cap="none" spc="0" normalizeH="0" baseline="-25000" noProof="0" dirty="0" smtClean="0">
                  <a:ln>
                    <a:noFill/>
                  </a:ln>
                  <a:solidFill>
                    <a:prstClr val="black"/>
                  </a:solidFill>
                  <a:effectLst/>
                  <a:uLnTx/>
                  <a:uFillTx/>
                  <a:latin typeface="Arial" panose="020B0604020202020204" pitchFamily="34" charset="0"/>
                  <a:cs typeface="Arial" panose="020B0604020202020204" pitchFamily="34" charset="0"/>
                </a:endParaRPr>
              </a:p>
            </p:txBody>
          </p:sp>
        </p:grpSp>
        <p:grpSp>
          <p:nvGrpSpPr>
            <p:cNvPr id="771" name="Group 17"/>
            <p:cNvGrpSpPr/>
            <p:nvPr/>
          </p:nvGrpSpPr>
          <p:grpSpPr>
            <a:xfrm>
              <a:off x="5037574" y="3533078"/>
              <a:ext cx="344966" cy="307777"/>
              <a:chOff x="2097524" y="3566240"/>
              <a:chExt cx="344966" cy="307777"/>
            </a:xfrm>
          </p:grpSpPr>
          <p:sp>
            <p:nvSpPr>
              <p:cNvPr id="772" name="Rectangle 771"/>
              <p:cNvSpPr/>
              <p:nvPr/>
            </p:nvSpPr>
            <p:spPr>
              <a:xfrm>
                <a:off x="2133600" y="3611048"/>
                <a:ext cx="283885" cy="215065"/>
              </a:xfrm>
              <a:prstGeom prst="rect">
                <a:avLst/>
              </a:prstGeom>
              <a:solidFill>
                <a:srgbClr val="FFFF00"/>
              </a:solidFill>
              <a:ln w="25400" cap="flat" cmpd="sng" algn="ctr">
                <a:no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Aharoni" panose="02010803020104030203" pitchFamily="2" charset="-79"/>
                  <a:cs typeface="Aharoni" panose="02010803020104030203" pitchFamily="2" charset="-79"/>
                </a:endParaRPr>
              </a:p>
            </p:txBody>
          </p:sp>
          <p:sp>
            <p:nvSpPr>
              <p:cNvPr id="773" name="TextBox 772"/>
              <p:cNvSpPr txBox="1"/>
              <p:nvPr/>
            </p:nvSpPr>
            <p:spPr>
              <a:xfrm>
                <a:off x="2097524" y="3566240"/>
                <a:ext cx="344966"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prstClr val="black"/>
                    </a:solidFill>
                    <a:effectLst/>
                    <a:uLnTx/>
                    <a:uFillTx/>
                    <a:latin typeface="Aharoni" panose="02010803020104030203" pitchFamily="2" charset="-79"/>
                    <a:cs typeface="Aharoni" panose="02010803020104030203" pitchFamily="2" charset="-79"/>
                  </a:rPr>
                  <a:t>B</a:t>
                </a:r>
                <a:r>
                  <a:rPr kumimoji="0" lang="en-US" sz="1400" b="1" i="0" u="none" strike="noStrike" kern="0" cap="none" spc="0" normalizeH="0" baseline="-25000" noProof="0" dirty="0" smtClean="0">
                    <a:ln>
                      <a:noFill/>
                    </a:ln>
                    <a:solidFill>
                      <a:prstClr val="black"/>
                    </a:solidFill>
                    <a:effectLst/>
                    <a:uLnTx/>
                    <a:uFillTx/>
                    <a:latin typeface="Aharoni" panose="02010803020104030203" pitchFamily="2" charset="-79"/>
                    <a:cs typeface="Aharoni" panose="02010803020104030203" pitchFamily="2" charset="-79"/>
                  </a:rPr>
                  <a:t>2</a:t>
                </a:r>
                <a:endParaRPr kumimoji="0" lang="en-US" sz="1200" b="1" i="0" u="none" strike="noStrike" kern="0" cap="none" spc="0" normalizeH="0" baseline="-25000" noProof="0" dirty="0" smtClean="0">
                  <a:ln>
                    <a:noFill/>
                  </a:ln>
                  <a:solidFill>
                    <a:prstClr val="black"/>
                  </a:solidFill>
                  <a:effectLst/>
                  <a:uLnTx/>
                  <a:uFillTx/>
                  <a:latin typeface="Arial" panose="020B0604020202020204" pitchFamily="34" charset="0"/>
                  <a:cs typeface="Arial" panose="020B0604020202020204" pitchFamily="34" charset="0"/>
                </a:endParaRPr>
              </a:p>
            </p:txBody>
          </p:sp>
        </p:grpSp>
        <p:sp>
          <p:nvSpPr>
            <p:cNvPr id="774" name="TextBox 773"/>
            <p:cNvSpPr txBox="1"/>
            <p:nvPr/>
          </p:nvSpPr>
          <p:spPr>
            <a:xfrm>
              <a:off x="3296139" y="2236389"/>
              <a:ext cx="367408"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A</a:t>
              </a:r>
              <a:endParaRPr lang="en-US" sz="2000" dirty="0">
                <a:solidFill>
                  <a:schemeClr val="bg1"/>
                </a:solidFill>
                <a:latin typeface="Aharoni" panose="02010803020104030203" pitchFamily="2" charset="-79"/>
                <a:cs typeface="Aharoni" panose="02010803020104030203" pitchFamily="2" charset="-79"/>
              </a:endParaRPr>
            </a:p>
          </p:txBody>
        </p:sp>
        <p:sp>
          <p:nvSpPr>
            <p:cNvPr id="775" name="TextBox 774"/>
            <p:cNvSpPr txBox="1"/>
            <p:nvPr/>
          </p:nvSpPr>
          <p:spPr>
            <a:xfrm>
              <a:off x="3333750" y="894822"/>
              <a:ext cx="343364"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B</a:t>
              </a:r>
              <a:endParaRPr lang="en-US" sz="2000" dirty="0">
                <a:solidFill>
                  <a:schemeClr val="bg1"/>
                </a:solidFill>
                <a:latin typeface="Aharoni" panose="02010803020104030203" pitchFamily="2" charset="-79"/>
                <a:cs typeface="Aharoni" panose="02010803020104030203" pitchFamily="2" charset="-79"/>
              </a:endParaRPr>
            </a:p>
          </p:txBody>
        </p:sp>
        <p:sp>
          <p:nvSpPr>
            <p:cNvPr id="1007" name="TextBox 1006"/>
            <p:cNvSpPr txBox="1"/>
            <p:nvPr/>
          </p:nvSpPr>
          <p:spPr>
            <a:xfrm>
              <a:off x="5785364" y="2232559"/>
              <a:ext cx="367408"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D</a:t>
              </a:r>
              <a:endParaRPr lang="en-US" sz="2000" dirty="0">
                <a:solidFill>
                  <a:schemeClr val="bg1"/>
                </a:solidFill>
                <a:latin typeface="Aharoni" panose="02010803020104030203" pitchFamily="2" charset="-79"/>
                <a:cs typeface="Aharoni" panose="02010803020104030203" pitchFamily="2" charset="-79"/>
              </a:endParaRPr>
            </a:p>
          </p:txBody>
        </p:sp>
        <p:sp>
          <p:nvSpPr>
            <p:cNvPr id="1008" name="TextBox 1007"/>
            <p:cNvSpPr txBox="1"/>
            <p:nvPr/>
          </p:nvSpPr>
          <p:spPr>
            <a:xfrm>
              <a:off x="5777255" y="845272"/>
              <a:ext cx="335348"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C</a:t>
              </a:r>
              <a:endParaRPr lang="en-US" sz="2000" dirty="0">
                <a:solidFill>
                  <a:schemeClr val="bg1"/>
                </a:solidFill>
                <a:latin typeface="Aharoni" panose="02010803020104030203" pitchFamily="2" charset="-79"/>
                <a:cs typeface="Aharoni" panose="02010803020104030203" pitchFamily="2" charset="-79"/>
              </a:endParaRPr>
            </a:p>
          </p:txBody>
        </p:sp>
        <p:sp>
          <p:nvSpPr>
            <p:cNvPr id="1010" name="TextBox 1009"/>
            <p:cNvSpPr txBox="1"/>
            <p:nvPr/>
          </p:nvSpPr>
          <p:spPr>
            <a:xfrm>
              <a:off x="4909411" y="3166098"/>
              <a:ext cx="369012" cy="338554"/>
            </a:xfrm>
            <a:prstGeom prst="rect">
              <a:avLst/>
            </a:prstGeom>
            <a:noFill/>
          </p:spPr>
          <p:txBody>
            <a:bodyPr wrap="none" rtlCol="0">
              <a:spAutoFit/>
            </a:bodyPr>
            <a:lstStyle/>
            <a:p>
              <a:pPr lvl="0"/>
              <a:r>
                <a:rPr lang="en-US" sz="1600" b="1" dirty="0" smtClean="0">
                  <a:solidFill>
                    <a:srgbClr val="FFFF00"/>
                  </a:solidFill>
                  <a:latin typeface="Aharoni" panose="02010803020104030203" pitchFamily="2" charset="-79"/>
                  <a:cs typeface="Aharoni" panose="02010803020104030203" pitchFamily="2" charset="-79"/>
                </a:rPr>
                <a:t>R</a:t>
              </a:r>
              <a:r>
                <a:rPr lang="en-US" sz="1600" b="1" baseline="-25000" dirty="0" smtClean="0">
                  <a:solidFill>
                    <a:srgbClr val="FFFF00"/>
                  </a:solidFill>
                  <a:latin typeface="Aharoni" panose="02010803020104030203" pitchFamily="2" charset="-79"/>
                  <a:cs typeface="Aharoni" panose="02010803020104030203" pitchFamily="2" charset="-79"/>
                </a:rPr>
                <a:t>2</a:t>
              </a:r>
              <a:endParaRPr lang="en-US" sz="1600" b="1" baseline="-25000" dirty="0">
                <a:solidFill>
                  <a:srgbClr val="FFFF00"/>
                </a:solidFill>
                <a:latin typeface="Arial" panose="020B0604020202020204" pitchFamily="34" charset="0"/>
                <a:cs typeface="Arial" panose="020B0604020202020204" pitchFamily="34" charset="0"/>
              </a:endParaRPr>
            </a:p>
          </p:txBody>
        </p:sp>
        <p:sp>
          <p:nvSpPr>
            <p:cNvPr id="1011" name="TextBox 1010"/>
            <p:cNvSpPr txBox="1"/>
            <p:nvPr/>
          </p:nvSpPr>
          <p:spPr>
            <a:xfrm>
              <a:off x="4182336" y="3125557"/>
              <a:ext cx="369012" cy="338554"/>
            </a:xfrm>
            <a:prstGeom prst="rect">
              <a:avLst/>
            </a:prstGeom>
            <a:noFill/>
          </p:spPr>
          <p:txBody>
            <a:bodyPr wrap="none" rtlCol="0">
              <a:spAutoFit/>
            </a:bodyPr>
            <a:lstStyle/>
            <a:p>
              <a:pPr lvl="0"/>
              <a:r>
                <a:rPr lang="en-US" sz="1600" b="1" dirty="0" smtClean="0">
                  <a:solidFill>
                    <a:srgbClr val="FFFF00"/>
                  </a:solidFill>
                  <a:latin typeface="Aharoni" panose="02010803020104030203" pitchFamily="2" charset="-79"/>
                  <a:cs typeface="Aharoni" panose="02010803020104030203" pitchFamily="2" charset="-79"/>
                </a:rPr>
                <a:t>R</a:t>
              </a:r>
              <a:r>
                <a:rPr lang="en-US" sz="1600" b="1" baseline="-25000" dirty="0" smtClean="0">
                  <a:solidFill>
                    <a:srgbClr val="FFFF00"/>
                  </a:solidFill>
                  <a:latin typeface="Aharoni" panose="02010803020104030203" pitchFamily="2" charset="-79"/>
                  <a:cs typeface="Aharoni" panose="02010803020104030203" pitchFamily="2" charset="-79"/>
                </a:rPr>
                <a:t>1</a:t>
              </a:r>
              <a:endParaRPr lang="en-US" sz="1600" b="1" baseline="-25000" dirty="0">
                <a:solidFill>
                  <a:srgbClr val="FFFF00"/>
                </a:solidFill>
                <a:latin typeface="Arial" panose="020B0604020202020204" pitchFamily="34" charset="0"/>
                <a:cs typeface="Arial" panose="020B0604020202020204" pitchFamily="34" charset="0"/>
              </a:endParaRPr>
            </a:p>
          </p:txBody>
        </p:sp>
      </p:grpSp>
      <p:grpSp>
        <p:nvGrpSpPr>
          <p:cNvPr id="776" name="Group K"/>
          <p:cNvGrpSpPr/>
          <p:nvPr/>
        </p:nvGrpSpPr>
        <p:grpSpPr>
          <a:xfrm>
            <a:off x="3162300" y="730250"/>
            <a:ext cx="2857661" cy="3025288"/>
            <a:chOff x="3152775" y="698987"/>
            <a:chExt cx="2857661" cy="3025288"/>
          </a:xfrm>
          <a:scene3d>
            <a:camera prst="orthographicFront">
              <a:rot lat="0" lon="1800000" rev="0"/>
            </a:camera>
            <a:lightRig rig="threePt" dir="t"/>
          </a:scene3d>
        </p:grpSpPr>
        <p:grpSp>
          <p:nvGrpSpPr>
            <p:cNvPr id="777" name="Group 776"/>
            <p:cNvGrpSpPr/>
            <p:nvPr/>
          </p:nvGrpSpPr>
          <p:grpSpPr>
            <a:xfrm>
              <a:off x="3152775" y="698987"/>
              <a:ext cx="2857661" cy="3025288"/>
              <a:chOff x="3296139" y="514350"/>
              <a:chExt cx="2857661" cy="3025288"/>
            </a:xfrm>
          </p:grpSpPr>
          <p:cxnSp>
            <p:nvCxnSpPr>
              <p:cNvPr id="782" name="Straight Connector 781"/>
              <p:cNvCxnSpPr/>
              <p:nvPr/>
            </p:nvCxnSpPr>
            <p:spPr>
              <a:xfrm rot="5400000">
                <a:off x="4004599" y="2621601"/>
                <a:ext cx="1135541" cy="1633"/>
              </a:xfrm>
              <a:prstGeom prst="line">
                <a:avLst/>
              </a:prstGeom>
              <a:noFill/>
              <a:ln w="38100" cap="flat" cmpd="sng" algn="ctr">
                <a:solidFill>
                  <a:sysClr val="window" lastClr="FFFFFF"/>
                </a:solidFill>
                <a:prstDash val="solid"/>
              </a:ln>
              <a:effectLst/>
              <a:sp3d>
                <a:bevelT prst="convex"/>
              </a:sp3d>
            </p:spPr>
          </p:cxnSp>
          <p:cxnSp>
            <p:nvCxnSpPr>
              <p:cNvPr id="783" name="Straight Connector 782"/>
              <p:cNvCxnSpPr/>
              <p:nvPr/>
            </p:nvCxnSpPr>
            <p:spPr>
              <a:xfrm rot="5400000">
                <a:off x="4304206" y="2639433"/>
                <a:ext cx="1135541" cy="1633"/>
              </a:xfrm>
              <a:prstGeom prst="line">
                <a:avLst/>
              </a:prstGeom>
              <a:noFill/>
              <a:ln w="38100" cap="flat" cmpd="sng" algn="ctr">
                <a:solidFill>
                  <a:sysClr val="window" lastClr="FFFFFF"/>
                </a:solidFill>
                <a:prstDash val="solid"/>
              </a:ln>
              <a:effectLst/>
              <a:sp3d>
                <a:bevelT prst="convex"/>
              </a:sp3d>
            </p:spPr>
          </p:cxnSp>
          <p:cxnSp>
            <p:nvCxnSpPr>
              <p:cNvPr id="784" name="Straight Connector 783"/>
              <p:cNvCxnSpPr/>
              <p:nvPr/>
            </p:nvCxnSpPr>
            <p:spPr>
              <a:xfrm>
                <a:off x="3651250" y="2076345"/>
                <a:ext cx="941582" cy="0"/>
              </a:xfrm>
              <a:prstGeom prst="line">
                <a:avLst/>
              </a:prstGeom>
              <a:noFill/>
              <a:ln w="38100" cap="flat" cmpd="sng" algn="ctr">
                <a:solidFill>
                  <a:sysClr val="window" lastClr="FFFFFF"/>
                </a:solidFill>
                <a:prstDash val="solid"/>
              </a:ln>
              <a:effectLst/>
              <a:sp3d>
                <a:bevelT prst="convex"/>
              </a:sp3d>
            </p:spPr>
          </p:cxnSp>
          <p:cxnSp>
            <p:nvCxnSpPr>
              <p:cNvPr id="785" name="Straight Connector 784"/>
              <p:cNvCxnSpPr/>
              <p:nvPr/>
            </p:nvCxnSpPr>
            <p:spPr>
              <a:xfrm>
                <a:off x="4860467" y="2070894"/>
                <a:ext cx="958414" cy="0"/>
              </a:xfrm>
              <a:prstGeom prst="line">
                <a:avLst/>
              </a:prstGeom>
              <a:noFill/>
              <a:ln w="38100" cap="flat" cmpd="sng" algn="ctr">
                <a:solidFill>
                  <a:sysClr val="window" lastClr="FFFFFF"/>
                </a:solidFill>
                <a:prstDash val="solid"/>
              </a:ln>
              <a:effectLst/>
              <a:sp3d>
                <a:bevelT prst="convex"/>
              </a:sp3d>
            </p:spPr>
          </p:cxnSp>
          <p:cxnSp>
            <p:nvCxnSpPr>
              <p:cNvPr id="786" name="Straight Connector 785"/>
              <p:cNvCxnSpPr/>
              <p:nvPr/>
            </p:nvCxnSpPr>
            <p:spPr>
              <a:xfrm rot="5400000">
                <a:off x="3029132" y="1450323"/>
                <a:ext cx="1280160" cy="2174"/>
              </a:xfrm>
              <a:prstGeom prst="line">
                <a:avLst/>
              </a:prstGeom>
              <a:noFill/>
              <a:ln w="38100" cap="flat" cmpd="sng" algn="ctr">
                <a:solidFill>
                  <a:sysClr val="window" lastClr="FFFFFF"/>
                </a:solidFill>
                <a:prstDash val="solid"/>
              </a:ln>
              <a:effectLst/>
              <a:sp3d>
                <a:bevelT prst="convex"/>
              </a:sp3d>
            </p:spPr>
          </p:cxnSp>
          <p:cxnSp>
            <p:nvCxnSpPr>
              <p:cNvPr id="787" name="Straight Connector 786"/>
              <p:cNvCxnSpPr/>
              <p:nvPr/>
            </p:nvCxnSpPr>
            <p:spPr>
              <a:xfrm rot="5400000">
                <a:off x="5164907" y="1449096"/>
                <a:ext cx="1280160" cy="1796"/>
              </a:xfrm>
              <a:prstGeom prst="line">
                <a:avLst/>
              </a:prstGeom>
              <a:noFill/>
              <a:ln w="38100" cap="flat" cmpd="sng" algn="ctr">
                <a:solidFill>
                  <a:sysClr val="window" lastClr="FFFFFF"/>
                </a:solidFill>
                <a:prstDash val="solid"/>
              </a:ln>
              <a:effectLst/>
              <a:sp3d>
                <a:bevelT prst="convex"/>
              </a:sp3d>
            </p:spPr>
          </p:cxnSp>
          <p:cxnSp>
            <p:nvCxnSpPr>
              <p:cNvPr id="788" name="Straight Connector 787"/>
              <p:cNvCxnSpPr/>
              <p:nvPr/>
            </p:nvCxnSpPr>
            <p:spPr>
              <a:xfrm>
                <a:off x="3657572" y="819150"/>
                <a:ext cx="2161309" cy="0"/>
              </a:xfrm>
              <a:prstGeom prst="line">
                <a:avLst/>
              </a:prstGeom>
              <a:noFill/>
              <a:ln w="38100" cap="flat" cmpd="sng" algn="ctr">
                <a:solidFill>
                  <a:sysClr val="window" lastClr="FFFFFF"/>
                </a:solidFill>
                <a:prstDash val="solid"/>
              </a:ln>
              <a:effectLst/>
              <a:sp3d>
                <a:bevelT prst="convex"/>
              </a:sp3d>
            </p:spPr>
          </p:cxnSp>
          <p:grpSp>
            <p:nvGrpSpPr>
              <p:cNvPr id="789" name="Group 129"/>
              <p:cNvGrpSpPr/>
              <p:nvPr/>
            </p:nvGrpSpPr>
            <p:grpSpPr>
              <a:xfrm>
                <a:off x="4394213" y="3184445"/>
                <a:ext cx="666120" cy="355193"/>
                <a:chOff x="5819422" y="3863808"/>
                <a:chExt cx="465961" cy="252586"/>
              </a:xfrm>
            </p:grpSpPr>
            <p:sp>
              <p:nvSpPr>
                <p:cNvPr id="795" name="Arc 794"/>
                <p:cNvSpPr/>
                <p:nvPr/>
              </p:nvSpPr>
              <p:spPr>
                <a:xfrm rot="16200000">
                  <a:off x="5836455" y="3849542"/>
                  <a:ext cx="249819" cy="283885"/>
                </a:xfrm>
                <a:prstGeom prst="arc">
                  <a:avLst>
                    <a:gd name="adj1" fmla="val 10766159"/>
                    <a:gd name="adj2" fmla="val 0"/>
                  </a:avLst>
                </a:prstGeom>
                <a:noFill/>
                <a:ln w="57150" cap="rnd" cmpd="sng" algn="ctr">
                  <a:solidFill>
                    <a:srgbClr val="00B050"/>
                  </a:solidFill>
                  <a:prstDash val="solid"/>
                  <a:round/>
                </a:ln>
                <a:effectLst/>
                <a:sp3d>
                  <a:bevelT w="152400" h="50800" prst="softRoun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ndParaRPr>
                </a:p>
              </p:txBody>
            </p:sp>
            <p:sp>
              <p:nvSpPr>
                <p:cNvPr id="796" name="Arc 795"/>
                <p:cNvSpPr/>
                <p:nvPr/>
              </p:nvSpPr>
              <p:spPr>
                <a:xfrm rot="5400000" flipH="1">
                  <a:off x="6018531" y="3846775"/>
                  <a:ext cx="249819" cy="283885"/>
                </a:xfrm>
                <a:prstGeom prst="arc">
                  <a:avLst>
                    <a:gd name="adj1" fmla="val 10750634"/>
                    <a:gd name="adj2" fmla="val 0"/>
                  </a:avLst>
                </a:prstGeom>
                <a:noFill/>
                <a:ln w="57150" cap="rnd" cmpd="sng" algn="ctr">
                  <a:solidFill>
                    <a:srgbClr val="00B050"/>
                  </a:solidFill>
                  <a:prstDash val="solid"/>
                  <a:round/>
                </a:ln>
                <a:effectLst/>
                <a:sp3d>
                  <a:bevelT w="152400" h="50800" prst="softRoun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ndParaRPr>
                </a:p>
              </p:txBody>
            </p:sp>
          </p:grpSp>
          <p:sp>
            <p:nvSpPr>
              <p:cNvPr id="790" name="TextBox 789"/>
              <p:cNvSpPr txBox="1"/>
              <p:nvPr/>
            </p:nvSpPr>
            <p:spPr>
              <a:xfrm>
                <a:off x="4191000" y="2793642"/>
                <a:ext cx="369012" cy="338554"/>
              </a:xfrm>
              <a:prstGeom prst="rect">
                <a:avLst/>
              </a:prstGeom>
              <a:noFill/>
            </p:spPr>
            <p:txBody>
              <a:bodyPr wrap="none" rtlCol="0">
                <a:spAutoFit/>
              </a:bodyPr>
              <a:lstStyle/>
              <a:p>
                <a:r>
                  <a:rPr lang="en-US" sz="1600" b="1" dirty="0" smtClean="0">
                    <a:solidFill>
                      <a:srgbClr val="FFFF00"/>
                    </a:solidFill>
                    <a:latin typeface="Aharoni" panose="02010803020104030203" pitchFamily="2" charset="-79"/>
                    <a:cs typeface="Aharoni" panose="02010803020104030203" pitchFamily="2" charset="-79"/>
                  </a:rPr>
                  <a:t>R</a:t>
                </a:r>
                <a:r>
                  <a:rPr lang="en-US" sz="1600" b="1" baseline="-25000" dirty="0" smtClean="0">
                    <a:solidFill>
                      <a:srgbClr val="FFFF00"/>
                    </a:solidFill>
                    <a:latin typeface="Aharoni" panose="02010803020104030203" pitchFamily="2" charset="-79"/>
                    <a:cs typeface="Aharoni" panose="02010803020104030203" pitchFamily="2" charset="-79"/>
                  </a:rPr>
                  <a:t>1</a:t>
                </a:r>
                <a:endParaRPr lang="en-US" sz="1600" b="1" baseline="-25000" dirty="0">
                  <a:solidFill>
                    <a:srgbClr val="FFFF00"/>
                  </a:solidFill>
                  <a:latin typeface="Arial" panose="020B0604020202020204" pitchFamily="34" charset="0"/>
                  <a:cs typeface="Arial" panose="020B0604020202020204" pitchFamily="34" charset="0"/>
                </a:endParaRPr>
              </a:p>
            </p:txBody>
          </p:sp>
          <p:sp>
            <p:nvSpPr>
              <p:cNvPr id="791" name="TextBox 790"/>
              <p:cNvSpPr txBox="1"/>
              <p:nvPr/>
            </p:nvSpPr>
            <p:spPr>
              <a:xfrm>
                <a:off x="3296139" y="1900535"/>
                <a:ext cx="367408"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A</a:t>
                </a:r>
                <a:endParaRPr lang="en-US" sz="2000" dirty="0">
                  <a:solidFill>
                    <a:schemeClr val="bg1"/>
                  </a:solidFill>
                  <a:latin typeface="Aharoni" panose="02010803020104030203" pitchFamily="2" charset="-79"/>
                  <a:cs typeface="Aharoni" panose="02010803020104030203" pitchFamily="2" charset="-79"/>
                </a:endParaRPr>
              </a:p>
            </p:txBody>
          </p:sp>
          <p:sp>
            <p:nvSpPr>
              <p:cNvPr id="792" name="TextBox 791"/>
              <p:cNvSpPr txBox="1"/>
              <p:nvPr/>
            </p:nvSpPr>
            <p:spPr>
              <a:xfrm>
                <a:off x="3333750" y="558968"/>
                <a:ext cx="343364"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B</a:t>
                </a:r>
                <a:endParaRPr lang="en-US" sz="2000" dirty="0">
                  <a:solidFill>
                    <a:schemeClr val="bg1"/>
                  </a:solidFill>
                  <a:latin typeface="Aharoni" panose="02010803020104030203" pitchFamily="2" charset="-79"/>
                  <a:cs typeface="Aharoni" panose="02010803020104030203" pitchFamily="2" charset="-79"/>
                </a:endParaRPr>
              </a:p>
            </p:txBody>
          </p:sp>
          <p:sp>
            <p:nvSpPr>
              <p:cNvPr id="793" name="TextBox 792"/>
              <p:cNvSpPr txBox="1"/>
              <p:nvPr/>
            </p:nvSpPr>
            <p:spPr>
              <a:xfrm>
                <a:off x="5781675" y="514350"/>
                <a:ext cx="335348"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C</a:t>
                </a:r>
                <a:endParaRPr lang="en-US" sz="2000" dirty="0">
                  <a:solidFill>
                    <a:schemeClr val="bg1"/>
                  </a:solidFill>
                  <a:latin typeface="Aharoni" panose="02010803020104030203" pitchFamily="2" charset="-79"/>
                  <a:cs typeface="Aharoni" panose="02010803020104030203" pitchFamily="2" charset="-79"/>
                </a:endParaRPr>
              </a:p>
            </p:txBody>
          </p:sp>
          <p:sp>
            <p:nvSpPr>
              <p:cNvPr id="794" name="TextBox 793"/>
              <p:cNvSpPr txBox="1"/>
              <p:nvPr/>
            </p:nvSpPr>
            <p:spPr>
              <a:xfrm>
                <a:off x="5791200" y="1900535"/>
                <a:ext cx="362600"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D</a:t>
                </a:r>
                <a:endParaRPr lang="en-US" sz="2000" dirty="0">
                  <a:solidFill>
                    <a:schemeClr val="bg1"/>
                  </a:solidFill>
                  <a:latin typeface="Aharoni" panose="02010803020104030203" pitchFamily="2" charset="-79"/>
                  <a:cs typeface="Aharoni" panose="02010803020104030203" pitchFamily="2" charset="-79"/>
                </a:endParaRPr>
              </a:p>
            </p:txBody>
          </p:sp>
        </p:grpSp>
        <p:sp>
          <p:nvSpPr>
            <p:cNvPr id="778" name="TextBox 777"/>
            <p:cNvSpPr txBox="1"/>
            <p:nvPr/>
          </p:nvSpPr>
          <p:spPr>
            <a:xfrm>
              <a:off x="4762500" y="2981325"/>
              <a:ext cx="369012" cy="338554"/>
            </a:xfrm>
            <a:prstGeom prst="rect">
              <a:avLst/>
            </a:prstGeom>
            <a:noFill/>
          </p:spPr>
          <p:txBody>
            <a:bodyPr wrap="none" rtlCol="0">
              <a:spAutoFit/>
            </a:bodyPr>
            <a:lstStyle/>
            <a:p>
              <a:r>
                <a:rPr lang="en-US" sz="1600" b="1" dirty="0" smtClean="0">
                  <a:solidFill>
                    <a:srgbClr val="FFFF00"/>
                  </a:solidFill>
                  <a:latin typeface="Aharoni" panose="02010803020104030203" pitchFamily="2" charset="-79"/>
                  <a:cs typeface="Aharoni" panose="02010803020104030203" pitchFamily="2" charset="-79"/>
                </a:rPr>
                <a:t>R</a:t>
              </a:r>
              <a:r>
                <a:rPr lang="en-US" sz="1600" b="1" baseline="-25000" dirty="0" smtClean="0">
                  <a:solidFill>
                    <a:srgbClr val="FFFF00"/>
                  </a:solidFill>
                  <a:latin typeface="Aharoni" panose="02010803020104030203" pitchFamily="2" charset="-79"/>
                  <a:cs typeface="Aharoni" panose="02010803020104030203" pitchFamily="2" charset="-79"/>
                </a:rPr>
                <a:t>2</a:t>
              </a:r>
              <a:endParaRPr lang="en-US" sz="1600" b="1" baseline="-25000" dirty="0">
                <a:solidFill>
                  <a:srgbClr val="FFFF00"/>
                </a:solidFill>
                <a:latin typeface="Arial" panose="020B0604020202020204" pitchFamily="34" charset="0"/>
                <a:cs typeface="Arial" panose="020B0604020202020204" pitchFamily="34" charset="0"/>
              </a:endParaRPr>
            </a:p>
          </p:txBody>
        </p:sp>
        <p:grpSp>
          <p:nvGrpSpPr>
            <p:cNvPr id="779" name="Group 135"/>
            <p:cNvGrpSpPr/>
            <p:nvPr/>
          </p:nvGrpSpPr>
          <p:grpSpPr>
            <a:xfrm>
              <a:off x="3657600" y="1190625"/>
              <a:ext cx="1784069" cy="886891"/>
              <a:chOff x="3385740" y="1031476"/>
              <a:chExt cx="2374596" cy="1571182"/>
            </a:xfrm>
          </p:grpSpPr>
          <p:sp>
            <p:nvSpPr>
              <p:cNvPr id="780" name="Rectangle 779"/>
              <p:cNvSpPr/>
              <p:nvPr/>
            </p:nvSpPr>
            <p:spPr>
              <a:xfrm>
                <a:off x="3385740" y="1031576"/>
                <a:ext cx="1188720" cy="1571082"/>
              </a:xfrm>
              <a:prstGeom prst="rect">
                <a:avLst/>
              </a:prstGeom>
              <a:solidFill>
                <a:srgbClr val="00B0F0"/>
              </a:solidFill>
              <a:ln w="25400" cap="flat" cmpd="sng" algn="ctr">
                <a:noFill/>
                <a:prstDash val="solid"/>
              </a:ln>
              <a:effectLst/>
              <a:sp3d>
                <a:bevelT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sp>
            <p:nvSpPr>
              <p:cNvPr id="781" name="Rectangle 780"/>
              <p:cNvSpPr/>
              <p:nvPr/>
            </p:nvSpPr>
            <p:spPr>
              <a:xfrm>
                <a:off x="4571616" y="1031476"/>
                <a:ext cx="1188720" cy="1571082"/>
              </a:xfrm>
              <a:prstGeom prst="rect">
                <a:avLst/>
              </a:prstGeom>
              <a:solidFill>
                <a:srgbClr val="FFC000"/>
              </a:solidFill>
              <a:ln w="25400" cap="flat" cmpd="sng" algn="ctr">
                <a:noFill/>
                <a:prstDash val="solid"/>
              </a:ln>
              <a:effectLst/>
              <a:sp3d>
                <a:bevelT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grpSp>
      </p:grpSp>
      <p:grpSp>
        <p:nvGrpSpPr>
          <p:cNvPr id="797" name="Group J"/>
          <p:cNvGrpSpPr/>
          <p:nvPr/>
        </p:nvGrpSpPr>
        <p:grpSpPr>
          <a:xfrm>
            <a:off x="3162300" y="730250"/>
            <a:ext cx="2857661" cy="3025288"/>
            <a:chOff x="3152775" y="698987"/>
            <a:chExt cx="2857661" cy="3025288"/>
          </a:xfrm>
          <a:scene3d>
            <a:camera prst="orthographicFront">
              <a:rot lat="0" lon="3600000" rev="0"/>
            </a:camera>
            <a:lightRig rig="threePt" dir="t"/>
          </a:scene3d>
        </p:grpSpPr>
        <p:grpSp>
          <p:nvGrpSpPr>
            <p:cNvPr id="798" name="Group 797"/>
            <p:cNvGrpSpPr/>
            <p:nvPr/>
          </p:nvGrpSpPr>
          <p:grpSpPr>
            <a:xfrm>
              <a:off x="3152775" y="698987"/>
              <a:ext cx="2857661" cy="3025288"/>
              <a:chOff x="3296139" y="514350"/>
              <a:chExt cx="2857661" cy="3025288"/>
            </a:xfrm>
          </p:grpSpPr>
          <p:cxnSp>
            <p:nvCxnSpPr>
              <p:cNvPr id="803" name="Straight Connector 802"/>
              <p:cNvCxnSpPr/>
              <p:nvPr/>
            </p:nvCxnSpPr>
            <p:spPr>
              <a:xfrm rot="5400000">
                <a:off x="4004599" y="2621601"/>
                <a:ext cx="1135541" cy="1633"/>
              </a:xfrm>
              <a:prstGeom prst="line">
                <a:avLst/>
              </a:prstGeom>
              <a:noFill/>
              <a:ln w="38100" cap="flat" cmpd="sng" algn="ctr">
                <a:solidFill>
                  <a:sysClr val="window" lastClr="FFFFFF"/>
                </a:solidFill>
                <a:prstDash val="solid"/>
              </a:ln>
              <a:effectLst/>
              <a:sp3d>
                <a:bevelT prst="convex"/>
              </a:sp3d>
            </p:spPr>
          </p:cxnSp>
          <p:cxnSp>
            <p:nvCxnSpPr>
              <p:cNvPr id="804" name="Straight Connector 803"/>
              <p:cNvCxnSpPr/>
              <p:nvPr/>
            </p:nvCxnSpPr>
            <p:spPr>
              <a:xfrm rot="5400000">
                <a:off x="4304206" y="2639433"/>
                <a:ext cx="1135541" cy="1633"/>
              </a:xfrm>
              <a:prstGeom prst="line">
                <a:avLst/>
              </a:prstGeom>
              <a:noFill/>
              <a:ln w="38100" cap="flat" cmpd="sng" algn="ctr">
                <a:solidFill>
                  <a:sysClr val="window" lastClr="FFFFFF"/>
                </a:solidFill>
                <a:prstDash val="solid"/>
              </a:ln>
              <a:effectLst/>
              <a:sp3d>
                <a:bevelT prst="convex"/>
              </a:sp3d>
            </p:spPr>
          </p:cxnSp>
          <p:cxnSp>
            <p:nvCxnSpPr>
              <p:cNvPr id="805" name="Straight Connector 804"/>
              <p:cNvCxnSpPr/>
              <p:nvPr/>
            </p:nvCxnSpPr>
            <p:spPr>
              <a:xfrm>
                <a:off x="3651250" y="2076345"/>
                <a:ext cx="941582" cy="0"/>
              </a:xfrm>
              <a:prstGeom prst="line">
                <a:avLst/>
              </a:prstGeom>
              <a:noFill/>
              <a:ln w="38100" cap="flat" cmpd="sng" algn="ctr">
                <a:solidFill>
                  <a:sysClr val="window" lastClr="FFFFFF"/>
                </a:solidFill>
                <a:prstDash val="solid"/>
              </a:ln>
              <a:effectLst/>
              <a:sp3d>
                <a:bevelT prst="convex"/>
              </a:sp3d>
            </p:spPr>
          </p:cxnSp>
          <p:cxnSp>
            <p:nvCxnSpPr>
              <p:cNvPr id="806" name="Straight Connector 805"/>
              <p:cNvCxnSpPr/>
              <p:nvPr/>
            </p:nvCxnSpPr>
            <p:spPr>
              <a:xfrm>
                <a:off x="4860467" y="2070894"/>
                <a:ext cx="958414" cy="0"/>
              </a:xfrm>
              <a:prstGeom prst="line">
                <a:avLst/>
              </a:prstGeom>
              <a:noFill/>
              <a:ln w="38100" cap="flat" cmpd="sng" algn="ctr">
                <a:solidFill>
                  <a:sysClr val="window" lastClr="FFFFFF"/>
                </a:solidFill>
                <a:prstDash val="solid"/>
              </a:ln>
              <a:effectLst/>
              <a:sp3d>
                <a:bevelT prst="convex"/>
              </a:sp3d>
            </p:spPr>
          </p:cxnSp>
          <p:cxnSp>
            <p:nvCxnSpPr>
              <p:cNvPr id="807" name="Straight Connector 806"/>
              <p:cNvCxnSpPr/>
              <p:nvPr/>
            </p:nvCxnSpPr>
            <p:spPr>
              <a:xfrm rot="5400000">
                <a:off x="3029132" y="1450323"/>
                <a:ext cx="1280160" cy="2174"/>
              </a:xfrm>
              <a:prstGeom prst="line">
                <a:avLst/>
              </a:prstGeom>
              <a:noFill/>
              <a:ln w="38100" cap="flat" cmpd="sng" algn="ctr">
                <a:solidFill>
                  <a:sysClr val="window" lastClr="FFFFFF"/>
                </a:solidFill>
                <a:prstDash val="solid"/>
              </a:ln>
              <a:effectLst/>
              <a:sp3d>
                <a:bevelT prst="convex"/>
              </a:sp3d>
            </p:spPr>
          </p:cxnSp>
          <p:cxnSp>
            <p:nvCxnSpPr>
              <p:cNvPr id="808" name="Straight Connector 807"/>
              <p:cNvCxnSpPr/>
              <p:nvPr/>
            </p:nvCxnSpPr>
            <p:spPr>
              <a:xfrm rot="5400000">
                <a:off x="5164907" y="1449096"/>
                <a:ext cx="1280160" cy="1796"/>
              </a:xfrm>
              <a:prstGeom prst="line">
                <a:avLst/>
              </a:prstGeom>
              <a:noFill/>
              <a:ln w="38100" cap="flat" cmpd="sng" algn="ctr">
                <a:solidFill>
                  <a:sysClr val="window" lastClr="FFFFFF"/>
                </a:solidFill>
                <a:prstDash val="solid"/>
              </a:ln>
              <a:effectLst/>
              <a:sp3d>
                <a:bevelT prst="convex"/>
              </a:sp3d>
            </p:spPr>
          </p:cxnSp>
          <p:cxnSp>
            <p:nvCxnSpPr>
              <p:cNvPr id="809" name="Straight Connector 808"/>
              <p:cNvCxnSpPr/>
              <p:nvPr/>
            </p:nvCxnSpPr>
            <p:spPr>
              <a:xfrm>
                <a:off x="3657572" y="819150"/>
                <a:ext cx="2161309" cy="0"/>
              </a:xfrm>
              <a:prstGeom prst="line">
                <a:avLst/>
              </a:prstGeom>
              <a:noFill/>
              <a:ln w="38100" cap="flat" cmpd="sng" algn="ctr">
                <a:solidFill>
                  <a:sysClr val="window" lastClr="FFFFFF"/>
                </a:solidFill>
                <a:prstDash val="solid"/>
              </a:ln>
              <a:effectLst/>
              <a:sp3d>
                <a:bevelT prst="convex"/>
              </a:sp3d>
            </p:spPr>
          </p:cxnSp>
          <p:grpSp>
            <p:nvGrpSpPr>
              <p:cNvPr id="810" name="Group 129"/>
              <p:cNvGrpSpPr/>
              <p:nvPr/>
            </p:nvGrpSpPr>
            <p:grpSpPr>
              <a:xfrm>
                <a:off x="4394213" y="3184445"/>
                <a:ext cx="666120" cy="355193"/>
                <a:chOff x="5819422" y="3863808"/>
                <a:chExt cx="465961" cy="252586"/>
              </a:xfrm>
            </p:grpSpPr>
            <p:sp>
              <p:nvSpPr>
                <p:cNvPr id="816" name="Arc 815"/>
                <p:cNvSpPr/>
                <p:nvPr/>
              </p:nvSpPr>
              <p:spPr>
                <a:xfrm rot="16200000">
                  <a:off x="5836455" y="3849542"/>
                  <a:ext cx="249819" cy="283885"/>
                </a:xfrm>
                <a:prstGeom prst="arc">
                  <a:avLst>
                    <a:gd name="adj1" fmla="val 10766159"/>
                    <a:gd name="adj2" fmla="val 0"/>
                  </a:avLst>
                </a:prstGeom>
                <a:noFill/>
                <a:ln w="57150" cap="rnd" cmpd="sng" algn="ctr">
                  <a:solidFill>
                    <a:srgbClr val="00B050"/>
                  </a:solidFill>
                  <a:prstDash val="solid"/>
                  <a:round/>
                </a:ln>
                <a:effectLst/>
                <a:sp3d>
                  <a:bevelT w="152400" h="50800" prst="softRoun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ndParaRPr>
                </a:p>
              </p:txBody>
            </p:sp>
            <p:sp>
              <p:nvSpPr>
                <p:cNvPr id="817" name="Arc 816"/>
                <p:cNvSpPr/>
                <p:nvPr/>
              </p:nvSpPr>
              <p:spPr>
                <a:xfrm rot="5400000" flipH="1">
                  <a:off x="6018531" y="3846775"/>
                  <a:ext cx="249819" cy="283885"/>
                </a:xfrm>
                <a:prstGeom prst="arc">
                  <a:avLst>
                    <a:gd name="adj1" fmla="val 10750634"/>
                    <a:gd name="adj2" fmla="val 0"/>
                  </a:avLst>
                </a:prstGeom>
                <a:noFill/>
                <a:ln w="57150" cap="rnd" cmpd="sng" algn="ctr">
                  <a:solidFill>
                    <a:srgbClr val="00B050"/>
                  </a:solidFill>
                  <a:prstDash val="solid"/>
                  <a:round/>
                </a:ln>
                <a:effectLst/>
                <a:sp3d>
                  <a:bevelT w="152400" h="50800" prst="softRoun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ndParaRPr>
                </a:p>
              </p:txBody>
            </p:sp>
          </p:grpSp>
          <p:sp>
            <p:nvSpPr>
              <p:cNvPr id="811" name="TextBox 810"/>
              <p:cNvSpPr txBox="1"/>
              <p:nvPr/>
            </p:nvSpPr>
            <p:spPr>
              <a:xfrm>
                <a:off x="4191000" y="2793642"/>
                <a:ext cx="369012" cy="338554"/>
              </a:xfrm>
              <a:prstGeom prst="rect">
                <a:avLst/>
              </a:prstGeom>
              <a:noFill/>
            </p:spPr>
            <p:txBody>
              <a:bodyPr wrap="none" rtlCol="0">
                <a:spAutoFit/>
              </a:bodyPr>
              <a:lstStyle/>
              <a:p>
                <a:r>
                  <a:rPr lang="en-US" sz="1600" b="1" dirty="0" smtClean="0">
                    <a:solidFill>
                      <a:srgbClr val="FFFF00"/>
                    </a:solidFill>
                    <a:latin typeface="Aharoni" panose="02010803020104030203" pitchFamily="2" charset="-79"/>
                    <a:cs typeface="Aharoni" panose="02010803020104030203" pitchFamily="2" charset="-79"/>
                  </a:rPr>
                  <a:t>R</a:t>
                </a:r>
                <a:r>
                  <a:rPr lang="en-US" sz="1600" b="1" baseline="-25000" dirty="0" smtClean="0">
                    <a:solidFill>
                      <a:srgbClr val="FFFF00"/>
                    </a:solidFill>
                    <a:latin typeface="Aharoni" panose="02010803020104030203" pitchFamily="2" charset="-79"/>
                    <a:cs typeface="Aharoni" panose="02010803020104030203" pitchFamily="2" charset="-79"/>
                  </a:rPr>
                  <a:t>1</a:t>
                </a:r>
                <a:endParaRPr lang="en-US" sz="1600" b="1" baseline="-25000" dirty="0">
                  <a:solidFill>
                    <a:srgbClr val="FFFF00"/>
                  </a:solidFill>
                  <a:latin typeface="Arial" panose="020B0604020202020204" pitchFamily="34" charset="0"/>
                  <a:cs typeface="Arial" panose="020B0604020202020204" pitchFamily="34" charset="0"/>
                </a:endParaRPr>
              </a:p>
            </p:txBody>
          </p:sp>
          <p:sp>
            <p:nvSpPr>
              <p:cNvPr id="812" name="TextBox 811"/>
              <p:cNvSpPr txBox="1"/>
              <p:nvPr/>
            </p:nvSpPr>
            <p:spPr>
              <a:xfrm>
                <a:off x="3296139" y="1900535"/>
                <a:ext cx="367408"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A</a:t>
                </a:r>
                <a:endParaRPr lang="en-US" sz="2000" dirty="0">
                  <a:solidFill>
                    <a:schemeClr val="bg1"/>
                  </a:solidFill>
                  <a:latin typeface="Aharoni" panose="02010803020104030203" pitchFamily="2" charset="-79"/>
                  <a:cs typeface="Aharoni" panose="02010803020104030203" pitchFamily="2" charset="-79"/>
                </a:endParaRPr>
              </a:p>
            </p:txBody>
          </p:sp>
          <p:sp>
            <p:nvSpPr>
              <p:cNvPr id="813" name="TextBox 812"/>
              <p:cNvSpPr txBox="1"/>
              <p:nvPr/>
            </p:nvSpPr>
            <p:spPr>
              <a:xfrm>
                <a:off x="3333750" y="558968"/>
                <a:ext cx="343364"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B</a:t>
                </a:r>
                <a:endParaRPr lang="en-US" sz="2000" dirty="0">
                  <a:solidFill>
                    <a:schemeClr val="bg1"/>
                  </a:solidFill>
                  <a:latin typeface="Aharoni" panose="02010803020104030203" pitchFamily="2" charset="-79"/>
                  <a:cs typeface="Aharoni" panose="02010803020104030203" pitchFamily="2" charset="-79"/>
                </a:endParaRPr>
              </a:p>
            </p:txBody>
          </p:sp>
          <p:sp>
            <p:nvSpPr>
              <p:cNvPr id="814" name="TextBox 813"/>
              <p:cNvSpPr txBox="1"/>
              <p:nvPr/>
            </p:nvSpPr>
            <p:spPr>
              <a:xfrm>
                <a:off x="5781675" y="514350"/>
                <a:ext cx="335348"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C</a:t>
                </a:r>
                <a:endParaRPr lang="en-US" sz="2000" dirty="0">
                  <a:solidFill>
                    <a:schemeClr val="bg1"/>
                  </a:solidFill>
                  <a:latin typeface="Aharoni" panose="02010803020104030203" pitchFamily="2" charset="-79"/>
                  <a:cs typeface="Aharoni" panose="02010803020104030203" pitchFamily="2" charset="-79"/>
                </a:endParaRPr>
              </a:p>
            </p:txBody>
          </p:sp>
          <p:sp>
            <p:nvSpPr>
              <p:cNvPr id="815" name="TextBox 814"/>
              <p:cNvSpPr txBox="1"/>
              <p:nvPr/>
            </p:nvSpPr>
            <p:spPr>
              <a:xfrm>
                <a:off x="5791200" y="1900535"/>
                <a:ext cx="362600"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D</a:t>
                </a:r>
                <a:endParaRPr lang="en-US" sz="2000" dirty="0">
                  <a:solidFill>
                    <a:schemeClr val="bg1"/>
                  </a:solidFill>
                  <a:latin typeface="Aharoni" panose="02010803020104030203" pitchFamily="2" charset="-79"/>
                  <a:cs typeface="Aharoni" panose="02010803020104030203" pitchFamily="2" charset="-79"/>
                </a:endParaRPr>
              </a:p>
            </p:txBody>
          </p:sp>
        </p:grpSp>
        <p:sp>
          <p:nvSpPr>
            <p:cNvPr id="799" name="TextBox 798"/>
            <p:cNvSpPr txBox="1"/>
            <p:nvPr/>
          </p:nvSpPr>
          <p:spPr>
            <a:xfrm>
              <a:off x="4762500" y="2981325"/>
              <a:ext cx="369012" cy="338554"/>
            </a:xfrm>
            <a:prstGeom prst="rect">
              <a:avLst/>
            </a:prstGeom>
            <a:noFill/>
          </p:spPr>
          <p:txBody>
            <a:bodyPr wrap="none" rtlCol="0">
              <a:spAutoFit/>
            </a:bodyPr>
            <a:lstStyle/>
            <a:p>
              <a:r>
                <a:rPr lang="en-US" sz="1600" b="1" dirty="0" smtClean="0">
                  <a:solidFill>
                    <a:srgbClr val="FFFF00"/>
                  </a:solidFill>
                  <a:latin typeface="Aharoni" panose="02010803020104030203" pitchFamily="2" charset="-79"/>
                  <a:cs typeface="Aharoni" panose="02010803020104030203" pitchFamily="2" charset="-79"/>
                </a:rPr>
                <a:t>R</a:t>
              </a:r>
              <a:r>
                <a:rPr lang="en-US" sz="1600" b="1" baseline="-25000" dirty="0" smtClean="0">
                  <a:solidFill>
                    <a:srgbClr val="FFFF00"/>
                  </a:solidFill>
                  <a:latin typeface="Aharoni" panose="02010803020104030203" pitchFamily="2" charset="-79"/>
                  <a:cs typeface="Aharoni" panose="02010803020104030203" pitchFamily="2" charset="-79"/>
                </a:rPr>
                <a:t>2</a:t>
              </a:r>
              <a:endParaRPr lang="en-US" sz="1600" b="1" baseline="-25000" dirty="0">
                <a:solidFill>
                  <a:srgbClr val="FFFF00"/>
                </a:solidFill>
                <a:latin typeface="Arial" panose="020B0604020202020204" pitchFamily="34" charset="0"/>
                <a:cs typeface="Arial" panose="020B0604020202020204" pitchFamily="34" charset="0"/>
              </a:endParaRPr>
            </a:p>
          </p:txBody>
        </p:sp>
        <p:grpSp>
          <p:nvGrpSpPr>
            <p:cNvPr id="800" name="Group 135"/>
            <p:cNvGrpSpPr/>
            <p:nvPr/>
          </p:nvGrpSpPr>
          <p:grpSpPr>
            <a:xfrm>
              <a:off x="3657600" y="1190625"/>
              <a:ext cx="1784069" cy="886891"/>
              <a:chOff x="3385740" y="1031476"/>
              <a:chExt cx="2374596" cy="1571182"/>
            </a:xfrm>
          </p:grpSpPr>
          <p:sp>
            <p:nvSpPr>
              <p:cNvPr id="801" name="Rectangle 800"/>
              <p:cNvSpPr/>
              <p:nvPr/>
            </p:nvSpPr>
            <p:spPr>
              <a:xfrm>
                <a:off x="3385740" y="1031576"/>
                <a:ext cx="1188720" cy="1571082"/>
              </a:xfrm>
              <a:prstGeom prst="rect">
                <a:avLst/>
              </a:prstGeom>
              <a:solidFill>
                <a:srgbClr val="00B0F0"/>
              </a:solidFill>
              <a:ln w="25400" cap="flat" cmpd="sng" algn="ctr">
                <a:noFill/>
                <a:prstDash val="solid"/>
              </a:ln>
              <a:effectLst/>
              <a:sp3d>
                <a:bevelT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sp>
            <p:nvSpPr>
              <p:cNvPr id="802" name="Rectangle 801"/>
              <p:cNvSpPr/>
              <p:nvPr/>
            </p:nvSpPr>
            <p:spPr>
              <a:xfrm>
                <a:off x="4571616" y="1031476"/>
                <a:ext cx="1188720" cy="1571082"/>
              </a:xfrm>
              <a:prstGeom prst="rect">
                <a:avLst/>
              </a:prstGeom>
              <a:solidFill>
                <a:srgbClr val="FFC000"/>
              </a:solidFill>
              <a:ln w="25400" cap="flat" cmpd="sng" algn="ctr">
                <a:noFill/>
                <a:prstDash val="solid"/>
              </a:ln>
              <a:effectLst/>
              <a:sp3d>
                <a:bevelT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grpSp>
      </p:grpSp>
      <p:grpSp>
        <p:nvGrpSpPr>
          <p:cNvPr id="818" name="Group I"/>
          <p:cNvGrpSpPr/>
          <p:nvPr/>
        </p:nvGrpSpPr>
        <p:grpSpPr>
          <a:xfrm>
            <a:off x="3162300" y="730250"/>
            <a:ext cx="2857661" cy="3025288"/>
            <a:chOff x="3152775" y="698987"/>
            <a:chExt cx="2857661" cy="3025288"/>
          </a:xfrm>
          <a:scene3d>
            <a:camera prst="orthographicFront">
              <a:rot lat="0" lon="5400000" rev="0"/>
            </a:camera>
            <a:lightRig rig="threePt" dir="t"/>
          </a:scene3d>
        </p:grpSpPr>
        <p:grpSp>
          <p:nvGrpSpPr>
            <p:cNvPr id="819" name="Group 818"/>
            <p:cNvGrpSpPr/>
            <p:nvPr/>
          </p:nvGrpSpPr>
          <p:grpSpPr>
            <a:xfrm>
              <a:off x="3152775" y="698987"/>
              <a:ext cx="2857661" cy="3025288"/>
              <a:chOff x="3296139" y="514350"/>
              <a:chExt cx="2857661" cy="3025288"/>
            </a:xfrm>
          </p:grpSpPr>
          <p:cxnSp>
            <p:nvCxnSpPr>
              <p:cNvPr id="824" name="Straight Connector 823"/>
              <p:cNvCxnSpPr/>
              <p:nvPr/>
            </p:nvCxnSpPr>
            <p:spPr>
              <a:xfrm rot="5400000">
                <a:off x="4004599" y="2621601"/>
                <a:ext cx="1135541" cy="1633"/>
              </a:xfrm>
              <a:prstGeom prst="line">
                <a:avLst/>
              </a:prstGeom>
              <a:noFill/>
              <a:ln w="38100" cap="flat" cmpd="sng" algn="ctr">
                <a:solidFill>
                  <a:sysClr val="window" lastClr="FFFFFF"/>
                </a:solidFill>
                <a:prstDash val="solid"/>
              </a:ln>
              <a:effectLst/>
              <a:sp3d>
                <a:bevelT prst="convex"/>
              </a:sp3d>
            </p:spPr>
          </p:cxnSp>
          <p:cxnSp>
            <p:nvCxnSpPr>
              <p:cNvPr id="825" name="Straight Connector 824"/>
              <p:cNvCxnSpPr/>
              <p:nvPr/>
            </p:nvCxnSpPr>
            <p:spPr>
              <a:xfrm rot="5400000">
                <a:off x="4304206" y="2639433"/>
                <a:ext cx="1135541" cy="1633"/>
              </a:xfrm>
              <a:prstGeom prst="line">
                <a:avLst/>
              </a:prstGeom>
              <a:noFill/>
              <a:ln w="38100" cap="flat" cmpd="sng" algn="ctr">
                <a:solidFill>
                  <a:sysClr val="window" lastClr="FFFFFF"/>
                </a:solidFill>
                <a:prstDash val="solid"/>
              </a:ln>
              <a:effectLst/>
              <a:sp3d>
                <a:bevelT prst="convex"/>
              </a:sp3d>
            </p:spPr>
          </p:cxnSp>
          <p:cxnSp>
            <p:nvCxnSpPr>
              <p:cNvPr id="826" name="Straight Connector 825"/>
              <p:cNvCxnSpPr/>
              <p:nvPr/>
            </p:nvCxnSpPr>
            <p:spPr>
              <a:xfrm>
                <a:off x="3651250" y="2076345"/>
                <a:ext cx="941582" cy="0"/>
              </a:xfrm>
              <a:prstGeom prst="line">
                <a:avLst/>
              </a:prstGeom>
              <a:noFill/>
              <a:ln w="38100" cap="flat" cmpd="sng" algn="ctr">
                <a:solidFill>
                  <a:sysClr val="window" lastClr="FFFFFF"/>
                </a:solidFill>
                <a:prstDash val="solid"/>
              </a:ln>
              <a:effectLst/>
              <a:sp3d>
                <a:bevelT prst="convex"/>
              </a:sp3d>
            </p:spPr>
          </p:cxnSp>
          <p:cxnSp>
            <p:nvCxnSpPr>
              <p:cNvPr id="827" name="Straight Connector 826"/>
              <p:cNvCxnSpPr/>
              <p:nvPr/>
            </p:nvCxnSpPr>
            <p:spPr>
              <a:xfrm>
                <a:off x="4860467" y="2070894"/>
                <a:ext cx="958414" cy="0"/>
              </a:xfrm>
              <a:prstGeom prst="line">
                <a:avLst/>
              </a:prstGeom>
              <a:noFill/>
              <a:ln w="38100" cap="flat" cmpd="sng" algn="ctr">
                <a:solidFill>
                  <a:sysClr val="window" lastClr="FFFFFF"/>
                </a:solidFill>
                <a:prstDash val="solid"/>
              </a:ln>
              <a:effectLst/>
              <a:sp3d>
                <a:bevelT prst="convex"/>
              </a:sp3d>
            </p:spPr>
          </p:cxnSp>
          <p:cxnSp>
            <p:nvCxnSpPr>
              <p:cNvPr id="828" name="Straight Connector 827"/>
              <p:cNvCxnSpPr/>
              <p:nvPr/>
            </p:nvCxnSpPr>
            <p:spPr>
              <a:xfrm rot="5400000">
                <a:off x="3029132" y="1450323"/>
                <a:ext cx="1280160" cy="2174"/>
              </a:xfrm>
              <a:prstGeom prst="line">
                <a:avLst/>
              </a:prstGeom>
              <a:noFill/>
              <a:ln w="38100" cap="flat" cmpd="sng" algn="ctr">
                <a:solidFill>
                  <a:sysClr val="window" lastClr="FFFFFF"/>
                </a:solidFill>
                <a:prstDash val="solid"/>
              </a:ln>
              <a:effectLst/>
              <a:sp3d>
                <a:bevelT prst="convex"/>
              </a:sp3d>
            </p:spPr>
          </p:cxnSp>
          <p:cxnSp>
            <p:nvCxnSpPr>
              <p:cNvPr id="829" name="Straight Connector 828"/>
              <p:cNvCxnSpPr/>
              <p:nvPr/>
            </p:nvCxnSpPr>
            <p:spPr>
              <a:xfrm rot="5400000">
                <a:off x="5164907" y="1449096"/>
                <a:ext cx="1280160" cy="1796"/>
              </a:xfrm>
              <a:prstGeom prst="line">
                <a:avLst/>
              </a:prstGeom>
              <a:noFill/>
              <a:ln w="38100" cap="flat" cmpd="sng" algn="ctr">
                <a:solidFill>
                  <a:sysClr val="window" lastClr="FFFFFF"/>
                </a:solidFill>
                <a:prstDash val="solid"/>
              </a:ln>
              <a:effectLst/>
              <a:sp3d>
                <a:bevelT prst="convex"/>
              </a:sp3d>
            </p:spPr>
          </p:cxnSp>
          <p:cxnSp>
            <p:nvCxnSpPr>
              <p:cNvPr id="830" name="Straight Connector 829"/>
              <p:cNvCxnSpPr/>
              <p:nvPr/>
            </p:nvCxnSpPr>
            <p:spPr>
              <a:xfrm>
                <a:off x="3657572" y="819150"/>
                <a:ext cx="2161309" cy="0"/>
              </a:xfrm>
              <a:prstGeom prst="line">
                <a:avLst/>
              </a:prstGeom>
              <a:noFill/>
              <a:ln w="38100" cap="flat" cmpd="sng" algn="ctr">
                <a:solidFill>
                  <a:sysClr val="window" lastClr="FFFFFF"/>
                </a:solidFill>
                <a:prstDash val="solid"/>
              </a:ln>
              <a:effectLst/>
              <a:sp3d>
                <a:bevelT prst="convex"/>
              </a:sp3d>
            </p:spPr>
          </p:cxnSp>
          <p:grpSp>
            <p:nvGrpSpPr>
              <p:cNvPr id="831" name="Group 129"/>
              <p:cNvGrpSpPr/>
              <p:nvPr/>
            </p:nvGrpSpPr>
            <p:grpSpPr>
              <a:xfrm>
                <a:off x="4394213" y="3184445"/>
                <a:ext cx="666120" cy="355193"/>
                <a:chOff x="5819422" y="3863808"/>
                <a:chExt cx="465961" cy="252586"/>
              </a:xfrm>
            </p:grpSpPr>
            <p:sp>
              <p:nvSpPr>
                <p:cNvPr id="837" name="Arc 836"/>
                <p:cNvSpPr/>
                <p:nvPr/>
              </p:nvSpPr>
              <p:spPr>
                <a:xfrm rot="16200000">
                  <a:off x="5836455" y="3849542"/>
                  <a:ext cx="249819" cy="283885"/>
                </a:xfrm>
                <a:prstGeom prst="arc">
                  <a:avLst>
                    <a:gd name="adj1" fmla="val 10766159"/>
                    <a:gd name="adj2" fmla="val 0"/>
                  </a:avLst>
                </a:prstGeom>
                <a:noFill/>
                <a:ln w="57150" cap="rnd" cmpd="sng" algn="ctr">
                  <a:solidFill>
                    <a:srgbClr val="00B050"/>
                  </a:solidFill>
                  <a:prstDash val="solid"/>
                  <a:round/>
                </a:ln>
                <a:effectLst/>
                <a:sp3d>
                  <a:bevelT w="152400" h="50800" prst="softRoun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ndParaRPr>
                </a:p>
              </p:txBody>
            </p:sp>
            <p:sp>
              <p:nvSpPr>
                <p:cNvPr id="838" name="Arc 837"/>
                <p:cNvSpPr/>
                <p:nvPr/>
              </p:nvSpPr>
              <p:spPr>
                <a:xfrm rot="5400000" flipH="1">
                  <a:off x="6018531" y="3846775"/>
                  <a:ext cx="249819" cy="283885"/>
                </a:xfrm>
                <a:prstGeom prst="arc">
                  <a:avLst>
                    <a:gd name="adj1" fmla="val 10750634"/>
                    <a:gd name="adj2" fmla="val 0"/>
                  </a:avLst>
                </a:prstGeom>
                <a:noFill/>
                <a:ln w="57150" cap="rnd" cmpd="sng" algn="ctr">
                  <a:solidFill>
                    <a:srgbClr val="00B050"/>
                  </a:solidFill>
                  <a:prstDash val="solid"/>
                  <a:round/>
                </a:ln>
                <a:effectLst/>
                <a:sp3d>
                  <a:bevelT w="152400" h="50800" prst="softRoun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ndParaRPr>
                </a:p>
              </p:txBody>
            </p:sp>
          </p:grpSp>
          <p:sp>
            <p:nvSpPr>
              <p:cNvPr id="832" name="TextBox 831"/>
              <p:cNvSpPr txBox="1"/>
              <p:nvPr/>
            </p:nvSpPr>
            <p:spPr>
              <a:xfrm>
                <a:off x="4191000" y="2793642"/>
                <a:ext cx="388248" cy="338554"/>
              </a:xfrm>
              <a:prstGeom prst="rect">
                <a:avLst/>
              </a:prstGeom>
              <a:noFill/>
            </p:spPr>
            <p:txBody>
              <a:bodyPr wrap="none" rtlCol="0">
                <a:spAutoFit/>
              </a:bodyPr>
              <a:lstStyle/>
              <a:p>
                <a:r>
                  <a:rPr lang="en-US" sz="1600" b="1" dirty="0" smtClean="0">
                    <a:solidFill>
                      <a:srgbClr val="FFFF00"/>
                    </a:solidFill>
                    <a:latin typeface="Aharoni" panose="02010803020104030203" pitchFamily="2" charset="-79"/>
                    <a:cs typeface="Aharoni" panose="02010803020104030203" pitchFamily="2" charset="-79"/>
                  </a:rPr>
                  <a:t>R</a:t>
                </a:r>
                <a:r>
                  <a:rPr lang="en-US" sz="1600" b="1" baseline="-25000" dirty="0" smtClean="0">
                    <a:solidFill>
                      <a:srgbClr val="FFFF00"/>
                    </a:solidFill>
                    <a:latin typeface="Arial" panose="020B0604020202020204" pitchFamily="34" charset="0"/>
                    <a:cs typeface="Arial" panose="020B0604020202020204" pitchFamily="34" charset="0"/>
                  </a:rPr>
                  <a:t>1</a:t>
                </a:r>
                <a:endParaRPr lang="en-US" sz="1600" b="1" baseline="-25000" dirty="0">
                  <a:solidFill>
                    <a:srgbClr val="FFFF00"/>
                  </a:solidFill>
                  <a:latin typeface="Arial" panose="020B0604020202020204" pitchFamily="34" charset="0"/>
                  <a:cs typeface="Arial" panose="020B0604020202020204" pitchFamily="34" charset="0"/>
                </a:endParaRPr>
              </a:p>
            </p:txBody>
          </p:sp>
          <p:sp>
            <p:nvSpPr>
              <p:cNvPr id="833" name="TextBox 832"/>
              <p:cNvSpPr txBox="1"/>
              <p:nvPr/>
            </p:nvSpPr>
            <p:spPr>
              <a:xfrm>
                <a:off x="3296139" y="1900535"/>
                <a:ext cx="367408"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A</a:t>
                </a:r>
                <a:endParaRPr lang="en-US" sz="2000" dirty="0">
                  <a:solidFill>
                    <a:schemeClr val="bg1"/>
                  </a:solidFill>
                  <a:latin typeface="Aharoni" panose="02010803020104030203" pitchFamily="2" charset="-79"/>
                  <a:cs typeface="Aharoni" panose="02010803020104030203" pitchFamily="2" charset="-79"/>
                </a:endParaRPr>
              </a:p>
            </p:txBody>
          </p:sp>
          <p:sp>
            <p:nvSpPr>
              <p:cNvPr id="834" name="TextBox 833"/>
              <p:cNvSpPr txBox="1"/>
              <p:nvPr/>
            </p:nvSpPr>
            <p:spPr>
              <a:xfrm>
                <a:off x="3333750" y="558968"/>
                <a:ext cx="343364"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B</a:t>
                </a:r>
                <a:endParaRPr lang="en-US" sz="2000" dirty="0">
                  <a:solidFill>
                    <a:schemeClr val="bg1"/>
                  </a:solidFill>
                  <a:latin typeface="Aharoni" panose="02010803020104030203" pitchFamily="2" charset="-79"/>
                  <a:cs typeface="Aharoni" panose="02010803020104030203" pitchFamily="2" charset="-79"/>
                </a:endParaRPr>
              </a:p>
            </p:txBody>
          </p:sp>
          <p:sp>
            <p:nvSpPr>
              <p:cNvPr id="835" name="TextBox 834"/>
              <p:cNvSpPr txBox="1"/>
              <p:nvPr/>
            </p:nvSpPr>
            <p:spPr>
              <a:xfrm>
                <a:off x="5781675" y="514350"/>
                <a:ext cx="335348"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C</a:t>
                </a:r>
                <a:endParaRPr lang="en-US" sz="2000" dirty="0">
                  <a:solidFill>
                    <a:schemeClr val="bg1"/>
                  </a:solidFill>
                  <a:latin typeface="Aharoni" panose="02010803020104030203" pitchFamily="2" charset="-79"/>
                  <a:cs typeface="Aharoni" panose="02010803020104030203" pitchFamily="2" charset="-79"/>
                </a:endParaRPr>
              </a:p>
            </p:txBody>
          </p:sp>
          <p:sp>
            <p:nvSpPr>
              <p:cNvPr id="836" name="TextBox 835"/>
              <p:cNvSpPr txBox="1"/>
              <p:nvPr/>
            </p:nvSpPr>
            <p:spPr>
              <a:xfrm>
                <a:off x="5791200" y="1900535"/>
                <a:ext cx="362600"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D</a:t>
                </a:r>
                <a:endParaRPr lang="en-US" sz="2000" dirty="0">
                  <a:solidFill>
                    <a:schemeClr val="bg1"/>
                  </a:solidFill>
                  <a:latin typeface="Aharoni" panose="02010803020104030203" pitchFamily="2" charset="-79"/>
                  <a:cs typeface="Aharoni" panose="02010803020104030203" pitchFamily="2" charset="-79"/>
                </a:endParaRPr>
              </a:p>
            </p:txBody>
          </p:sp>
        </p:grpSp>
        <p:sp>
          <p:nvSpPr>
            <p:cNvPr id="820" name="TextBox 819"/>
            <p:cNvSpPr txBox="1"/>
            <p:nvPr/>
          </p:nvSpPr>
          <p:spPr>
            <a:xfrm>
              <a:off x="4762500" y="2981325"/>
              <a:ext cx="388248" cy="338554"/>
            </a:xfrm>
            <a:prstGeom prst="rect">
              <a:avLst/>
            </a:prstGeom>
            <a:noFill/>
          </p:spPr>
          <p:txBody>
            <a:bodyPr wrap="none" rtlCol="0">
              <a:spAutoFit/>
            </a:bodyPr>
            <a:lstStyle/>
            <a:p>
              <a:r>
                <a:rPr lang="en-US" sz="1600" b="1" dirty="0" smtClean="0">
                  <a:solidFill>
                    <a:srgbClr val="FFFF00"/>
                  </a:solidFill>
                  <a:latin typeface="Aharoni" panose="02010803020104030203" pitchFamily="2" charset="-79"/>
                  <a:cs typeface="Aharoni" panose="02010803020104030203" pitchFamily="2" charset="-79"/>
                </a:rPr>
                <a:t>R</a:t>
              </a:r>
              <a:r>
                <a:rPr lang="en-US" sz="1600" b="1" baseline="-25000" dirty="0" smtClean="0">
                  <a:solidFill>
                    <a:srgbClr val="FFFF00"/>
                  </a:solidFill>
                  <a:latin typeface="Arial" panose="020B0604020202020204" pitchFamily="34" charset="0"/>
                  <a:cs typeface="Arial" panose="020B0604020202020204" pitchFamily="34" charset="0"/>
                </a:rPr>
                <a:t>2</a:t>
              </a:r>
              <a:endParaRPr lang="en-US" sz="1600" b="1" baseline="-25000" dirty="0">
                <a:solidFill>
                  <a:srgbClr val="FFFF00"/>
                </a:solidFill>
                <a:latin typeface="Arial" panose="020B0604020202020204" pitchFamily="34" charset="0"/>
                <a:cs typeface="Arial" panose="020B0604020202020204" pitchFamily="34" charset="0"/>
              </a:endParaRPr>
            </a:p>
          </p:txBody>
        </p:sp>
        <p:grpSp>
          <p:nvGrpSpPr>
            <p:cNvPr id="821" name="Group 135"/>
            <p:cNvGrpSpPr/>
            <p:nvPr/>
          </p:nvGrpSpPr>
          <p:grpSpPr>
            <a:xfrm>
              <a:off x="3657600" y="1190625"/>
              <a:ext cx="1784069" cy="886891"/>
              <a:chOff x="3385740" y="1031476"/>
              <a:chExt cx="2374596" cy="1571182"/>
            </a:xfrm>
          </p:grpSpPr>
          <p:sp>
            <p:nvSpPr>
              <p:cNvPr id="822" name="Rectangle 821"/>
              <p:cNvSpPr/>
              <p:nvPr/>
            </p:nvSpPr>
            <p:spPr>
              <a:xfrm>
                <a:off x="3385740" y="1031576"/>
                <a:ext cx="1188720" cy="1571082"/>
              </a:xfrm>
              <a:prstGeom prst="rect">
                <a:avLst/>
              </a:prstGeom>
              <a:solidFill>
                <a:srgbClr val="00B0F0"/>
              </a:solidFill>
              <a:ln w="25400" cap="flat" cmpd="sng" algn="ctr">
                <a:noFill/>
                <a:prstDash val="solid"/>
              </a:ln>
              <a:effectLst/>
              <a:sp3d>
                <a:bevelT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sp>
            <p:nvSpPr>
              <p:cNvPr id="823" name="Rectangle 822"/>
              <p:cNvSpPr/>
              <p:nvPr/>
            </p:nvSpPr>
            <p:spPr>
              <a:xfrm>
                <a:off x="4571616" y="1031476"/>
                <a:ext cx="1188720" cy="1571082"/>
              </a:xfrm>
              <a:prstGeom prst="rect">
                <a:avLst/>
              </a:prstGeom>
              <a:solidFill>
                <a:srgbClr val="FFC000"/>
              </a:solidFill>
              <a:ln w="25400" cap="flat" cmpd="sng" algn="ctr">
                <a:noFill/>
                <a:prstDash val="solid"/>
              </a:ln>
              <a:effectLst/>
              <a:sp3d>
                <a:bevelT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grpSp>
      </p:grpSp>
      <p:grpSp>
        <p:nvGrpSpPr>
          <p:cNvPr id="839" name="Group H"/>
          <p:cNvGrpSpPr/>
          <p:nvPr/>
        </p:nvGrpSpPr>
        <p:grpSpPr>
          <a:xfrm>
            <a:off x="3162300" y="730250"/>
            <a:ext cx="2857661" cy="3025288"/>
            <a:chOff x="3152775" y="698987"/>
            <a:chExt cx="2857661" cy="3025288"/>
          </a:xfrm>
          <a:scene3d>
            <a:camera prst="orthographicFront">
              <a:rot lat="0" lon="7200000" rev="0"/>
            </a:camera>
            <a:lightRig rig="threePt" dir="t"/>
          </a:scene3d>
        </p:grpSpPr>
        <p:grpSp>
          <p:nvGrpSpPr>
            <p:cNvPr id="840" name="Group 839"/>
            <p:cNvGrpSpPr/>
            <p:nvPr/>
          </p:nvGrpSpPr>
          <p:grpSpPr>
            <a:xfrm>
              <a:off x="3152775" y="698987"/>
              <a:ext cx="2857661" cy="3025288"/>
              <a:chOff x="3296139" y="514350"/>
              <a:chExt cx="2857661" cy="3025288"/>
            </a:xfrm>
          </p:grpSpPr>
          <p:cxnSp>
            <p:nvCxnSpPr>
              <p:cNvPr id="845" name="Straight Connector 844"/>
              <p:cNvCxnSpPr/>
              <p:nvPr/>
            </p:nvCxnSpPr>
            <p:spPr>
              <a:xfrm rot="5400000">
                <a:off x="4004599" y="2621601"/>
                <a:ext cx="1135541" cy="1633"/>
              </a:xfrm>
              <a:prstGeom prst="line">
                <a:avLst/>
              </a:prstGeom>
              <a:noFill/>
              <a:ln w="38100" cap="flat" cmpd="sng" algn="ctr">
                <a:solidFill>
                  <a:sysClr val="window" lastClr="FFFFFF"/>
                </a:solidFill>
                <a:prstDash val="solid"/>
              </a:ln>
              <a:effectLst/>
              <a:sp3d>
                <a:bevelT prst="convex"/>
              </a:sp3d>
            </p:spPr>
          </p:cxnSp>
          <p:cxnSp>
            <p:nvCxnSpPr>
              <p:cNvPr id="846" name="Straight Connector 845"/>
              <p:cNvCxnSpPr/>
              <p:nvPr/>
            </p:nvCxnSpPr>
            <p:spPr>
              <a:xfrm rot="5400000">
                <a:off x="4304206" y="2639433"/>
                <a:ext cx="1135541" cy="1633"/>
              </a:xfrm>
              <a:prstGeom prst="line">
                <a:avLst/>
              </a:prstGeom>
              <a:noFill/>
              <a:ln w="38100" cap="flat" cmpd="sng" algn="ctr">
                <a:solidFill>
                  <a:sysClr val="window" lastClr="FFFFFF"/>
                </a:solidFill>
                <a:prstDash val="solid"/>
              </a:ln>
              <a:effectLst/>
              <a:sp3d>
                <a:bevelT prst="convex"/>
              </a:sp3d>
            </p:spPr>
          </p:cxnSp>
          <p:cxnSp>
            <p:nvCxnSpPr>
              <p:cNvPr id="847" name="Straight Connector 846"/>
              <p:cNvCxnSpPr/>
              <p:nvPr/>
            </p:nvCxnSpPr>
            <p:spPr>
              <a:xfrm>
                <a:off x="3651250" y="2076345"/>
                <a:ext cx="941582" cy="0"/>
              </a:xfrm>
              <a:prstGeom prst="line">
                <a:avLst/>
              </a:prstGeom>
              <a:noFill/>
              <a:ln w="38100" cap="flat" cmpd="sng" algn="ctr">
                <a:solidFill>
                  <a:sysClr val="window" lastClr="FFFFFF"/>
                </a:solidFill>
                <a:prstDash val="solid"/>
              </a:ln>
              <a:effectLst/>
              <a:sp3d>
                <a:bevelT prst="convex"/>
              </a:sp3d>
            </p:spPr>
          </p:cxnSp>
          <p:cxnSp>
            <p:nvCxnSpPr>
              <p:cNvPr id="848" name="Straight Connector 847"/>
              <p:cNvCxnSpPr/>
              <p:nvPr/>
            </p:nvCxnSpPr>
            <p:spPr>
              <a:xfrm>
                <a:off x="4860467" y="2070894"/>
                <a:ext cx="958414" cy="0"/>
              </a:xfrm>
              <a:prstGeom prst="line">
                <a:avLst/>
              </a:prstGeom>
              <a:noFill/>
              <a:ln w="38100" cap="flat" cmpd="sng" algn="ctr">
                <a:solidFill>
                  <a:sysClr val="window" lastClr="FFFFFF"/>
                </a:solidFill>
                <a:prstDash val="solid"/>
              </a:ln>
              <a:effectLst/>
              <a:sp3d>
                <a:bevelT prst="convex"/>
              </a:sp3d>
            </p:spPr>
          </p:cxnSp>
          <p:cxnSp>
            <p:nvCxnSpPr>
              <p:cNvPr id="849" name="Straight Connector 848"/>
              <p:cNvCxnSpPr/>
              <p:nvPr/>
            </p:nvCxnSpPr>
            <p:spPr>
              <a:xfrm rot="5400000">
                <a:off x="3029132" y="1450323"/>
                <a:ext cx="1280160" cy="2174"/>
              </a:xfrm>
              <a:prstGeom prst="line">
                <a:avLst/>
              </a:prstGeom>
              <a:noFill/>
              <a:ln w="38100" cap="flat" cmpd="sng" algn="ctr">
                <a:solidFill>
                  <a:sysClr val="window" lastClr="FFFFFF"/>
                </a:solidFill>
                <a:prstDash val="solid"/>
              </a:ln>
              <a:effectLst/>
              <a:sp3d>
                <a:bevelT prst="convex"/>
              </a:sp3d>
            </p:spPr>
          </p:cxnSp>
          <p:cxnSp>
            <p:nvCxnSpPr>
              <p:cNvPr id="850" name="Straight Connector 849"/>
              <p:cNvCxnSpPr/>
              <p:nvPr/>
            </p:nvCxnSpPr>
            <p:spPr>
              <a:xfrm rot="5400000">
                <a:off x="5164907" y="1449096"/>
                <a:ext cx="1280160" cy="1796"/>
              </a:xfrm>
              <a:prstGeom prst="line">
                <a:avLst/>
              </a:prstGeom>
              <a:noFill/>
              <a:ln w="38100" cap="flat" cmpd="sng" algn="ctr">
                <a:solidFill>
                  <a:sysClr val="window" lastClr="FFFFFF"/>
                </a:solidFill>
                <a:prstDash val="solid"/>
              </a:ln>
              <a:effectLst/>
              <a:sp3d>
                <a:bevelT prst="convex"/>
              </a:sp3d>
            </p:spPr>
          </p:cxnSp>
          <p:cxnSp>
            <p:nvCxnSpPr>
              <p:cNvPr id="851" name="Straight Connector 850"/>
              <p:cNvCxnSpPr/>
              <p:nvPr/>
            </p:nvCxnSpPr>
            <p:spPr>
              <a:xfrm>
                <a:off x="3657572" y="819150"/>
                <a:ext cx="2161309" cy="0"/>
              </a:xfrm>
              <a:prstGeom prst="line">
                <a:avLst/>
              </a:prstGeom>
              <a:noFill/>
              <a:ln w="38100" cap="flat" cmpd="sng" algn="ctr">
                <a:solidFill>
                  <a:sysClr val="window" lastClr="FFFFFF"/>
                </a:solidFill>
                <a:prstDash val="solid"/>
              </a:ln>
              <a:effectLst/>
              <a:sp3d>
                <a:bevelT prst="convex"/>
              </a:sp3d>
            </p:spPr>
          </p:cxnSp>
          <p:grpSp>
            <p:nvGrpSpPr>
              <p:cNvPr id="852" name="Group 129"/>
              <p:cNvGrpSpPr/>
              <p:nvPr/>
            </p:nvGrpSpPr>
            <p:grpSpPr>
              <a:xfrm>
                <a:off x="4394213" y="3184445"/>
                <a:ext cx="666120" cy="355193"/>
                <a:chOff x="5819422" y="3863808"/>
                <a:chExt cx="465961" cy="252586"/>
              </a:xfrm>
            </p:grpSpPr>
            <p:sp>
              <p:nvSpPr>
                <p:cNvPr id="858" name="Arc 857"/>
                <p:cNvSpPr/>
                <p:nvPr/>
              </p:nvSpPr>
              <p:spPr>
                <a:xfrm rot="16200000">
                  <a:off x="5836455" y="3849542"/>
                  <a:ext cx="249819" cy="283885"/>
                </a:xfrm>
                <a:prstGeom prst="arc">
                  <a:avLst>
                    <a:gd name="adj1" fmla="val 10766159"/>
                    <a:gd name="adj2" fmla="val 0"/>
                  </a:avLst>
                </a:prstGeom>
                <a:noFill/>
                <a:ln w="57150" cap="rnd" cmpd="sng" algn="ctr">
                  <a:solidFill>
                    <a:srgbClr val="00B050"/>
                  </a:solidFill>
                  <a:prstDash val="solid"/>
                  <a:round/>
                </a:ln>
                <a:effectLst/>
                <a:sp3d>
                  <a:bevelT w="152400" h="50800" prst="softRoun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ndParaRPr>
                </a:p>
              </p:txBody>
            </p:sp>
            <p:sp>
              <p:nvSpPr>
                <p:cNvPr id="859" name="Arc 858"/>
                <p:cNvSpPr/>
                <p:nvPr/>
              </p:nvSpPr>
              <p:spPr>
                <a:xfrm rot="5400000" flipH="1">
                  <a:off x="6018531" y="3846775"/>
                  <a:ext cx="249819" cy="283885"/>
                </a:xfrm>
                <a:prstGeom prst="arc">
                  <a:avLst>
                    <a:gd name="adj1" fmla="val 10750634"/>
                    <a:gd name="adj2" fmla="val 0"/>
                  </a:avLst>
                </a:prstGeom>
                <a:noFill/>
                <a:ln w="57150" cap="rnd" cmpd="sng" algn="ctr">
                  <a:solidFill>
                    <a:srgbClr val="00B050"/>
                  </a:solidFill>
                  <a:prstDash val="solid"/>
                  <a:round/>
                </a:ln>
                <a:effectLst/>
                <a:sp3d>
                  <a:bevelT w="152400" h="50800" prst="softRoun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ndParaRPr>
                </a:p>
              </p:txBody>
            </p:sp>
          </p:grpSp>
          <p:sp>
            <p:nvSpPr>
              <p:cNvPr id="853" name="TextBox 852"/>
              <p:cNvSpPr txBox="1"/>
              <p:nvPr/>
            </p:nvSpPr>
            <p:spPr>
              <a:xfrm>
                <a:off x="4191000" y="2793642"/>
                <a:ext cx="369012" cy="338554"/>
              </a:xfrm>
              <a:prstGeom prst="rect">
                <a:avLst/>
              </a:prstGeom>
              <a:noFill/>
            </p:spPr>
            <p:txBody>
              <a:bodyPr wrap="none" rtlCol="0">
                <a:spAutoFit/>
              </a:bodyPr>
              <a:lstStyle/>
              <a:p>
                <a:r>
                  <a:rPr lang="en-US" sz="1600" b="1" dirty="0" smtClean="0">
                    <a:solidFill>
                      <a:srgbClr val="FFFF00"/>
                    </a:solidFill>
                    <a:latin typeface="Aharoni" panose="02010803020104030203" pitchFamily="2" charset="-79"/>
                    <a:cs typeface="Aharoni" panose="02010803020104030203" pitchFamily="2" charset="-79"/>
                  </a:rPr>
                  <a:t>R</a:t>
                </a:r>
                <a:r>
                  <a:rPr lang="en-US" sz="1600" b="1" baseline="-25000" dirty="0" smtClean="0">
                    <a:solidFill>
                      <a:srgbClr val="FFFF00"/>
                    </a:solidFill>
                    <a:latin typeface="Aharoni" panose="02010803020104030203" pitchFamily="2" charset="-79"/>
                    <a:cs typeface="Aharoni" panose="02010803020104030203" pitchFamily="2" charset="-79"/>
                  </a:rPr>
                  <a:t>1</a:t>
                </a:r>
                <a:endParaRPr lang="en-US" sz="1600" b="1" baseline="-25000" dirty="0">
                  <a:solidFill>
                    <a:srgbClr val="FFFF00"/>
                  </a:solidFill>
                  <a:latin typeface="Arial" panose="020B0604020202020204" pitchFamily="34" charset="0"/>
                  <a:cs typeface="Arial" panose="020B0604020202020204" pitchFamily="34" charset="0"/>
                </a:endParaRPr>
              </a:p>
            </p:txBody>
          </p:sp>
          <p:sp>
            <p:nvSpPr>
              <p:cNvPr id="854" name="TextBox 853"/>
              <p:cNvSpPr txBox="1"/>
              <p:nvPr/>
            </p:nvSpPr>
            <p:spPr>
              <a:xfrm>
                <a:off x="3296139" y="1900535"/>
                <a:ext cx="367408"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A</a:t>
                </a:r>
                <a:endParaRPr lang="en-US" sz="2000" dirty="0">
                  <a:solidFill>
                    <a:schemeClr val="bg1"/>
                  </a:solidFill>
                  <a:latin typeface="Aharoni" panose="02010803020104030203" pitchFamily="2" charset="-79"/>
                  <a:cs typeface="Aharoni" panose="02010803020104030203" pitchFamily="2" charset="-79"/>
                </a:endParaRPr>
              </a:p>
            </p:txBody>
          </p:sp>
          <p:sp>
            <p:nvSpPr>
              <p:cNvPr id="855" name="TextBox 854"/>
              <p:cNvSpPr txBox="1"/>
              <p:nvPr/>
            </p:nvSpPr>
            <p:spPr>
              <a:xfrm>
                <a:off x="3333750" y="558968"/>
                <a:ext cx="343364"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B</a:t>
                </a:r>
                <a:endParaRPr lang="en-US" sz="2000" dirty="0">
                  <a:solidFill>
                    <a:schemeClr val="bg1"/>
                  </a:solidFill>
                  <a:latin typeface="Aharoni" panose="02010803020104030203" pitchFamily="2" charset="-79"/>
                  <a:cs typeface="Aharoni" panose="02010803020104030203" pitchFamily="2" charset="-79"/>
                </a:endParaRPr>
              </a:p>
            </p:txBody>
          </p:sp>
          <p:sp>
            <p:nvSpPr>
              <p:cNvPr id="856" name="TextBox 855"/>
              <p:cNvSpPr txBox="1"/>
              <p:nvPr/>
            </p:nvSpPr>
            <p:spPr>
              <a:xfrm>
                <a:off x="5781675" y="514350"/>
                <a:ext cx="335348"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C</a:t>
                </a:r>
                <a:endParaRPr lang="en-US" sz="2000" dirty="0">
                  <a:solidFill>
                    <a:schemeClr val="bg1"/>
                  </a:solidFill>
                  <a:latin typeface="Aharoni" panose="02010803020104030203" pitchFamily="2" charset="-79"/>
                  <a:cs typeface="Aharoni" panose="02010803020104030203" pitchFamily="2" charset="-79"/>
                </a:endParaRPr>
              </a:p>
            </p:txBody>
          </p:sp>
          <p:sp>
            <p:nvSpPr>
              <p:cNvPr id="857" name="TextBox 856"/>
              <p:cNvSpPr txBox="1"/>
              <p:nvPr/>
            </p:nvSpPr>
            <p:spPr>
              <a:xfrm>
                <a:off x="5791200" y="1900535"/>
                <a:ext cx="362600"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D</a:t>
                </a:r>
                <a:endParaRPr lang="en-US" sz="2000" dirty="0">
                  <a:solidFill>
                    <a:schemeClr val="bg1"/>
                  </a:solidFill>
                  <a:latin typeface="Aharoni" panose="02010803020104030203" pitchFamily="2" charset="-79"/>
                  <a:cs typeface="Aharoni" panose="02010803020104030203" pitchFamily="2" charset="-79"/>
                </a:endParaRPr>
              </a:p>
            </p:txBody>
          </p:sp>
        </p:grpSp>
        <p:sp>
          <p:nvSpPr>
            <p:cNvPr id="841" name="TextBox 840"/>
            <p:cNvSpPr txBox="1"/>
            <p:nvPr/>
          </p:nvSpPr>
          <p:spPr>
            <a:xfrm>
              <a:off x="4762500" y="2981325"/>
              <a:ext cx="369012" cy="338554"/>
            </a:xfrm>
            <a:prstGeom prst="rect">
              <a:avLst/>
            </a:prstGeom>
            <a:noFill/>
          </p:spPr>
          <p:txBody>
            <a:bodyPr wrap="none" rtlCol="0">
              <a:spAutoFit/>
            </a:bodyPr>
            <a:lstStyle/>
            <a:p>
              <a:r>
                <a:rPr lang="en-US" sz="1600" b="1" dirty="0" smtClean="0">
                  <a:solidFill>
                    <a:srgbClr val="FFFF00"/>
                  </a:solidFill>
                  <a:latin typeface="Aharoni" panose="02010803020104030203" pitchFamily="2" charset="-79"/>
                  <a:cs typeface="Aharoni" panose="02010803020104030203" pitchFamily="2" charset="-79"/>
                </a:rPr>
                <a:t>R</a:t>
              </a:r>
              <a:r>
                <a:rPr lang="en-US" sz="1600" b="1" baseline="-25000" dirty="0" smtClean="0">
                  <a:solidFill>
                    <a:srgbClr val="FFFF00"/>
                  </a:solidFill>
                  <a:latin typeface="Aharoni" panose="02010803020104030203" pitchFamily="2" charset="-79"/>
                  <a:cs typeface="Aharoni" panose="02010803020104030203" pitchFamily="2" charset="-79"/>
                </a:rPr>
                <a:t>2</a:t>
              </a:r>
              <a:endParaRPr lang="en-US" sz="1600" b="1" baseline="-25000" dirty="0">
                <a:solidFill>
                  <a:srgbClr val="FFFF00"/>
                </a:solidFill>
                <a:latin typeface="Arial" panose="020B0604020202020204" pitchFamily="34" charset="0"/>
                <a:cs typeface="Arial" panose="020B0604020202020204" pitchFamily="34" charset="0"/>
              </a:endParaRPr>
            </a:p>
          </p:txBody>
        </p:sp>
        <p:grpSp>
          <p:nvGrpSpPr>
            <p:cNvPr id="842" name="Group 135"/>
            <p:cNvGrpSpPr/>
            <p:nvPr/>
          </p:nvGrpSpPr>
          <p:grpSpPr>
            <a:xfrm>
              <a:off x="3657600" y="1190625"/>
              <a:ext cx="1784069" cy="886891"/>
              <a:chOff x="3385740" y="1031476"/>
              <a:chExt cx="2374596" cy="1571182"/>
            </a:xfrm>
          </p:grpSpPr>
          <p:sp>
            <p:nvSpPr>
              <p:cNvPr id="843" name="Rectangle 842"/>
              <p:cNvSpPr/>
              <p:nvPr/>
            </p:nvSpPr>
            <p:spPr>
              <a:xfrm>
                <a:off x="3385740" y="1031576"/>
                <a:ext cx="1188720" cy="1571082"/>
              </a:xfrm>
              <a:prstGeom prst="rect">
                <a:avLst/>
              </a:prstGeom>
              <a:solidFill>
                <a:srgbClr val="00B0F0"/>
              </a:solidFill>
              <a:ln w="25400" cap="flat" cmpd="sng" algn="ctr">
                <a:noFill/>
                <a:prstDash val="solid"/>
              </a:ln>
              <a:effectLst/>
              <a:sp3d>
                <a:bevelT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sp>
            <p:nvSpPr>
              <p:cNvPr id="844" name="Rectangle 843"/>
              <p:cNvSpPr/>
              <p:nvPr/>
            </p:nvSpPr>
            <p:spPr>
              <a:xfrm>
                <a:off x="4571616" y="1031476"/>
                <a:ext cx="1188720" cy="1571082"/>
              </a:xfrm>
              <a:prstGeom prst="rect">
                <a:avLst/>
              </a:prstGeom>
              <a:solidFill>
                <a:srgbClr val="FFC000"/>
              </a:solidFill>
              <a:ln w="25400" cap="flat" cmpd="sng" algn="ctr">
                <a:noFill/>
                <a:prstDash val="solid"/>
              </a:ln>
              <a:effectLst/>
              <a:sp3d>
                <a:bevelT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grpSp>
      </p:grpSp>
      <p:grpSp>
        <p:nvGrpSpPr>
          <p:cNvPr id="860" name="Group G"/>
          <p:cNvGrpSpPr/>
          <p:nvPr/>
        </p:nvGrpSpPr>
        <p:grpSpPr>
          <a:xfrm>
            <a:off x="3162300" y="730250"/>
            <a:ext cx="2857661" cy="3025288"/>
            <a:chOff x="3152775" y="698987"/>
            <a:chExt cx="2857661" cy="3025288"/>
          </a:xfrm>
          <a:scene3d>
            <a:camera prst="orthographicFront">
              <a:rot lat="0" lon="9000000" rev="0"/>
            </a:camera>
            <a:lightRig rig="threePt" dir="t"/>
          </a:scene3d>
        </p:grpSpPr>
        <p:grpSp>
          <p:nvGrpSpPr>
            <p:cNvPr id="861" name="Group 860"/>
            <p:cNvGrpSpPr/>
            <p:nvPr/>
          </p:nvGrpSpPr>
          <p:grpSpPr>
            <a:xfrm>
              <a:off x="3152775" y="698987"/>
              <a:ext cx="2857661" cy="3025288"/>
              <a:chOff x="3296139" y="514350"/>
              <a:chExt cx="2857661" cy="3025288"/>
            </a:xfrm>
          </p:grpSpPr>
          <p:cxnSp>
            <p:nvCxnSpPr>
              <p:cNvPr id="866" name="Straight Connector 865"/>
              <p:cNvCxnSpPr/>
              <p:nvPr/>
            </p:nvCxnSpPr>
            <p:spPr>
              <a:xfrm rot="5400000">
                <a:off x="4004599" y="2621601"/>
                <a:ext cx="1135541" cy="1633"/>
              </a:xfrm>
              <a:prstGeom prst="line">
                <a:avLst/>
              </a:prstGeom>
              <a:noFill/>
              <a:ln w="38100" cap="flat" cmpd="sng" algn="ctr">
                <a:solidFill>
                  <a:sysClr val="window" lastClr="FFFFFF"/>
                </a:solidFill>
                <a:prstDash val="solid"/>
              </a:ln>
              <a:effectLst/>
              <a:sp3d>
                <a:bevelT prst="convex"/>
              </a:sp3d>
            </p:spPr>
          </p:cxnSp>
          <p:cxnSp>
            <p:nvCxnSpPr>
              <p:cNvPr id="867" name="Straight Connector 866"/>
              <p:cNvCxnSpPr/>
              <p:nvPr/>
            </p:nvCxnSpPr>
            <p:spPr>
              <a:xfrm rot="5400000">
                <a:off x="4304206" y="2639433"/>
                <a:ext cx="1135541" cy="1633"/>
              </a:xfrm>
              <a:prstGeom prst="line">
                <a:avLst/>
              </a:prstGeom>
              <a:noFill/>
              <a:ln w="38100" cap="flat" cmpd="sng" algn="ctr">
                <a:solidFill>
                  <a:sysClr val="window" lastClr="FFFFFF"/>
                </a:solidFill>
                <a:prstDash val="solid"/>
              </a:ln>
              <a:effectLst/>
              <a:sp3d>
                <a:bevelT prst="convex"/>
              </a:sp3d>
            </p:spPr>
          </p:cxnSp>
          <p:cxnSp>
            <p:nvCxnSpPr>
              <p:cNvPr id="868" name="Straight Connector 867"/>
              <p:cNvCxnSpPr/>
              <p:nvPr/>
            </p:nvCxnSpPr>
            <p:spPr>
              <a:xfrm>
                <a:off x="3651250" y="2076345"/>
                <a:ext cx="941582" cy="0"/>
              </a:xfrm>
              <a:prstGeom prst="line">
                <a:avLst/>
              </a:prstGeom>
              <a:noFill/>
              <a:ln w="38100" cap="flat" cmpd="sng" algn="ctr">
                <a:solidFill>
                  <a:sysClr val="window" lastClr="FFFFFF"/>
                </a:solidFill>
                <a:prstDash val="solid"/>
              </a:ln>
              <a:effectLst/>
              <a:sp3d>
                <a:bevelT prst="convex"/>
              </a:sp3d>
            </p:spPr>
          </p:cxnSp>
          <p:cxnSp>
            <p:nvCxnSpPr>
              <p:cNvPr id="869" name="Straight Connector 868"/>
              <p:cNvCxnSpPr/>
              <p:nvPr/>
            </p:nvCxnSpPr>
            <p:spPr>
              <a:xfrm>
                <a:off x="4860467" y="2070894"/>
                <a:ext cx="958414" cy="0"/>
              </a:xfrm>
              <a:prstGeom prst="line">
                <a:avLst/>
              </a:prstGeom>
              <a:noFill/>
              <a:ln w="38100" cap="flat" cmpd="sng" algn="ctr">
                <a:solidFill>
                  <a:sysClr val="window" lastClr="FFFFFF"/>
                </a:solidFill>
                <a:prstDash val="solid"/>
              </a:ln>
              <a:effectLst/>
              <a:sp3d>
                <a:bevelT prst="convex"/>
              </a:sp3d>
            </p:spPr>
          </p:cxnSp>
          <p:cxnSp>
            <p:nvCxnSpPr>
              <p:cNvPr id="870" name="Straight Connector 869"/>
              <p:cNvCxnSpPr/>
              <p:nvPr/>
            </p:nvCxnSpPr>
            <p:spPr>
              <a:xfrm rot="5400000">
                <a:off x="3029132" y="1450323"/>
                <a:ext cx="1280160" cy="2174"/>
              </a:xfrm>
              <a:prstGeom prst="line">
                <a:avLst/>
              </a:prstGeom>
              <a:noFill/>
              <a:ln w="38100" cap="flat" cmpd="sng" algn="ctr">
                <a:solidFill>
                  <a:sysClr val="window" lastClr="FFFFFF"/>
                </a:solidFill>
                <a:prstDash val="solid"/>
              </a:ln>
              <a:effectLst/>
              <a:sp3d>
                <a:bevelT prst="convex"/>
              </a:sp3d>
            </p:spPr>
          </p:cxnSp>
          <p:cxnSp>
            <p:nvCxnSpPr>
              <p:cNvPr id="871" name="Straight Connector 870"/>
              <p:cNvCxnSpPr/>
              <p:nvPr/>
            </p:nvCxnSpPr>
            <p:spPr>
              <a:xfrm rot="5400000">
                <a:off x="5164907" y="1449096"/>
                <a:ext cx="1280160" cy="1796"/>
              </a:xfrm>
              <a:prstGeom prst="line">
                <a:avLst/>
              </a:prstGeom>
              <a:noFill/>
              <a:ln w="38100" cap="flat" cmpd="sng" algn="ctr">
                <a:solidFill>
                  <a:sysClr val="window" lastClr="FFFFFF"/>
                </a:solidFill>
                <a:prstDash val="solid"/>
              </a:ln>
              <a:effectLst/>
              <a:sp3d>
                <a:bevelT prst="convex"/>
              </a:sp3d>
            </p:spPr>
          </p:cxnSp>
          <p:cxnSp>
            <p:nvCxnSpPr>
              <p:cNvPr id="872" name="Straight Connector 871"/>
              <p:cNvCxnSpPr/>
              <p:nvPr/>
            </p:nvCxnSpPr>
            <p:spPr>
              <a:xfrm>
                <a:off x="3657572" y="819150"/>
                <a:ext cx="2161309" cy="0"/>
              </a:xfrm>
              <a:prstGeom prst="line">
                <a:avLst/>
              </a:prstGeom>
              <a:noFill/>
              <a:ln w="38100" cap="flat" cmpd="sng" algn="ctr">
                <a:solidFill>
                  <a:sysClr val="window" lastClr="FFFFFF"/>
                </a:solidFill>
                <a:prstDash val="solid"/>
              </a:ln>
              <a:effectLst/>
              <a:sp3d>
                <a:bevelT prst="convex"/>
              </a:sp3d>
            </p:spPr>
          </p:cxnSp>
          <p:grpSp>
            <p:nvGrpSpPr>
              <p:cNvPr id="873" name="Group 129"/>
              <p:cNvGrpSpPr/>
              <p:nvPr/>
            </p:nvGrpSpPr>
            <p:grpSpPr>
              <a:xfrm>
                <a:off x="4394213" y="3184445"/>
                <a:ext cx="666120" cy="355193"/>
                <a:chOff x="5819422" y="3863808"/>
                <a:chExt cx="465961" cy="252586"/>
              </a:xfrm>
            </p:grpSpPr>
            <p:sp>
              <p:nvSpPr>
                <p:cNvPr id="879" name="Arc 878"/>
                <p:cNvSpPr/>
                <p:nvPr/>
              </p:nvSpPr>
              <p:spPr>
                <a:xfrm rot="16200000">
                  <a:off x="5836455" y="3849542"/>
                  <a:ext cx="249819" cy="283885"/>
                </a:xfrm>
                <a:prstGeom prst="arc">
                  <a:avLst>
                    <a:gd name="adj1" fmla="val 10766159"/>
                    <a:gd name="adj2" fmla="val 0"/>
                  </a:avLst>
                </a:prstGeom>
                <a:noFill/>
                <a:ln w="57150" cap="rnd" cmpd="sng" algn="ctr">
                  <a:solidFill>
                    <a:srgbClr val="00B050"/>
                  </a:solidFill>
                  <a:prstDash val="solid"/>
                  <a:round/>
                </a:ln>
                <a:effectLst/>
                <a:sp3d>
                  <a:bevelT w="152400" h="50800" prst="softRoun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ndParaRPr>
                </a:p>
              </p:txBody>
            </p:sp>
            <p:sp>
              <p:nvSpPr>
                <p:cNvPr id="880" name="Arc 879"/>
                <p:cNvSpPr/>
                <p:nvPr/>
              </p:nvSpPr>
              <p:spPr>
                <a:xfrm rot="5400000" flipH="1">
                  <a:off x="6018531" y="3846775"/>
                  <a:ext cx="249819" cy="283885"/>
                </a:xfrm>
                <a:prstGeom prst="arc">
                  <a:avLst>
                    <a:gd name="adj1" fmla="val 10750634"/>
                    <a:gd name="adj2" fmla="val 0"/>
                  </a:avLst>
                </a:prstGeom>
                <a:noFill/>
                <a:ln w="57150" cap="rnd" cmpd="sng" algn="ctr">
                  <a:solidFill>
                    <a:srgbClr val="00B050"/>
                  </a:solidFill>
                  <a:prstDash val="solid"/>
                  <a:round/>
                </a:ln>
                <a:effectLst/>
                <a:sp3d>
                  <a:bevelT w="152400" h="50800" prst="softRoun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ndParaRPr>
                </a:p>
              </p:txBody>
            </p:sp>
          </p:grpSp>
          <p:sp>
            <p:nvSpPr>
              <p:cNvPr id="874" name="TextBox 873"/>
              <p:cNvSpPr txBox="1"/>
              <p:nvPr/>
            </p:nvSpPr>
            <p:spPr>
              <a:xfrm>
                <a:off x="4191000" y="2793642"/>
                <a:ext cx="369012" cy="338554"/>
              </a:xfrm>
              <a:prstGeom prst="rect">
                <a:avLst/>
              </a:prstGeom>
              <a:noFill/>
            </p:spPr>
            <p:txBody>
              <a:bodyPr wrap="none" rtlCol="0">
                <a:spAutoFit/>
              </a:bodyPr>
              <a:lstStyle/>
              <a:p>
                <a:r>
                  <a:rPr lang="en-US" sz="1600" b="1" dirty="0" smtClean="0">
                    <a:solidFill>
                      <a:srgbClr val="FFFF00"/>
                    </a:solidFill>
                    <a:latin typeface="Aharoni" panose="02010803020104030203" pitchFamily="2" charset="-79"/>
                    <a:cs typeface="Aharoni" panose="02010803020104030203" pitchFamily="2" charset="-79"/>
                  </a:rPr>
                  <a:t>R</a:t>
                </a:r>
                <a:r>
                  <a:rPr lang="en-US" sz="1600" b="1" baseline="-25000" dirty="0" smtClean="0">
                    <a:solidFill>
                      <a:srgbClr val="FFFF00"/>
                    </a:solidFill>
                    <a:latin typeface="Aharoni" panose="02010803020104030203" pitchFamily="2" charset="-79"/>
                    <a:cs typeface="Aharoni" panose="02010803020104030203" pitchFamily="2" charset="-79"/>
                  </a:rPr>
                  <a:t>1</a:t>
                </a:r>
                <a:endParaRPr lang="en-US" sz="1600" b="1" baseline="-25000" dirty="0">
                  <a:solidFill>
                    <a:srgbClr val="FFFF00"/>
                  </a:solidFill>
                  <a:latin typeface="Arial" panose="020B0604020202020204" pitchFamily="34" charset="0"/>
                  <a:cs typeface="Arial" panose="020B0604020202020204" pitchFamily="34" charset="0"/>
                </a:endParaRPr>
              </a:p>
            </p:txBody>
          </p:sp>
          <p:sp>
            <p:nvSpPr>
              <p:cNvPr id="875" name="TextBox 874"/>
              <p:cNvSpPr txBox="1"/>
              <p:nvPr/>
            </p:nvSpPr>
            <p:spPr>
              <a:xfrm>
                <a:off x="3296139" y="1900535"/>
                <a:ext cx="367408"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A</a:t>
                </a:r>
                <a:endParaRPr lang="en-US" sz="2000" dirty="0">
                  <a:solidFill>
                    <a:schemeClr val="bg1"/>
                  </a:solidFill>
                  <a:latin typeface="Aharoni" panose="02010803020104030203" pitchFamily="2" charset="-79"/>
                  <a:cs typeface="Aharoni" panose="02010803020104030203" pitchFamily="2" charset="-79"/>
                </a:endParaRPr>
              </a:p>
            </p:txBody>
          </p:sp>
          <p:sp>
            <p:nvSpPr>
              <p:cNvPr id="876" name="TextBox 875"/>
              <p:cNvSpPr txBox="1"/>
              <p:nvPr/>
            </p:nvSpPr>
            <p:spPr>
              <a:xfrm>
                <a:off x="3333750" y="558968"/>
                <a:ext cx="343364"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B</a:t>
                </a:r>
                <a:endParaRPr lang="en-US" sz="2000" dirty="0">
                  <a:solidFill>
                    <a:schemeClr val="bg1"/>
                  </a:solidFill>
                  <a:latin typeface="Aharoni" panose="02010803020104030203" pitchFamily="2" charset="-79"/>
                  <a:cs typeface="Aharoni" panose="02010803020104030203" pitchFamily="2" charset="-79"/>
                </a:endParaRPr>
              </a:p>
            </p:txBody>
          </p:sp>
          <p:sp>
            <p:nvSpPr>
              <p:cNvPr id="877" name="TextBox 876"/>
              <p:cNvSpPr txBox="1"/>
              <p:nvPr/>
            </p:nvSpPr>
            <p:spPr>
              <a:xfrm>
                <a:off x="5781675" y="514350"/>
                <a:ext cx="335348"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C</a:t>
                </a:r>
                <a:endParaRPr lang="en-US" sz="2000" dirty="0">
                  <a:solidFill>
                    <a:schemeClr val="bg1"/>
                  </a:solidFill>
                  <a:latin typeface="Aharoni" panose="02010803020104030203" pitchFamily="2" charset="-79"/>
                  <a:cs typeface="Aharoni" panose="02010803020104030203" pitchFamily="2" charset="-79"/>
                </a:endParaRPr>
              </a:p>
            </p:txBody>
          </p:sp>
          <p:sp>
            <p:nvSpPr>
              <p:cNvPr id="878" name="TextBox 877"/>
              <p:cNvSpPr txBox="1"/>
              <p:nvPr/>
            </p:nvSpPr>
            <p:spPr>
              <a:xfrm>
                <a:off x="5791200" y="1900535"/>
                <a:ext cx="362600"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D</a:t>
                </a:r>
                <a:endParaRPr lang="en-US" sz="2000" dirty="0">
                  <a:solidFill>
                    <a:schemeClr val="bg1"/>
                  </a:solidFill>
                  <a:latin typeface="Aharoni" panose="02010803020104030203" pitchFamily="2" charset="-79"/>
                  <a:cs typeface="Aharoni" panose="02010803020104030203" pitchFamily="2" charset="-79"/>
                </a:endParaRPr>
              </a:p>
            </p:txBody>
          </p:sp>
        </p:grpSp>
        <p:sp>
          <p:nvSpPr>
            <p:cNvPr id="862" name="TextBox 861"/>
            <p:cNvSpPr txBox="1"/>
            <p:nvPr/>
          </p:nvSpPr>
          <p:spPr>
            <a:xfrm>
              <a:off x="4762500" y="2981325"/>
              <a:ext cx="369012" cy="338554"/>
            </a:xfrm>
            <a:prstGeom prst="rect">
              <a:avLst/>
            </a:prstGeom>
            <a:noFill/>
          </p:spPr>
          <p:txBody>
            <a:bodyPr wrap="none" rtlCol="0">
              <a:spAutoFit/>
            </a:bodyPr>
            <a:lstStyle/>
            <a:p>
              <a:r>
                <a:rPr lang="en-US" sz="1600" b="1" dirty="0" smtClean="0">
                  <a:solidFill>
                    <a:srgbClr val="FFFF00"/>
                  </a:solidFill>
                  <a:latin typeface="Aharoni" panose="02010803020104030203" pitchFamily="2" charset="-79"/>
                  <a:cs typeface="Aharoni" panose="02010803020104030203" pitchFamily="2" charset="-79"/>
                </a:rPr>
                <a:t>R</a:t>
              </a:r>
              <a:r>
                <a:rPr lang="en-US" sz="1600" b="1" baseline="-25000" dirty="0" smtClean="0">
                  <a:solidFill>
                    <a:srgbClr val="FFFF00"/>
                  </a:solidFill>
                  <a:latin typeface="Aharoni" panose="02010803020104030203" pitchFamily="2" charset="-79"/>
                  <a:cs typeface="Aharoni" panose="02010803020104030203" pitchFamily="2" charset="-79"/>
                </a:rPr>
                <a:t>2</a:t>
              </a:r>
              <a:endParaRPr lang="en-US" sz="1600" b="1" baseline="-25000" dirty="0">
                <a:solidFill>
                  <a:srgbClr val="FFFF00"/>
                </a:solidFill>
                <a:latin typeface="Arial" panose="020B0604020202020204" pitchFamily="34" charset="0"/>
                <a:cs typeface="Arial" panose="020B0604020202020204" pitchFamily="34" charset="0"/>
              </a:endParaRPr>
            </a:p>
          </p:txBody>
        </p:sp>
        <p:grpSp>
          <p:nvGrpSpPr>
            <p:cNvPr id="863" name="Group 135"/>
            <p:cNvGrpSpPr/>
            <p:nvPr/>
          </p:nvGrpSpPr>
          <p:grpSpPr>
            <a:xfrm>
              <a:off x="3657600" y="1190625"/>
              <a:ext cx="1784069" cy="886891"/>
              <a:chOff x="3385740" y="1031476"/>
              <a:chExt cx="2374596" cy="1571182"/>
            </a:xfrm>
          </p:grpSpPr>
          <p:sp>
            <p:nvSpPr>
              <p:cNvPr id="864" name="Rectangle 863"/>
              <p:cNvSpPr/>
              <p:nvPr/>
            </p:nvSpPr>
            <p:spPr>
              <a:xfrm>
                <a:off x="3385740" y="1031576"/>
                <a:ext cx="1188720" cy="1571082"/>
              </a:xfrm>
              <a:prstGeom prst="rect">
                <a:avLst/>
              </a:prstGeom>
              <a:solidFill>
                <a:srgbClr val="00B0F0"/>
              </a:solidFill>
              <a:ln w="25400" cap="flat" cmpd="sng" algn="ctr">
                <a:noFill/>
                <a:prstDash val="solid"/>
              </a:ln>
              <a:effectLst/>
              <a:sp3d>
                <a:bevelT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sp>
            <p:nvSpPr>
              <p:cNvPr id="865" name="Rectangle 864"/>
              <p:cNvSpPr/>
              <p:nvPr/>
            </p:nvSpPr>
            <p:spPr>
              <a:xfrm>
                <a:off x="4571616" y="1031476"/>
                <a:ext cx="1188720" cy="1571082"/>
              </a:xfrm>
              <a:prstGeom prst="rect">
                <a:avLst/>
              </a:prstGeom>
              <a:solidFill>
                <a:srgbClr val="FFC000"/>
              </a:solidFill>
              <a:ln w="25400" cap="flat" cmpd="sng" algn="ctr">
                <a:noFill/>
                <a:prstDash val="solid"/>
              </a:ln>
              <a:effectLst/>
              <a:sp3d>
                <a:bevelT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grpSp>
      </p:grpSp>
      <p:grpSp>
        <p:nvGrpSpPr>
          <p:cNvPr id="881" name="Group F"/>
          <p:cNvGrpSpPr/>
          <p:nvPr/>
        </p:nvGrpSpPr>
        <p:grpSpPr>
          <a:xfrm>
            <a:off x="3162300" y="730250"/>
            <a:ext cx="2857661" cy="3025288"/>
            <a:chOff x="3152775" y="698987"/>
            <a:chExt cx="2857661" cy="3025288"/>
          </a:xfrm>
          <a:scene3d>
            <a:camera prst="orthographicFront">
              <a:rot lat="0" lon="10800000" rev="0"/>
            </a:camera>
            <a:lightRig rig="threePt" dir="t"/>
          </a:scene3d>
        </p:grpSpPr>
        <p:grpSp>
          <p:nvGrpSpPr>
            <p:cNvPr id="882" name="Group 881"/>
            <p:cNvGrpSpPr/>
            <p:nvPr/>
          </p:nvGrpSpPr>
          <p:grpSpPr>
            <a:xfrm>
              <a:off x="3152775" y="698987"/>
              <a:ext cx="2857661" cy="3025288"/>
              <a:chOff x="3296139" y="514350"/>
              <a:chExt cx="2857661" cy="3025288"/>
            </a:xfrm>
          </p:grpSpPr>
          <p:cxnSp>
            <p:nvCxnSpPr>
              <p:cNvPr id="887" name="Straight Connector 886"/>
              <p:cNvCxnSpPr/>
              <p:nvPr/>
            </p:nvCxnSpPr>
            <p:spPr>
              <a:xfrm rot="5400000">
                <a:off x="4004599" y="2621601"/>
                <a:ext cx="1135541" cy="1633"/>
              </a:xfrm>
              <a:prstGeom prst="line">
                <a:avLst/>
              </a:prstGeom>
              <a:noFill/>
              <a:ln w="38100" cap="flat" cmpd="sng" algn="ctr">
                <a:solidFill>
                  <a:sysClr val="window" lastClr="FFFFFF"/>
                </a:solidFill>
                <a:prstDash val="solid"/>
              </a:ln>
              <a:effectLst/>
              <a:sp3d>
                <a:bevelT prst="convex"/>
              </a:sp3d>
            </p:spPr>
          </p:cxnSp>
          <p:cxnSp>
            <p:nvCxnSpPr>
              <p:cNvPr id="888" name="Straight Connector 887"/>
              <p:cNvCxnSpPr/>
              <p:nvPr/>
            </p:nvCxnSpPr>
            <p:spPr>
              <a:xfrm rot="5400000">
                <a:off x="4304206" y="2639433"/>
                <a:ext cx="1135541" cy="1633"/>
              </a:xfrm>
              <a:prstGeom prst="line">
                <a:avLst/>
              </a:prstGeom>
              <a:noFill/>
              <a:ln w="38100" cap="flat" cmpd="sng" algn="ctr">
                <a:solidFill>
                  <a:sysClr val="window" lastClr="FFFFFF"/>
                </a:solidFill>
                <a:prstDash val="solid"/>
              </a:ln>
              <a:effectLst/>
              <a:sp3d>
                <a:bevelT prst="convex"/>
              </a:sp3d>
            </p:spPr>
          </p:cxnSp>
          <p:cxnSp>
            <p:nvCxnSpPr>
              <p:cNvPr id="889" name="Straight Connector 888"/>
              <p:cNvCxnSpPr/>
              <p:nvPr/>
            </p:nvCxnSpPr>
            <p:spPr>
              <a:xfrm>
                <a:off x="3651250" y="2076345"/>
                <a:ext cx="941582" cy="0"/>
              </a:xfrm>
              <a:prstGeom prst="line">
                <a:avLst/>
              </a:prstGeom>
              <a:noFill/>
              <a:ln w="38100" cap="flat" cmpd="sng" algn="ctr">
                <a:solidFill>
                  <a:sysClr val="window" lastClr="FFFFFF"/>
                </a:solidFill>
                <a:prstDash val="solid"/>
              </a:ln>
              <a:effectLst/>
              <a:sp3d>
                <a:bevelT prst="convex"/>
              </a:sp3d>
            </p:spPr>
          </p:cxnSp>
          <p:cxnSp>
            <p:nvCxnSpPr>
              <p:cNvPr id="890" name="Straight Connector 889"/>
              <p:cNvCxnSpPr/>
              <p:nvPr/>
            </p:nvCxnSpPr>
            <p:spPr>
              <a:xfrm>
                <a:off x="4860467" y="2070894"/>
                <a:ext cx="958414" cy="0"/>
              </a:xfrm>
              <a:prstGeom prst="line">
                <a:avLst/>
              </a:prstGeom>
              <a:noFill/>
              <a:ln w="38100" cap="flat" cmpd="sng" algn="ctr">
                <a:solidFill>
                  <a:sysClr val="window" lastClr="FFFFFF"/>
                </a:solidFill>
                <a:prstDash val="solid"/>
              </a:ln>
              <a:effectLst/>
              <a:sp3d>
                <a:bevelT prst="convex"/>
              </a:sp3d>
            </p:spPr>
          </p:cxnSp>
          <p:cxnSp>
            <p:nvCxnSpPr>
              <p:cNvPr id="891" name="Straight Connector 890"/>
              <p:cNvCxnSpPr/>
              <p:nvPr/>
            </p:nvCxnSpPr>
            <p:spPr>
              <a:xfrm rot="5400000">
                <a:off x="3029132" y="1450323"/>
                <a:ext cx="1280160" cy="2174"/>
              </a:xfrm>
              <a:prstGeom prst="line">
                <a:avLst/>
              </a:prstGeom>
              <a:noFill/>
              <a:ln w="38100" cap="flat" cmpd="sng" algn="ctr">
                <a:solidFill>
                  <a:sysClr val="window" lastClr="FFFFFF"/>
                </a:solidFill>
                <a:prstDash val="solid"/>
              </a:ln>
              <a:effectLst/>
              <a:sp3d>
                <a:bevelT prst="convex"/>
              </a:sp3d>
            </p:spPr>
          </p:cxnSp>
          <p:cxnSp>
            <p:nvCxnSpPr>
              <p:cNvPr id="892" name="Straight Connector 891"/>
              <p:cNvCxnSpPr/>
              <p:nvPr/>
            </p:nvCxnSpPr>
            <p:spPr>
              <a:xfrm rot="5400000">
                <a:off x="5164907" y="1449096"/>
                <a:ext cx="1280160" cy="1796"/>
              </a:xfrm>
              <a:prstGeom prst="line">
                <a:avLst/>
              </a:prstGeom>
              <a:noFill/>
              <a:ln w="38100" cap="flat" cmpd="sng" algn="ctr">
                <a:solidFill>
                  <a:sysClr val="window" lastClr="FFFFFF"/>
                </a:solidFill>
                <a:prstDash val="solid"/>
              </a:ln>
              <a:effectLst/>
              <a:sp3d>
                <a:bevelT prst="convex"/>
              </a:sp3d>
            </p:spPr>
          </p:cxnSp>
          <p:cxnSp>
            <p:nvCxnSpPr>
              <p:cNvPr id="893" name="Straight Connector 892"/>
              <p:cNvCxnSpPr/>
              <p:nvPr/>
            </p:nvCxnSpPr>
            <p:spPr>
              <a:xfrm>
                <a:off x="3657572" y="819150"/>
                <a:ext cx="2161309" cy="0"/>
              </a:xfrm>
              <a:prstGeom prst="line">
                <a:avLst/>
              </a:prstGeom>
              <a:noFill/>
              <a:ln w="38100" cap="flat" cmpd="sng" algn="ctr">
                <a:solidFill>
                  <a:sysClr val="window" lastClr="FFFFFF"/>
                </a:solidFill>
                <a:prstDash val="solid"/>
              </a:ln>
              <a:effectLst/>
              <a:sp3d>
                <a:bevelT prst="convex"/>
              </a:sp3d>
            </p:spPr>
          </p:cxnSp>
          <p:grpSp>
            <p:nvGrpSpPr>
              <p:cNvPr id="894" name="Group 129"/>
              <p:cNvGrpSpPr/>
              <p:nvPr/>
            </p:nvGrpSpPr>
            <p:grpSpPr>
              <a:xfrm>
                <a:off x="4394213" y="3184445"/>
                <a:ext cx="666120" cy="355193"/>
                <a:chOff x="5819422" y="3863808"/>
                <a:chExt cx="465961" cy="252586"/>
              </a:xfrm>
            </p:grpSpPr>
            <p:sp>
              <p:nvSpPr>
                <p:cNvPr id="900" name="Arc 899"/>
                <p:cNvSpPr/>
                <p:nvPr/>
              </p:nvSpPr>
              <p:spPr>
                <a:xfrm rot="16200000">
                  <a:off x="5836455" y="3849542"/>
                  <a:ext cx="249819" cy="283885"/>
                </a:xfrm>
                <a:prstGeom prst="arc">
                  <a:avLst>
                    <a:gd name="adj1" fmla="val 10766159"/>
                    <a:gd name="adj2" fmla="val 0"/>
                  </a:avLst>
                </a:prstGeom>
                <a:noFill/>
                <a:ln w="57150" cap="rnd" cmpd="sng" algn="ctr">
                  <a:solidFill>
                    <a:srgbClr val="00B050"/>
                  </a:solidFill>
                  <a:prstDash val="solid"/>
                  <a:round/>
                </a:ln>
                <a:effectLst/>
                <a:sp3d>
                  <a:bevelT w="152400" h="50800" prst="softRoun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ndParaRPr>
                </a:p>
              </p:txBody>
            </p:sp>
            <p:sp>
              <p:nvSpPr>
                <p:cNvPr id="901" name="Arc 900"/>
                <p:cNvSpPr/>
                <p:nvPr/>
              </p:nvSpPr>
              <p:spPr>
                <a:xfrm rot="5400000" flipH="1">
                  <a:off x="6018531" y="3846775"/>
                  <a:ext cx="249819" cy="283885"/>
                </a:xfrm>
                <a:prstGeom prst="arc">
                  <a:avLst>
                    <a:gd name="adj1" fmla="val 10750634"/>
                    <a:gd name="adj2" fmla="val 0"/>
                  </a:avLst>
                </a:prstGeom>
                <a:noFill/>
                <a:ln w="57150" cap="rnd" cmpd="sng" algn="ctr">
                  <a:solidFill>
                    <a:srgbClr val="00B050"/>
                  </a:solidFill>
                  <a:prstDash val="solid"/>
                  <a:round/>
                </a:ln>
                <a:effectLst/>
                <a:sp3d>
                  <a:bevelT w="152400" h="50800" prst="softRoun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ndParaRPr>
                </a:p>
              </p:txBody>
            </p:sp>
          </p:grpSp>
          <p:sp>
            <p:nvSpPr>
              <p:cNvPr id="895" name="TextBox 894"/>
              <p:cNvSpPr txBox="1"/>
              <p:nvPr/>
            </p:nvSpPr>
            <p:spPr>
              <a:xfrm>
                <a:off x="4191000" y="2793642"/>
                <a:ext cx="369012" cy="338554"/>
              </a:xfrm>
              <a:prstGeom prst="rect">
                <a:avLst/>
              </a:prstGeom>
              <a:noFill/>
            </p:spPr>
            <p:txBody>
              <a:bodyPr wrap="none" rtlCol="0">
                <a:spAutoFit/>
              </a:bodyPr>
              <a:lstStyle/>
              <a:p>
                <a:r>
                  <a:rPr lang="en-US" sz="1600" b="1" dirty="0" smtClean="0">
                    <a:solidFill>
                      <a:srgbClr val="FFFF00"/>
                    </a:solidFill>
                    <a:latin typeface="Aharoni" panose="02010803020104030203" pitchFamily="2" charset="-79"/>
                    <a:cs typeface="Aharoni" panose="02010803020104030203" pitchFamily="2" charset="-79"/>
                  </a:rPr>
                  <a:t>R</a:t>
                </a:r>
                <a:r>
                  <a:rPr lang="en-US" sz="1600" b="1" baseline="-25000" dirty="0" smtClean="0">
                    <a:solidFill>
                      <a:srgbClr val="FFFF00"/>
                    </a:solidFill>
                    <a:latin typeface="Aharoni" panose="02010803020104030203" pitchFamily="2" charset="-79"/>
                    <a:cs typeface="Aharoni" panose="02010803020104030203" pitchFamily="2" charset="-79"/>
                  </a:rPr>
                  <a:t>1</a:t>
                </a:r>
                <a:endParaRPr lang="en-US" sz="1600" b="1" baseline="-25000" dirty="0">
                  <a:solidFill>
                    <a:srgbClr val="FFFF00"/>
                  </a:solidFill>
                  <a:latin typeface="Arial" panose="020B0604020202020204" pitchFamily="34" charset="0"/>
                  <a:cs typeface="Arial" panose="020B0604020202020204" pitchFamily="34" charset="0"/>
                </a:endParaRPr>
              </a:p>
            </p:txBody>
          </p:sp>
          <p:sp>
            <p:nvSpPr>
              <p:cNvPr id="896" name="TextBox 895"/>
              <p:cNvSpPr txBox="1"/>
              <p:nvPr/>
            </p:nvSpPr>
            <p:spPr>
              <a:xfrm>
                <a:off x="3296139" y="1900535"/>
                <a:ext cx="367408"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A</a:t>
                </a:r>
                <a:endParaRPr lang="en-US" sz="2000" dirty="0">
                  <a:solidFill>
                    <a:schemeClr val="bg1"/>
                  </a:solidFill>
                  <a:latin typeface="Aharoni" panose="02010803020104030203" pitchFamily="2" charset="-79"/>
                  <a:cs typeface="Aharoni" panose="02010803020104030203" pitchFamily="2" charset="-79"/>
                </a:endParaRPr>
              </a:p>
            </p:txBody>
          </p:sp>
          <p:sp>
            <p:nvSpPr>
              <p:cNvPr id="897" name="TextBox 896"/>
              <p:cNvSpPr txBox="1"/>
              <p:nvPr/>
            </p:nvSpPr>
            <p:spPr>
              <a:xfrm>
                <a:off x="3333750" y="558968"/>
                <a:ext cx="343364"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B</a:t>
                </a:r>
                <a:endParaRPr lang="en-US" sz="2000" dirty="0">
                  <a:solidFill>
                    <a:schemeClr val="bg1"/>
                  </a:solidFill>
                  <a:latin typeface="Aharoni" panose="02010803020104030203" pitchFamily="2" charset="-79"/>
                  <a:cs typeface="Aharoni" panose="02010803020104030203" pitchFamily="2" charset="-79"/>
                </a:endParaRPr>
              </a:p>
            </p:txBody>
          </p:sp>
          <p:sp>
            <p:nvSpPr>
              <p:cNvPr id="898" name="TextBox 897"/>
              <p:cNvSpPr txBox="1"/>
              <p:nvPr/>
            </p:nvSpPr>
            <p:spPr>
              <a:xfrm>
                <a:off x="5781675" y="514350"/>
                <a:ext cx="335348"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C</a:t>
                </a:r>
                <a:endParaRPr lang="en-US" sz="2000" dirty="0">
                  <a:solidFill>
                    <a:schemeClr val="bg1"/>
                  </a:solidFill>
                  <a:latin typeface="Aharoni" panose="02010803020104030203" pitchFamily="2" charset="-79"/>
                  <a:cs typeface="Aharoni" panose="02010803020104030203" pitchFamily="2" charset="-79"/>
                </a:endParaRPr>
              </a:p>
            </p:txBody>
          </p:sp>
          <p:sp>
            <p:nvSpPr>
              <p:cNvPr id="899" name="TextBox 898"/>
              <p:cNvSpPr txBox="1"/>
              <p:nvPr/>
            </p:nvSpPr>
            <p:spPr>
              <a:xfrm>
                <a:off x="5791200" y="1900535"/>
                <a:ext cx="362600"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D</a:t>
                </a:r>
                <a:endParaRPr lang="en-US" sz="2000" dirty="0">
                  <a:solidFill>
                    <a:schemeClr val="bg1"/>
                  </a:solidFill>
                  <a:latin typeface="Aharoni" panose="02010803020104030203" pitchFamily="2" charset="-79"/>
                  <a:cs typeface="Aharoni" panose="02010803020104030203" pitchFamily="2" charset="-79"/>
                </a:endParaRPr>
              </a:p>
            </p:txBody>
          </p:sp>
        </p:grpSp>
        <p:sp>
          <p:nvSpPr>
            <p:cNvPr id="883" name="TextBox 882"/>
            <p:cNvSpPr txBox="1"/>
            <p:nvPr/>
          </p:nvSpPr>
          <p:spPr>
            <a:xfrm>
              <a:off x="4762500" y="2981325"/>
              <a:ext cx="369012" cy="338554"/>
            </a:xfrm>
            <a:prstGeom prst="rect">
              <a:avLst/>
            </a:prstGeom>
            <a:noFill/>
          </p:spPr>
          <p:txBody>
            <a:bodyPr wrap="none" rtlCol="0">
              <a:spAutoFit/>
            </a:bodyPr>
            <a:lstStyle/>
            <a:p>
              <a:r>
                <a:rPr lang="en-US" sz="1600" b="1" dirty="0" smtClean="0">
                  <a:solidFill>
                    <a:srgbClr val="FFFF00"/>
                  </a:solidFill>
                  <a:latin typeface="Aharoni" panose="02010803020104030203" pitchFamily="2" charset="-79"/>
                  <a:cs typeface="Aharoni" panose="02010803020104030203" pitchFamily="2" charset="-79"/>
                </a:rPr>
                <a:t>R</a:t>
              </a:r>
              <a:r>
                <a:rPr lang="en-US" sz="1600" b="1" baseline="-25000" dirty="0" smtClean="0">
                  <a:solidFill>
                    <a:srgbClr val="FFFF00"/>
                  </a:solidFill>
                  <a:latin typeface="Aharoni" panose="02010803020104030203" pitchFamily="2" charset="-79"/>
                  <a:cs typeface="Aharoni" panose="02010803020104030203" pitchFamily="2" charset="-79"/>
                </a:rPr>
                <a:t>2</a:t>
              </a:r>
              <a:endParaRPr lang="en-US" sz="1600" b="1" baseline="-25000" dirty="0">
                <a:solidFill>
                  <a:srgbClr val="FFFF00"/>
                </a:solidFill>
                <a:latin typeface="Arial" panose="020B0604020202020204" pitchFamily="34" charset="0"/>
                <a:cs typeface="Arial" panose="020B0604020202020204" pitchFamily="34" charset="0"/>
              </a:endParaRPr>
            </a:p>
          </p:txBody>
        </p:sp>
        <p:grpSp>
          <p:nvGrpSpPr>
            <p:cNvPr id="884" name="Group 135"/>
            <p:cNvGrpSpPr/>
            <p:nvPr/>
          </p:nvGrpSpPr>
          <p:grpSpPr>
            <a:xfrm>
              <a:off x="3657600" y="1190625"/>
              <a:ext cx="1784069" cy="886891"/>
              <a:chOff x="3385740" y="1031476"/>
              <a:chExt cx="2374596" cy="1571182"/>
            </a:xfrm>
          </p:grpSpPr>
          <p:sp>
            <p:nvSpPr>
              <p:cNvPr id="885" name="Rectangle 884"/>
              <p:cNvSpPr/>
              <p:nvPr/>
            </p:nvSpPr>
            <p:spPr>
              <a:xfrm>
                <a:off x="3385740" y="1031576"/>
                <a:ext cx="1188720" cy="1571082"/>
              </a:xfrm>
              <a:prstGeom prst="rect">
                <a:avLst/>
              </a:prstGeom>
              <a:solidFill>
                <a:srgbClr val="00B0F0"/>
              </a:solidFill>
              <a:ln w="25400" cap="flat" cmpd="sng" algn="ctr">
                <a:noFill/>
                <a:prstDash val="solid"/>
              </a:ln>
              <a:effectLst/>
              <a:sp3d>
                <a:bevelT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sp>
            <p:nvSpPr>
              <p:cNvPr id="886" name="Rectangle 885"/>
              <p:cNvSpPr/>
              <p:nvPr/>
            </p:nvSpPr>
            <p:spPr>
              <a:xfrm>
                <a:off x="4571616" y="1031476"/>
                <a:ext cx="1188720" cy="1571082"/>
              </a:xfrm>
              <a:prstGeom prst="rect">
                <a:avLst/>
              </a:prstGeom>
              <a:solidFill>
                <a:srgbClr val="FFC000"/>
              </a:solidFill>
              <a:ln w="25400" cap="flat" cmpd="sng" algn="ctr">
                <a:noFill/>
                <a:prstDash val="solid"/>
              </a:ln>
              <a:effectLst/>
              <a:sp3d>
                <a:bevelT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grpSp>
      </p:grpSp>
      <p:grpSp>
        <p:nvGrpSpPr>
          <p:cNvPr id="902" name="Group E"/>
          <p:cNvGrpSpPr/>
          <p:nvPr/>
        </p:nvGrpSpPr>
        <p:grpSpPr>
          <a:xfrm>
            <a:off x="3162300" y="730250"/>
            <a:ext cx="2857661" cy="3025288"/>
            <a:chOff x="3152775" y="698987"/>
            <a:chExt cx="2857661" cy="3025288"/>
          </a:xfrm>
          <a:scene3d>
            <a:camera prst="orthographicFront">
              <a:rot lat="0" lon="12600000" rev="0"/>
            </a:camera>
            <a:lightRig rig="threePt" dir="t"/>
          </a:scene3d>
        </p:grpSpPr>
        <p:grpSp>
          <p:nvGrpSpPr>
            <p:cNvPr id="903" name="Group 902"/>
            <p:cNvGrpSpPr/>
            <p:nvPr/>
          </p:nvGrpSpPr>
          <p:grpSpPr>
            <a:xfrm>
              <a:off x="3152775" y="698987"/>
              <a:ext cx="2857661" cy="3025288"/>
              <a:chOff x="3296139" y="514350"/>
              <a:chExt cx="2857661" cy="3025288"/>
            </a:xfrm>
          </p:grpSpPr>
          <p:cxnSp>
            <p:nvCxnSpPr>
              <p:cNvPr id="908" name="Straight Connector 907"/>
              <p:cNvCxnSpPr/>
              <p:nvPr/>
            </p:nvCxnSpPr>
            <p:spPr>
              <a:xfrm rot="5400000">
                <a:off x="4004599" y="2621601"/>
                <a:ext cx="1135541" cy="1633"/>
              </a:xfrm>
              <a:prstGeom prst="line">
                <a:avLst/>
              </a:prstGeom>
              <a:noFill/>
              <a:ln w="38100" cap="flat" cmpd="sng" algn="ctr">
                <a:solidFill>
                  <a:sysClr val="window" lastClr="FFFFFF"/>
                </a:solidFill>
                <a:prstDash val="solid"/>
              </a:ln>
              <a:effectLst/>
              <a:sp3d>
                <a:bevelT prst="convex"/>
              </a:sp3d>
            </p:spPr>
          </p:cxnSp>
          <p:cxnSp>
            <p:nvCxnSpPr>
              <p:cNvPr id="909" name="Straight Connector 908"/>
              <p:cNvCxnSpPr/>
              <p:nvPr/>
            </p:nvCxnSpPr>
            <p:spPr>
              <a:xfrm rot="5400000">
                <a:off x="4304206" y="2639433"/>
                <a:ext cx="1135541" cy="1633"/>
              </a:xfrm>
              <a:prstGeom prst="line">
                <a:avLst/>
              </a:prstGeom>
              <a:noFill/>
              <a:ln w="38100" cap="flat" cmpd="sng" algn="ctr">
                <a:solidFill>
                  <a:sysClr val="window" lastClr="FFFFFF"/>
                </a:solidFill>
                <a:prstDash val="solid"/>
              </a:ln>
              <a:effectLst/>
              <a:sp3d>
                <a:bevelT prst="convex"/>
              </a:sp3d>
            </p:spPr>
          </p:cxnSp>
          <p:cxnSp>
            <p:nvCxnSpPr>
              <p:cNvPr id="910" name="Straight Connector 909"/>
              <p:cNvCxnSpPr/>
              <p:nvPr/>
            </p:nvCxnSpPr>
            <p:spPr>
              <a:xfrm>
                <a:off x="3651250" y="2076345"/>
                <a:ext cx="941582" cy="0"/>
              </a:xfrm>
              <a:prstGeom prst="line">
                <a:avLst/>
              </a:prstGeom>
              <a:noFill/>
              <a:ln w="38100" cap="flat" cmpd="sng" algn="ctr">
                <a:solidFill>
                  <a:sysClr val="window" lastClr="FFFFFF"/>
                </a:solidFill>
                <a:prstDash val="solid"/>
              </a:ln>
              <a:effectLst/>
              <a:sp3d>
                <a:bevelT prst="convex"/>
              </a:sp3d>
            </p:spPr>
          </p:cxnSp>
          <p:cxnSp>
            <p:nvCxnSpPr>
              <p:cNvPr id="911" name="Straight Connector 910"/>
              <p:cNvCxnSpPr/>
              <p:nvPr/>
            </p:nvCxnSpPr>
            <p:spPr>
              <a:xfrm>
                <a:off x="4860467" y="2070894"/>
                <a:ext cx="958414" cy="0"/>
              </a:xfrm>
              <a:prstGeom prst="line">
                <a:avLst/>
              </a:prstGeom>
              <a:noFill/>
              <a:ln w="38100" cap="flat" cmpd="sng" algn="ctr">
                <a:solidFill>
                  <a:sysClr val="window" lastClr="FFFFFF"/>
                </a:solidFill>
                <a:prstDash val="solid"/>
              </a:ln>
              <a:effectLst/>
              <a:sp3d>
                <a:bevelT prst="convex"/>
              </a:sp3d>
            </p:spPr>
          </p:cxnSp>
          <p:cxnSp>
            <p:nvCxnSpPr>
              <p:cNvPr id="912" name="Straight Connector 911"/>
              <p:cNvCxnSpPr/>
              <p:nvPr/>
            </p:nvCxnSpPr>
            <p:spPr>
              <a:xfrm rot="5400000">
                <a:off x="3029132" y="1450323"/>
                <a:ext cx="1280160" cy="2174"/>
              </a:xfrm>
              <a:prstGeom prst="line">
                <a:avLst/>
              </a:prstGeom>
              <a:noFill/>
              <a:ln w="38100" cap="flat" cmpd="sng" algn="ctr">
                <a:solidFill>
                  <a:sysClr val="window" lastClr="FFFFFF"/>
                </a:solidFill>
                <a:prstDash val="solid"/>
              </a:ln>
              <a:effectLst/>
              <a:sp3d>
                <a:bevelT prst="convex"/>
              </a:sp3d>
            </p:spPr>
          </p:cxnSp>
          <p:cxnSp>
            <p:nvCxnSpPr>
              <p:cNvPr id="913" name="Straight Connector 912"/>
              <p:cNvCxnSpPr/>
              <p:nvPr/>
            </p:nvCxnSpPr>
            <p:spPr>
              <a:xfrm rot="5400000">
                <a:off x="5164907" y="1449096"/>
                <a:ext cx="1280160" cy="1796"/>
              </a:xfrm>
              <a:prstGeom prst="line">
                <a:avLst/>
              </a:prstGeom>
              <a:noFill/>
              <a:ln w="38100" cap="flat" cmpd="sng" algn="ctr">
                <a:solidFill>
                  <a:sysClr val="window" lastClr="FFFFFF"/>
                </a:solidFill>
                <a:prstDash val="solid"/>
              </a:ln>
              <a:effectLst/>
              <a:sp3d>
                <a:bevelT prst="convex"/>
              </a:sp3d>
            </p:spPr>
          </p:cxnSp>
          <p:cxnSp>
            <p:nvCxnSpPr>
              <p:cNvPr id="914" name="Straight Connector 913"/>
              <p:cNvCxnSpPr/>
              <p:nvPr/>
            </p:nvCxnSpPr>
            <p:spPr>
              <a:xfrm>
                <a:off x="3657572" y="819150"/>
                <a:ext cx="2161309" cy="0"/>
              </a:xfrm>
              <a:prstGeom prst="line">
                <a:avLst/>
              </a:prstGeom>
              <a:noFill/>
              <a:ln w="38100" cap="flat" cmpd="sng" algn="ctr">
                <a:solidFill>
                  <a:sysClr val="window" lastClr="FFFFFF"/>
                </a:solidFill>
                <a:prstDash val="solid"/>
              </a:ln>
              <a:effectLst/>
              <a:sp3d>
                <a:bevelT prst="convex"/>
              </a:sp3d>
            </p:spPr>
          </p:cxnSp>
          <p:grpSp>
            <p:nvGrpSpPr>
              <p:cNvPr id="915" name="Group 129"/>
              <p:cNvGrpSpPr/>
              <p:nvPr/>
            </p:nvGrpSpPr>
            <p:grpSpPr>
              <a:xfrm>
                <a:off x="4394213" y="3184445"/>
                <a:ext cx="666120" cy="355193"/>
                <a:chOff x="5819422" y="3863808"/>
                <a:chExt cx="465961" cy="252586"/>
              </a:xfrm>
            </p:grpSpPr>
            <p:sp>
              <p:nvSpPr>
                <p:cNvPr id="921" name="Arc 920"/>
                <p:cNvSpPr/>
                <p:nvPr/>
              </p:nvSpPr>
              <p:spPr>
                <a:xfrm rot="16200000">
                  <a:off x="5836455" y="3849542"/>
                  <a:ext cx="249819" cy="283885"/>
                </a:xfrm>
                <a:prstGeom prst="arc">
                  <a:avLst>
                    <a:gd name="adj1" fmla="val 10766159"/>
                    <a:gd name="adj2" fmla="val 0"/>
                  </a:avLst>
                </a:prstGeom>
                <a:noFill/>
                <a:ln w="57150" cap="rnd" cmpd="sng" algn="ctr">
                  <a:solidFill>
                    <a:srgbClr val="00B050"/>
                  </a:solidFill>
                  <a:prstDash val="solid"/>
                  <a:round/>
                </a:ln>
                <a:effectLst/>
                <a:sp3d>
                  <a:bevelT w="152400" h="50800" prst="softRoun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ndParaRPr>
                </a:p>
              </p:txBody>
            </p:sp>
            <p:sp>
              <p:nvSpPr>
                <p:cNvPr id="922" name="Arc 921"/>
                <p:cNvSpPr/>
                <p:nvPr/>
              </p:nvSpPr>
              <p:spPr>
                <a:xfrm rot="5400000" flipH="1">
                  <a:off x="6018531" y="3846775"/>
                  <a:ext cx="249819" cy="283885"/>
                </a:xfrm>
                <a:prstGeom prst="arc">
                  <a:avLst>
                    <a:gd name="adj1" fmla="val 10750634"/>
                    <a:gd name="adj2" fmla="val 0"/>
                  </a:avLst>
                </a:prstGeom>
                <a:noFill/>
                <a:ln w="57150" cap="rnd" cmpd="sng" algn="ctr">
                  <a:solidFill>
                    <a:srgbClr val="00B050"/>
                  </a:solidFill>
                  <a:prstDash val="solid"/>
                  <a:round/>
                </a:ln>
                <a:effectLst/>
                <a:sp3d>
                  <a:bevelT w="152400" h="50800" prst="softRoun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ndParaRPr>
                </a:p>
              </p:txBody>
            </p:sp>
          </p:grpSp>
          <p:sp>
            <p:nvSpPr>
              <p:cNvPr id="916" name="TextBox 915"/>
              <p:cNvSpPr txBox="1"/>
              <p:nvPr/>
            </p:nvSpPr>
            <p:spPr>
              <a:xfrm>
                <a:off x="4191000" y="2793642"/>
                <a:ext cx="369012" cy="338554"/>
              </a:xfrm>
              <a:prstGeom prst="rect">
                <a:avLst/>
              </a:prstGeom>
              <a:noFill/>
            </p:spPr>
            <p:txBody>
              <a:bodyPr wrap="none" rtlCol="0">
                <a:spAutoFit/>
              </a:bodyPr>
              <a:lstStyle/>
              <a:p>
                <a:r>
                  <a:rPr lang="en-US" sz="1600" b="1" dirty="0" smtClean="0">
                    <a:solidFill>
                      <a:srgbClr val="FFFF00"/>
                    </a:solidFill>
                    <a:latin typeface="Aharoni" panose="02010803020104030203" pitchFamily="2" charset="-79"/>
                    <a:cs typeface="Aharoni" panose="02010803020104030203" pitchFamily="2" charset="-79"/>
                  </a:rPr>
                  <a:t>R</a:t>
                </a:r>
                <a:r>
                  <a:rPr lang="en-US" sz="1600" b="1" baseline="-25000" dirty="0" smtClean="0">
                    <a:solidFill>
                      <a:srgbClr val="FFFF00"/>
                    </a:solidFill>
                    <a:latin typeface="Aharoni" panose="02010803020104030203" pitchFamily="2" charset="-79"/>
                    <a:cs typeface="Aharoni" panose="02010803020104030203" pitchFamily="2" charset="-79"/>
                  </a:rPr>
                  <a:t>1</a:t>
                </a:r>
                <a:endParaRPr lang="en-US" sz="1600" b="1" baseline="-25000" dirty="0">
                  <a:solidFill>
                    <a:srgbClr val="FFFF00"/>
                  </a:solidFill>
                  <a:latin typeface="Arial" panose="020B0604020202020204" pitchFamily="34" charset="0"/>
                  <a:cs typeface="Arial" panose="020B0604020202020204" pitchFamily="34" charset="0"/>
                </a:endParaRPr>
              </a:p>
            </p:txBody>
          </p:sp>
          <p:sp>
            <p:nvSpPr>
              <p:cNvPr id="917" name="TextBox 916"/>
              <p:cNvSpPr txBox="1"/>
              <p:nvPr/>
            </p:nvSpPr>
            <p:spPr>
              <a:xfrm>
                <a:off x="3296139" y="1900535"/>
                <a:ext cx="367408"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A</a:t>
                </a:r>
                <a:endParaRPr lang="en-US" sz="2000" dirty="0">
                  <a:solidFill>
                    <a:schemeClr val="bg1"/>
                  </a:solidFill>
                  <a:latin typeface="Aharoni" panose="02010803020104030203" pitchFamily="2" charset="-79"/>
                  <a:cs typeface="Aharoni" panose="02010803020104030203" pitchFamily="2" charset="-79"/>
                </a:endParaRPr>
              </a:p>
            </p:txBody>
          </p:sp>
          <p:sp>
            <p:nvSpPr>
              <p:cNvPr id="918" name="TextBox 917"/>
              <p:cNvSpPr txBox="1"/>
              <p:nvPr/>
            </p:nvSpPr>
            <p:spPr>
              <a:xfrm>
                <a:off x="3333750" y="558968"/>
                <a:ext cx="343364"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B</a:t>
                </a:r>
                <a:endParaRPr lang="en-US" sz="2000" dirty="0">
                  <a:solidFill>
                    <a:schemeClr val="bg1"/>
                  </a:solidFill>
                  <a:latin typeface="Aharoni" panose="02010803020104030203" pitchFamily="2" charset="-79"/>
                  <a:cs typeface="Aharoni" panose="02010803020104030203" pitchFamily="2" charset="-79"/>
                </a:endParaRPr>
              </a:p>
            </p:txBody>
          </p:sp>
          <p:sp>
            <p:nvSpPr>
              <p:cNvPr id="919" name="TextBox 918"/>
              <p:cNvSpPr txBox="1"/>
              <p:nvPr/>
            </p:nvSpPr>
            <p:spPr>
              <a:xfrm>
                <a:off x="5781675" y="514350"/>
                <a:ext cx="335348"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C</a:t>
                </a:r>
                <a:endParaRPr lang="en-US" sz="2000" dirty="0">
                  <a:solidFill>
                    <a:schemeClr val="bg1"/>
                  </a:solidFill>
                  <a:latin typeface="Aharoni" panose="02010803020104030203" pitchFamily="2" charset="-79"/>
                  <a:cs typeface="Aharoni" panose="02010803020104030203" pitchFamily="2" charset="-79"/>
                </a:endParaRPr>
              </a:p>
            </p:txBody>
          </p:sp>
          <p:sp>
            <p:nvSpPr>
              <p:cNvPr id="920" name="TextBox 919"/>
              <p:cNvSpPr txBox="1"/>
              <p:nvPr/>
            </p:nvSpPr>
            <p:spPr>
              <a:xfrm>
                <a:off x="5791200" y="1900535"/>
                <a:ext cx="362600"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D</a:t>
                </a:r>
                <a:endParaRPr lang="en-US" sz="2000" dirty="0">
                  <a:solidFill>
                    <a:schemeClr val="bg1"/>
                  </a:solidFill>
                  <a:latin typeface="Aharoni" panose="02010803020104030203" pitchFamily="2" charset="-79"/>
                  <a:cs typeface="Aharoni" panose="02010803020104030203" pitchFamily="2" charset="-79"/>
                </a:endParaRPr>
              </a:p>
            </p:txBody>
          </p:sp>
        </p:grpSp>
        <p:sp>
          <p:nvSpPr>
            <p:cNvPr id="904" name="TextBox 903"/>
            <p:cNvSpPr txBox="1"/>
            <p:nvPr/>
          </p:nvSpPr>
          <p:spPr>
            <a:xfrm>
              <a:off x="4762500" y="2981325"/>
              <a:ext cx="369012" cy="338554"/>
            </a:xfrm>
            <a:prstGeom prst="rect">
              <a:avLst/>
            </a:prstGeom>
            <a:noFill/>
          </p:spPr>
          <p:txBody>
            <a:bodyPr wrap="none" rtlCol="0">
              <a:spAutoFit/>
            </a:bodyPr>
            <a:lstStyle/>
            <a:p>
              <a:r>
                <a:rPr lang="en-US" sz="1600" b="1" dirty="0" smtClean="0">
                  <a:solidFill>
                    <a:srgbClr val="FFFF00"/>
                  </a:solidFill>
                  <a:latin typeface="Aharoni" panose="02010803020104030203" pitchFamily="2" charset="-79"/>
                  <a:cs typeface="Aharoni" panose="02010803020104030203" pitchFamily="2" charset="-79"/>
                </a:rPr>
                <a:t>R</a:t>
              </a:r>
              <a:r>
                <a:rPr lang="en-US" sz="1600" b="1" baseline="-25000" dirty="0" smtClean="0">
                  <a:solidFill>
                    <a:srgbClr val="FFFF00"/>
                  </a:solidFill>
                  <a:latin typeface="Aharoni" panose="02010803020104030203" pitchFamily="2" charset="-79"/>
                  <a:cs typeface="Aharoni" panose="02010803020104030203" pitchFamily="2" charset="-79"/>
                </a:rPr>
                <a:t>2</a:t>
              </a:r>
              <a:endParaRPr lang="en-US" sz="1600" b="1" baseline="-25000" dirty="0">
                <a:solidFill>
                  <a:srgbClr val="FFFF00"/>
                </a:solidFill>
                <a:latin typeface="Arial" panose="020B0604020202020204" pitchFamily="34" charset="0"/>
                <a:cs typeface="Arial" panose="020B0604020202020204" pitchFamily="34" charset="0"/>
              </a:endParaRPr>
            </a:p>
          </p:txBody>
        </p:sp>
        <p:grpSp>
          <p:nvGrpSpPr>
            <p:cNvPr id="905" name="Group 135"/>
            <p:cNvGrpSpPr/>
            <p:nvPr/>
          </p:nvGrpSpPr>
          <p:grpSpPr>
            <a:xfrm>
              <a:off x="3657600" y="1190625"/>
              <a:ext cx="1784069" cy="886891"/>
              <a:chOff x="3385740" y="1031476"/>
              <a:chExt cx="2374596" cy="1571182"/>
            </a:xfrm>
          </p:grpSpPr>
          <p:sp>
            <p:nvSpPr>
              <p:cNvPr id="906" name="Rectangle 905"/>
              <p:cNvSpPr/>
              <p:nvPr/>
            </p:nvSpPr>
            <p:spPr>
              <a:xfrm>
                <a:off x="3385740" y="1031576"/>
                <a:ext cx="1188720" cy="1571082"/>
              </a:xfrm>
              <a:prstGeom prst="rect">
                <a:avLst/>
              </a:prstGeom>
              <a:solidFill>
                <a:srgbClr val="00B0F0"/>
              </a:solidFill>
              <a:ln w="25400" cap="flat" cmpd="sng" algn="ctr">
                <a:noFill/>
                <a:prstDash val="solid"/>
              </a:ln>
              <a:effectLst/>
              <a:sp3d>
                <a:bevelT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sp>
            <p:nvSpPr>
              <p:cNvPr id="907" name="Rectangle 906"/>
              <p:cNvSpPr/>
              <p:nvPr/>
            </p:nvSpPr>
            <p:spPr>
              <a:xfrm>
                <a:off x="4571616" y="1031476"/>
                <a:ext cx="1188720" cy="1571082"/>
              </a:xfrm>
              <a:prstGeom prst="rect">
                <a:avLst/>
              </a:prstGeom>
              <a:solidFill>
                <a:srgbClr val="FFC000"/>
              </a:solidFill>
              <a:ln w="25400" cap="flat" cmpd="sng" algn="ctr">
                <a:noFill/>
                <a:prstDash val="solid"/>
              </a:ln>
              <a:effectLst/>
              <a:sp3d>
                <a:bevelT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grpSp>
      </p:grpSp>
      <p:grpSp>
        <p:nvGrpSpPr>
          <p:cNvPr id="923" name="Group D"/>
          <p:cNvGrpSpPr/>
          <p:nvPr/>
        </p:nvGrpSpPr>
        <p:grpSpPr>
          <a:xfrm>
            <a:off x="3162300" y="730250"/>
            <a:ext cx="2857661" cy="3025288"/>
            <a:chOff x="3152775" y="698987"/>
            <a:chExt cx="2857661" cy="3025288"/>
          </a:xfrm>
          <a:scene3d>
            <a:camera prst="orthographicFront">
              <a:rot lat="0" lon="14400000" rev="0"/>
            </a:camera>
            <a:lightRig rig="threePt" dir="t"/>
          </a:scene3d>
        </p:grpSpPr>
        <p:grpSp>
          <p:nvGrpSpPr>
            <p:cNvPr id="924" name="Group 923"/>
            <p:cNvGrpSpPr/>
            <p:nvPr/>
          </p:nvGrpSpPr>
          <p:grpSpPr>
            <a:xfrm>
              <a:off x="3152775" y="698987"/>
              <a:ext cx="2857661" cy="3025288"/>
              <a:chOff x="3296139" y="514350"/>
              <a:chExt cx="2857661" cy="3025288"/>
            </a:xfrm>
          </p:grpSpPr>
          <p:cxnSp>
            <p:nvCxnSpPr>
              <p:cNvPr id="929" name="Straight Connector 928"/>
              <p:cNvCxnSpPr/>
              <p:nvPr/>
            </p:nvCxnSpPr>
            <p:spPr>
              <a:xfrm rot="5400000">
                <a:off x="4004599" y="2621601"/>
                <a:ext cx="1135541" cy="1633"/>
              </a:xfrm>
              <a:prstGeom prst="line">
                <a:avLst/>
              </a:prstGeom>
              <a:noFill/>
              <a:ln w="38100" cap="flat" cmpd="sng" algn="ctr">
                <a:solidFill>
                  <a:sysClr val="window" lastClr="FFFFFF"/>
                </a:solidFill>
                <a:prstDash val="solid"/>
              </a:ln>
              <a:effectLst/>
              <a:sp3d>
                <a:bevelT prst="convex"/>
              </a:sp3d>
            </p:spPr>
          </p:cxnSp>
          <p:cxnSp>
            <p:nvCxnSpPr>
              <p:cNvPr id="930" name="Straight Connector 929"/>
              <p:cNvCxnSpPr/>
              <p:nvPr/>
            </p:nvCxnSpPr>
            <p:spPr>
              <a:xfrm rot="5400000">
                <a:off x="4304206" y="2639433"/>
                <a:ext cx="1135541" cy="1633"/>
              </a:xfrm>
              <a:prstGeom prst="line">
                <a:avLst/>
              </a:prstGeom>
              <a:noFill/>
              <a:ln w="38100" cap="flat" cmpd="sng" algn="ctr">
                <a:solidFill>
                  <a:sysClr val="window" lastClr="FFFFFF"/>
                </a:solidFill>
                <a:prstDash val="solid"/>
              </a:ln>
              <a:effectLst/>
              <a:sp3d>
                <a:bevelT prst="convex"/>
              </a:sp3d>
            </p:spPr>
          </p:cxnSp>
          <p:cxnSp>
            <p:nvCxnSpPr>
              <p:cNvPr id="931" name="Straight Connector 930"/>
              <p:cNvCxnSpPr/>
              <p:nvPr/>
            </p:nvCxnSpPr>
            <p:spPr>
              <a:xfrm>
                <a:off x="3651250" y="2076345"/>
                <a:ext cx="941582" cy="0"/>
              </a:xfrm>
              <a:prstGeom prst="line">
                <a:avLst/>
              </a:prstGeom>
              <a:noFill/>
              <a:ln w="38100" cap="flat" cmpd="sng" algn="ctr">
                <a:solidFill>
                  <a:sysClr val="window" lastClr="FFFFFF"/>
                </a:solidFill>
                <a:prstDash val="solid"/>
              </a:ln>
              <a:effectLst/>
              <a:sp3d>
                <a:bevelT prst="convex"/>
              </a:sp3d>
            </p:spPr>
          </p:cxnSp>
          <p:cxnSp>
            <p:nvCxnSpPr>
              <p:cNvPr id="932" name="Straight Connector 931"/>
              <p:cNvCxnSpPr/>
              <p:nvPr/>
            </p:nvCxnSpPr>
            <p:spPr>
              <a:xfrm>
                <a:off x="4860467" y="2070894"/>
                <a:ext cx="958414" cy="0"/>
              </a:xfrm>
              <a:prstGeom prst="line">
                <a:avLst/>
              </a:prstGeom>
              <a:noFill/>
              <a:ln w="38100" cap="flat" cmpd="sng" algn="ctr">
                <a:solidFill>
                  <a:sysClr val="window" lastClr="FFFFFF"/>
                </a:solidFill>
                <a:prstDash val="solid"/>
              </a:ln>
              <a:effectLst/>
              <a:sp3d>
                <a:bevelT prst="convex"/>
              </a:sp3d>
            </p:spPr>
          </p:cxnSp>
          <p:cxnSp>
            <p:nvCxnSpPr>
              <p:cNvPr id="933" name="Straight Connector 932"/>
              <p:cNvCxnSpPr/>
              <p:nvPr/>
            </p:nvCxnSpPr>
            <p:spPr>
              <a:xfrm rot="5400000">
                <a:off x="3029132" y="1450323"/>
                <a:ext cx="1280160" cy="2174"/>
              </a:xfrm>
              <a:prstGeom prst="line">
                <a:avLst/>
              </a:prstGeom>
              <a:noFill/>
              <a:ln w="38100" cap="flat" cmpd="sng" algn="ctr">
                <a:solidFill>
                  <a:sysClr val="window" lastClr="FFFFFF"/>
                </a:solidFill>
                <a:prstDash val="solid"/>
              </a:ln>
              <a:effectLst/>
              <a:sp3d>
                <a:bevelT prst="convex"/>
              </a:sp3d>
            </p:spPr>
          </p:cxnSp>
          <p:cxnSp>
            <p:nvCxnSpPr>
              <p:cNvPr id="934" name="Straight Connector 933"/>
              <p:cNvCxnSpPr/>
              <p:nvPr/>
            </p:nvCxnSpPr>
            <p:spPr>
              <a:xfrm rot="5400000">
                <a:off x="5164907" y="1449096"/>
                <a:ext cx="1280160" cy="1796"/>
              </a:xfrm>
              <a:prstGeom prst="line">
                <a:avLst/>
              </a:prstGeom>
              <a:noFill/>
              <a:ln w="38100" cap="flat" cmpd="sng" algn="ctr">
                <a:solidFill>
                  <a:sysClr val="window" lastClr="FFFFFF"/>
                </a:solidFill>
                <a:prstDash val="solid"/>
              </a:ln>
              <a:effectLst/>
              <a:sp3d>
                <a:bevelT prst="convex"/>
              </a:sp3d>
            </p:spPr>
          </p:cxnSp>
          <p:cxnSp>
            <p:nvCxnSpPr>
              <p:cNvPr id="935" name="Straight Connector 934"/>
              <p:cNvCxnSpPr/>
              <p:nvPr/>
            </p:nvCxnSpPr>
            <p:spPr>
              <a:xfrm>
                <a:off x="3657572" y="819150"/>
                <a:ext cx="2161309" cy="0"/>
              </a:xfrm>
              <a:prstGeom prst="line">
                <a:avLst/>
              </a:prstGeom>
              <a:noFill/>
              <a:ln w="38100" cap="flat" cmpd="sng" algn="ctr">
                <a:solidFill>
                  <a:sysClr val="window" lastClr="FFFFFF"/>
                </a:solidFill>
                <a:prstDash val="solid"/>
              </a:ln>
              <a:effectLst/>
              <a:sp3d>
                <a:bevelT prst="convex"/>
              </a:sp3d>
            </p:spPr>
          </p:cxnSp>
          <p:grpSp>
            <p:nvGrpSpPr>
              <p:cNvPr id="936" name="Group 129"/>
              <p:cNvGrpSpPr/>
              <p:nvPr/>
            </p:nvGrpSpPr>
            <p:grpSpPr>
              <a:xfrm>
                <a:off x="4394213" y="3184445"/>
                <a:ext cx="666120" cy="355193"/>
                <a:chOff x="5819422" y="3863808"/>
                <a:chExt cx="465961" cy="252586"/>
              </a:xfrm>
            </p:grpSpPr>
            <p:sp>
              <p:nvSpPr>
                <p:cNvPr id="942" name="Arc 941"/>
                <p:cNvSpPr/>
                <p:nvPr/>
              </p:nvSpPr>
              <p:spPr>
                <a:xfrm rot="16200000">
                  <a:off x="5836455" y="3849542"/>
                  <a:ext cx="249819" cy="283885"/>
                </a:xfrm>
                <a:prstGeom prst="arc">
                  <a:avLst>
                    <a:gd name="adj1" fmla="val 10766159"/>
                    <a:gd name="adj2" fmla="val 0"/>
                  </a:avLst>
                </a:prstGeom>
                <a:noFill/>
                <a:ln w="57150" cap="rnd" cmpd="sng" algn="ctr">
                  <a:solidFill>
                    <a:srgbClr val="00B050"/>
                  </a:solidFill>
                  <a:prstDash val="solid"/>
                  <a:round/>
                </a:ln>
                <a:effectLst/>
                <a:sp3d>
                  <a:bevelT w="152400" h="50800" prst="softRoun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ndParaRPr>
                </a:p>
              </p:txBody>
            </p:sp>
            <p:sp>
              <p:nvSpPr>
                <p:cNvPr id="943" name="Arc 942"/>
                <p:cNvSpPr/>
                <p:nvPr/>
              </p:nvSpPr>
              <p:spPr>
                <a:xfrm rot="5400000" flipH="1">
                  <a:off x="6018531" y="3846775"/>
                  <a:ext cx="249819" cy="283885"/>
                </a:xfrm>
                <a:prstGeom prst="arc">
                  <a:avLst>
                    <a:gd name="adj1" fmla="val 10750634"/>
                    <a:gd name="adj2" fmla="val 0"/>
                  </a:avLst>
                </a:prstGeom>
                <a:noFill/>
                <a:ln w="57150" cap="rnd" cmpd="sng" algn="ctr">
                  <a:solidFill>
                    <a:srgbClr val="00B050"/>
                  </a:solidFill>
                  <a:prstDash val="solid"/>
                  <a:round/>
                </a:ln>
                <a:effectLst/>
                <a:sp3d>
                  <a:bevelT w="152400" h="50800" prst="softRoun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ndParaRPr>
                </a:p>
              </p:txBody>
            </p:sp>
          </p:grpSp>
          <p:sp>
            <p:nvSpPr>
              <p:cNvPr id="937" name="TextBox 936"/>
              <p:cNvSpPr txBox="1"/>
              <p:nvPr/>
            </p:nvSpPr>
            <p:spPr>
              <a:xfrm>
                <a:off x="4191000" y="2793642"/>
                <a:ext cx="369012" cy="338554"/>
              </a:xfrm>
              <a:prstGeom prst="rect">
                <a:avLst/>
              </a:prstGeom>
              <a:noFill/>
            </p:spPr>
            <p:txBody>
              <a:bodyPr wrap="none" rtlCol="0">
                <a:spAutoFit/>
              </a:bodyPr>
              <a:lstStyle/>
              <a:p>
                <a:r>
                  <a:rPr lang="en-US" sz="1600" b="1" dirty="0" smtClean="0">
                    <a:solidFill>
                      <a:srgbClr val="FFFF00"/>
                    </a:solidFill>
                    <a:latin typeface="Aharoni" panose="02010803020104030203" pitchFamily="2" charset="-79"/>
                    <a:cs typeface="Aharoni" panose="02010803020104030203" pitchFamily="2" charset="-79"/>
                  </a:rPr>
                  <a:t>R</a:t>
                </a:r>
                <a:r>
                  <a:rPr lang="en-US" sz="1600" b="1" baseline="-25000" dirty="0" smtClean="0">
                    <a:solidFill>
                      <a:srgbClr val="FFFF00"/>
                    </a:solidFill>
                    <a:latin typeface="Aharoni" panose="02010803020104030203" pitchFamily="2" charset="-79"/>
                    <a:cs typeface="Aharoni" panose="02010803020104030203" pitchFamily="2" charset="-79"/>
                  </a:rPr>
                  <a:t>1</a:t>
                </a:r>
                <a:endParaRPr lang="en-US" sz="1600" b="1" baseline="-25000" dirty="0">
                  <a:solidFill>
                    <a:srgbClr val="FFFF00"/>
                  </a:solidFill>
                  <a:latin typeface="Arial" panose="020B0604020202020204" pitchFamily="34" charset="0"/>
                  <a:cs typeface="Arial" panose="020B0604020202020204" pitchFamily="34" charset="0"/>
                </a:endParaRPr>
              </a:p>
            </p:txBody>
          </p:sp>
          <p:sp>
            <p:nvSpPr>
              <p:cNvPr id="938" name="TextBox 937"/>
              <p:cNvSpPr txBox="1"/>
              <p:nvPr/>
            </p:nvSpPr>
            <p:spPr>
              <a:xfrm>
                <a:off x="3296139" y="1900535"/>
                <a:ext cx="367408"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A</a:t>
                </a:r>
                <a:endParaRPr lang="en-US" sz="2000" dirty="0">
                  <a:solidFill>
                    <a:schemeClr val="bg1"/>
                  </a:solidFill>
                  <a:latin typeface="Aharoni" panose="02010803020104030203" pitchFamily="2" charset="-79"/>
                  <a:cs typeface="Aharoni" panose="02010803020104030203" pitchFamily="2" charset="-79"/>
                </a:endParaRPr>
              </a:p>
            </p:txBody>
          </p:sp>
          <p:sp>
            <p:nvSpPr>
              <p:cNvPr id="939" name="TextBox 938"/>
              <p:cNvSpPr txBox="1"/>
              <p:nvPr/>
            </p:nvSpPr>
            <p:spPr>
              <a:xfrm>
                <a:off x="3333750" y="558968"/>
                <a:ext cx="343364"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B</a:t>
                </a:r>
                <a:endParaRPr lang="en-US" sz="2000" dirty="0">
                  <a:solidFill>
                    <a:schemeClr val="bg1"/>
                  </a:solidFill>
                  <a:latin typeface="Aharoni" panose="02010803020104030203" pitchFamily="2" charset="-79"/>
                  <a:cs typeface="Aharoni" panose="02010803020104030203" pitchFamily="2" charset="-79"/>
                </a:endParaRPr>
              </a:p>
            </p:txBody>
          </p:sp>
          <p:sp>
            <p:nvSpPr>
              <p:cNvPr id="940" name="TextBox 939"/>
              <p:cNvSpPr txBox="1"/>
              <p:nvPr/>
            </p:nvSpPr>
            <p:spPr>
              <a:xfrm>
                <a:off x="5781675" y="514350"/>
                <a:ext cx="335348"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C</a:t>
                </a:r>
                <a:endParaRPr lang="en-US" sz="2000" dirty="0">
                  <a:solidFill>
                    <a:schemeClr val="bg1"/>
                  </a:solidFill>
                  <a:latin typeface="Aharoni" panose="02010803020104030203" pitchFamily="2" charset="-79"/>
                  <a:cs typeface="Aharoni" panose="02010803020104030203" pitchFamily="2" charset="-79"/>
                </a:endParaRPr>
              </a:p>
            </p:txBody>
          </p:sp>
          <p:sp>
            <p:nvSpPr>
              <p:cNvPr id="941" name="TextBox 940"/>
              <p:cNvSpPr txBox="1"/>
              <p:nvPr/>
            </p:nvSpPr>
            <p:spPr>
              <a:xfrm>
                <a:off x="5791200" y="1900535"/>
                <a:ext cx="362600"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D</a:t>
                </a:r>
                <a:endParaRPr lang="en-US" sz="2000" dirty="0">
                  <a:solidFill>
                    <a:schemeClr val="bg1"/>
                  </a:solidFill>
                  <a:latin typeface="Aharoni" panose="02010803020104030203" pitchFamily="2" charset="-79"/>
                  <a:cs typeface="Aharoni" panose="02010803020104030203" pitchFamily="2" charset="-79"/>
                </a:endParaRPr>
              </a:p>
            </p:txBody>
          </p:sp>
        </p:grpSp>
        <p:sp>
          <p:nvSpPr>
            <p:cNvPr id="925" name="TextBox 924"/>
            <p:cNvSpPr txBox="1"/>
            <p:nvPr/>
          </p:nvSpPr>
          <p:spPr>
            <a:xfrm>
              <a:off x="4762500" y="2981325"/>
              <a:ext cx="369012" cy="338554"/>
            </a:xfrm>
            <a:prstGeom prst="rect">
              <a:avLst/>
            </a:prstGeom>
            <a:noFill/>
          </p:spPr>
          <p:txBody>
            <a:bodyPr wrap="none" rtlCol="0">
              <a:spAutoFit/>
            </a:bodyPr>
            <a:lstStyle/>
            <a:p>
              <a:r>
                <a:rPr lang="en-US" sz="1600" b="1" dirty="0" smtClean="0">
                  <a:solidFill>
                    <a:srgbClr val="FFFF00"/>
                  </a:solidFill>
                  <a:latin typeface="Aharoni" panose="02010803020104030203" pitchFamily="2" charset="-79"/>
                  <a:cs typeface="Aharoni" panose="02010803020104030203" pitchFamily="2" charset="-79"/>
                </a:rPr>
                <a:t>R</a:t>
              </a:r>
              <a:r>
                <a:rPr lang="en-US" sz="1600" b="1" baseline="-25000" dirty="0" smtClean="0">
                  <a:solidFill>
                    <a:srgbClr val="FFFF00"/>
                  </a:solidFill>
                  <a:latin typeface="Aharoni" panose="02010803020104030203" pitchFamily="2" charset="-79"/>
                  <a:cs typeface="Aharoni" panose="02010803020104030203" pitchFamily="2" charset="-79"/>
                </a:rPr>
                <a:t>2</a:t>
              </a:r>
              <a:endParaRPr lang="en-US" sz="1600" b="1" baseline="-25000" dirty="0">
                <a:solidFill>
                  <a:srgbClr val="FFFF00"/>
                </a:solidFill>
                <a:latin typeface="Arial" panose="020B0604020202020204" pitchFamily="34" charset="0"/>
                <a:cs typeface="Arial" panose="020B0604020202020204" pitchFamily="34" charset="0"/>
              </a:endParaRPr>
            </a:p>
          </p:txBody>
        </p:sp>
        <p:grpSp>
          <p:nvGrpSpPr>
            <p:cNvPr id="926" name="Group 135"/>
            <p:cNvGrpSpPr/>
            <p:nvPr/>
          </p:nvGrpSpPr>
          <p:grpSpPr>
            <a:xfrm>
              <a:off x="3657600" y="1190625"/>
              <a:ext cx="1784069" cy="886891"/>
              <a:chOff x="3385740" y="1031476"/>
              <a:chExt cx="2374596" cy="1571182"/>
            </a:xfrm>
          </p:grpSpPr>
          <p:sp>
            <p:nvSpPr>
              <p:cNvPr id="927" name="Rectangle 926"/>
              <p:cNvSpPr/>
              <p:nvPr/>
            </p:nvSpPr>
            <p:spPr>
              <a:xfrm>
                <a:off x="3385740" y="1031576"/>
                <a:ext cx="1188720" cy="1571082"/>
              </a:xfrm>
              <a:prstGeom prst="rect">
                <a:avLst/>
              </a:prstGeom>
              <a:solidFill>
                <a:srgbClr val="00B0F0"/>
              </a:solidFill>
              <a:ln w="25400" cap="flat" cmpd="sng" algn="ctr">
                <a:noFill/>
                <a:prstDash val="solid"/>
              </a:ln>
              <a:effectLst/>
              <a:sp3d>
                <a:bevelT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sp>
            <p:nvSpPr>
              <p:cNvPr id="928" name="Rectangle 927"/>
              <p:cNvSpPr/>
              <p:nvPr/>
            </p:nvSpPr>
            <p:spPr>
              <a:xfrm>
                <a:off x="4571616" y="1031476"/>
                <a:ext cx="1188720" cy="1571082"/>
              </a:xfrm>
              <a:prstGeom prst="rect">
                <a:avLst/>
              </a:prstGeom>
              <a:solidFill>
                <a:srgbClr val="FFC000"/>
              </a:solidFill>
              <a:ln w="25400" cap="flat" cmpd="sng" algn="ctr">
                <a:noFill/>
                <a:prstDash val="solid"/>
              </a:ln>
              <a:effectLst/>
              <a:sp3d>
                <a:bevelT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grpSp>
      </p:grpSp>
      <p:grpSp>
        <p:nvGrpSpPr>
          <p:cNvPr id="944" name="Group C"/>
          <p:cNvGrpSpPr/>
          <p:nvPr/>
        </p:nvGrpSpPr>
        <p:grpSpPr>
          <a:xfrm>
            <a:off x="3162300" y="730250"/>
            <a:ext cx="2857661" cy="3025288"/>
            <a:chOff x="3152775" y="698987"/>
            <a:chExt cx="2857661" cy="3025288"/>
          </a:xfrm>
          <a:scene3d>
            <a:camera prst="orthographicFront">
              <a:rot lat="0" lon="16200000" rev="0"/>
            </a:camera>
            <a:lightRig rig="threePt" dir="t"/>
          </a:scene3d>
        </p:grpSpPr>
        <p:grpSp>
          <p:nvGrpSpPr>
            <p:cNvPr id="945" name="Group 944"/>
            <p:cNvGrpSpPr/>
            <p:nvPr/>
          </p:nvGrpSpPr>
          <p:grpSpPr>
            <a:xfrm>
              <a:off x="3152775" y="698987"/>
              <a:ext cx="2857661" cy="3025288"/>
              <a:chOff x="3296139" y="514350"/>
              <a:chExt cx="2857661" cy="3025288"/>
            </a:xfrm>
          </p:grpSpPr>
          <p:cxnSp>
            <p:nvCxnSpPr>
              <p:cNvPr id="950" name="Straight Connector 949"/>
              <p:cNvCxnSpPr/>
              <p:nvPr/>
            </p:nvCxnSpPr>
            <p:spPr>
              <a:xfrm rot="5400000">
                <a:off x="4004599" y="2621601"/>
                <a:ext cx="1135541" cy="1633"/>
              </a:xfrm>
              <a:prstGeom prst="line">
                <a:avLst/>
              </a:prstGeom>
              <a:noFill/>
              <a:ln w="38100" cap="flat" cmpd="sng" algn="ctr">
                <a:solidFill>
                  <a:sysClr val="window" lastClr="FFFFFF"/>
                </a:solidFill>
                <a:prstDash val="solid"/>
              </a:ln>
              <a:effectLst/>
              <a:sp3d>
                <a:bevelT prst="convex"/>
              </a:sp3d>
            </p:spPr>
          </p:cxnSp>
          <p:cxnSp>
            <p:nvCxnSpPr>
              <p:cNvPr id="951" name="Straight Connector 950"/>
              <p:cNvCxnSpPr/>
              <p:nvPr/>
            </p:nvCxnSpPr>
            <p:spPr>
              <a:xfrm rot="5400000">
                <a:off x="4304206" y="2639433"/>
                <a:ext cx="1135541" cy="1633"/>
              </a:xfrm>
              <a:prstGeom prst="line">
                <a:avLst/>
              </a:prstGeom>
              <a:noFill/>
              <a:ln w="38100" cap="flat" cmpd="sng" algn="ctr">
                <a:solidFill>
                  <a:sysClr val="window" lastClr="FFFFFF"/>
                </a:solidFill>
                <a:prstDash val="solid"/>
              </a:ln>
              <a:effectLst/>
              <a:sp3d>
                <a:bevelT prst="convex"/>
              </a:sp3d>
            </p:spPr>
          </p:cxnSp>
          <p:cxnSp>
            <p:nvCxnSpPr>
              <p:cNvPr id="952" name="Straight Connector 951"/>
              <p:cNvCxnSpPr/>
              <p:nvPr/>
            </p:nvCxnSpPr>
            <p:spPr>
              <a:xfrm>
                <a:off x="3651250" y="2076345"/>
                <a:ext cx="941582" cy="0"/>
              </a:xfrm>
              <a:prstGeom prst="line">
                <a:avLst/>
              </a:prstGeom>
              <a:noFill/>
              <a:ln w="38100" cap="flat" cmpd="sng" algn="ctr">
                <a:solidFill>
                  <a:sysClr val="window" lastClr="FFFFFF"/>
                </a:solidFill>
                <a:prstDash val="solid"/>
              </a:ln>
              <a:effectLst/>
              <a:sp3d>
                <a:bevelT prst="convex"/>
              </a:sp3d>
            </p:spPr>
          </p:cxnSp>
          <p:cxnSp>
            <p:nvCxnSpPr>
              <p:cNvPr id="953" name="Straight Connector 952"/>
              <p:cNvCxnSpPr/>
              <p:nvPr/>
            </p:nvCxnSpPr>
            <p:spPr>
              <a:xfrm>
                <a:off x="4860467" y="2070894"/>
                <a:ext cx="958414" cy="0"/>
              </a:xfrm>
              <a:prstGeom prst="line">
                <a:avLst/>
              </a:prstGeom>
              <a:noFill/>
              <a:ln w="38100" cap="flat" cmpd="sng" algn="ctr">
                <a:solidFill>
                  <a:sysClr val="window" lastClr="FFFFFF"/>
                </a:solidFill>
                <a:prstDash val="solid"/>
              </a:ln>
              <a:effectLst/>
              <a:sp3d>
                <a:bevelT prst="convex"/>
              </a:sp3d>
            </p:spPr>
          </p:cxnSp>
          <p:cxnSp>
            <p:nvCxnSpPr>
              <p:cNvPr id="954" name="Straight Connector 953"/>
              <p:cNvCxnSpPr/>
              <p:nvPr/>
            </p:nvCxnSpPr>
            <p:spPr>
              <a:xfrm rot="5400000">
                <a:off x="3029132" y="1450323"/>
                <a:ext cx="1280160" cy="2174"/>
              </a:xfrm>
              <a:prstGeom prst="line">
                <a:avLst/>
              </a:prstGeom>
              <a:noFill/>
              <a:ln w="38100" cap="flat" cmpd="sng" algn="ctr">
                <a:solidFill>
                  <a:sysClr val="window" lastClr="FFFFFF"/>
                </a:solidFill>
                <a:prstDash val="solid"/>
              </a:ln>
              <a:effectLst/>
              <a:sp3d>
                <a:bevelT prst="convex"/>
              </a:sp3d>
            </p:spPr>
          </p:cxnSp>
          <p:cxnSp>
            <p:nvCxnSpPr>
              <p:cNvPr id="955" name="Straight Connector 954"/>
              <p:cNvCxnSpPr/>
              <p:nvPr/>
            </p:nvCxnSpPr>
            <p:spPr>
              <a:xfrm rot="5400000">
                <a:off x="5164907" y="1449096"/>
                <a:ext cx="1280160" cy="1796"/>
              </a:xfrm>
              <a:prstGeom prst="line">
                <a:avLst/>
              </a:prstGeom>
              <a:noFill/>
              <a:ln w="38100" cap="flat" cmpd="sng" algn="ctr">
                <a:solidFill>
                  <a:sysClr val="window" lastClr="FFFFFF"/>
                </a:solidFill>
                <a:prstDash val="solid"/>
              </a:ln>
              <a:effectLst/>
              <a:sp3d>
                <a:bevelT prst="convex"/>
              </a:sp3d>
            </p:spPr>
          </p:cxnSp>
          <p:cxnSp>
            <p:nvCxnSpPr>
              <p:cNvPr id="956" name="Straight Connector 955"/>
              <p:cNvCxnSpPr/>
              <p:nvPr/>
            </p:nvCxnSpPr>
            <p:spPr>
              <a:xfrm>
                <a:off x="3657572" y="819150"/>
                <a:ext cx="2161309" cy="0"/>
              </a:xfrm>
              <a:prstGeom prst="line">
                <a:avLst/>
              </a:prstGeom>
              <a:noFill/>
              <a:ln w="38100" cap="flat" cmpd="sng" algn="ctr">
                <a:solidFill>
                  <a:sysClr val="window" lastClr="FFFFFF"/>
                </a:solidFill>
                <a:prstDash val="solid"/>
              </a:ln>
              <a:effectLst/>
              <a:sp3d>
                <a:bevelT prst="convex"/>
              </a:sp3d>
            </p:spPr>
          </p:cxnSp>
          <p:grpSp>
            <p:nvGrpSpPr>
              <p:cNvPr id="957" name="Group 129"/>
              <p:cNvGrpSpPr/>
              <p:nvPr/>
            </p:nvGrpSpPr>
            <p:grpSpPr>
              <a:xfrm>
                <a:off x="4394213" y="3184445"/>
                <a:ext cx="666120" cy="355193"/>
                <a:chOff x="5819422" y="3863808"/>
                <a:chExt cx="465961" cy="252586"/>
              </a:xfrm>
            </p:grpSpPr>
            <p:sp>
              <p:nvSpPr>
                <p:cNvPr id="963" name="Arc 962"/>
                <p:cNvSpPr/>
                <p:nvPr/>
              </p:nvSpPr>
              <p:spPr>
                <a:xfrm rot="16200000">
                  <a:off x="5836455" y="3849542"/>
                  <a:ext cx="249819" cy="283885"/>
                </a:xfrm>
                <a:prstGeom prst="arc">
                  <a:avLst>
                    <a:gd name="adj1" fmla="val 10766159"/>
                    <a:gd name="adj2" fmla="val 0"/>
                  </a:avLst>
                </a:prstGeom>
                <a:noFill/>
                <a:ln w="57150" cap="rnd" cmpd="sng" algn="ctr">
                  <a:solidFill>
                    <a:srgbClr val="00B050"/>
                  </a:solidFill>
                  <a:prstDash val="solid"/>
                  <a:round/>
                </a:ln>
                <a:effectLst/>
                <a:sp3d>
                  <a:bevelT w="152400" h="50800" prst="softRoun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ndParaRPr>
                </a:p>
              </p:txBody>
            </p:sp>
            <p:sp>
              <p:nvSpPr>
                <p:cNvPr id="964" name="Arc 963"/>
                <p:cNvSpPr/>
                <p:nvPr/>
              </p:nvSpPr>
              <p:spPr>
                <a:xfrm rot="5400000" flipH="1">
                  <a:off x="6018531" y="3846775"/>
                  <a:ext cx="249819" cy="283885"/>
                </a:xfrm>
                <a:prstGeom prst="arc">
                  <a:avLst>
                    <a:gd name="adj1" fmla="val 10750634"/>
                    <a:gd name="adj2" fmla="val 0"/>
                  </a:avLst>
                </a:prstGeom>
                <a:noFill/>
                <a:ln w="57150" cap="rnd" cmpd="sng" algn="ctr">
                  <a:solidFill>
                    <a:srgbClr val="00B050"/>
                  </a:solidFill>
                  <a:prstDash val="solid"/>
                  <a:round/>
                </a:ln>
                <a:effectLst/>
                <a:sp3d>
                  <a:bevelT w="152400" h="50800" prst="softRoun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ndParaRPr>
                </a:p>
              </p:txBody>
            </p:sp>
          </p:grpSp>
          <p:sp>
            <p:nvSpPr>
              <p:cNvPr id="958" name="TextBox 957"/>
              <p:cNvSpPr txBox="1"/>
              <p:nvPr/>
            </p:nvSpPr>
            <p:spPr>
              <a:xfrm>
                <a:off x="4191000" y="2793642"/>
                <a:ext cx="388248" cy="338554"/>
              </a:xfrm>
              <a:prstGeom prst="rect">
                <a:avLst/>
              </a:prstGeom>
              <a:noFill/>
            </p:spPr>
            <p:txBody>
              <a:bodyPr wrap="none" rtlCol="0">
                <a:spAutoFit/>
              </a:bodyPr>
              <a:lstStyle/>
              <a:p>
                <a:r>
                  <a:rPr lang="en-US" sz="1600" b="1" dirty="0" smtClean="0">
                    <a:solidFill>
                      <a:srgbClr val="FFFF00"/>
                    </a:solidFill>
                    <a:latin typeface="Aharoni" panose="02010803020104030203" pitchFamily="2" charset="-79"/>
                    <a:cs typeface="Aharoni" panose="02010803020104030203" pitchFamily="2" charset="-79"/>
                  </a:rPr>
                  <a:t>R</a:t>
                </a:r>
                <a:r>
                  <a:rPr lang="en-US" sz="1600" b="1" baseline="-25000" dirty="0" smtClean="0">
                    <a:solidFill>
                      <a:srgbClr val="FFFF00"/>
                    </a:solidFill>
                    <a:latin typeface="Arial" panose="020B0604020202020204" pitchFamily="34" charset="0"/>
                    <a:cs typeface="Arial" panose="020B0604020202020204" pitchFamily="34" charset="0"/>
                  </a:rPr>
                  <a:t>1</a:t>
                </a:r>
                <a:endParaRPr lang="en-US" sz="1600" b="1" baseline="-25000" dirty="0">
                  <a:solidFill>
                    <a:srgbClr val="FFFF00"/>
                  </a:solidFill>
                  <a:latin typeface="Arial" panose="020B0604020202020204" pitchFamily="34" charset="0"/>
                  <a:cs typeface="Arial" panose="020B0604020202020204" pitchFamily="34" charset="0"/>
                </a:endParaRPr>
              </a:p>
            </p:txBody>
          </p:sp>
          <p:sp>
            <p:nvSpPr>
              <p:cNvPr id="959" name="TextBox 958"/>
              <p:cNvSpPr txBox="1"/>
              <p:nvPr/>
            </p:nvSpPr>
            <p:spPr>
              <a:xfrm>
                <a:off x="3296139" y="1900535"/>
                <a:ext cx="367408"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A</a:t>
                </a:r>
                <a:endParaRPr lang="en-US" sz="2000" dirty="0">
                  <a:solidFill>
                    <a:schemeClr val="bg1"/>
                  </a:solidFill>
                  <a:latin typeface="Aharoni" panose="02010803020104030203" pitchFamily="2" charset="-79"/>
                  <a:cs typeface="Aharoni" panose="02010803020104030203" pitchFamily="2" charset="-79"/>
                </a:endParaRPr>
              </a:p>
            </p:txBody>
          </p:sp>
          <p:sp>
            <p:nvSpPr>
              <p:cNvPr id="960" name="TextBox 959"/>
              <p:cNvSpPr txBox="1"/>
              <p:nvPr/>
            </p:nvSpPr>
            <p:spPr>
              <a:xfrm>
                <a:off x="3333750" y="558968"/>
                <a:ext cx="343364"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B</a:t>
                </a:r>
                <a:endParaRPr lang="en-US" sz="2000" dirty="0">
                  <a:solidFill>
                    <a:schemeClr val="bg1"/>
                  </a:solidFill>
                  <a:latin typeface="Aharoni" panose="02010803020104030203" pitchFamily="2" charset="-79"/>
                  <a:cs typeface="Aharoni" panose="02010803020104030203" pitchFamily="2" charset="-79"/>
                </a:endParaRPr>
              </a:p>
            </p:txBody>
          </p:sp>
          <p:sp>
            <p:nvSpPr>
              <p:cNvPr id="961" name="TextBox 960"/>
              <p:cNvSpPr txBox="1"/>
              <p:nvPr/>
            </p:nvSpPr>
            <p:spPr>
              <a:xfrm>
                <a:off x="5781675" y="514350"/>
                <a:ext cx="335348"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C</a:t>
                </a:r>
                <a:endParaRPr lang="en-US" sz="2000" dirty="0">
                  <a:solidFill>
                    <a:schemeClr val="bg1"/>
                  </a:solidFill>
                  <a:latin typeface="Aharoni" panose="02010803020104030203" pitchFamily="2" charset="-79"/>
                  <a:cs typeface="Aharoni" panose="02010803020104030203" pitchFamily="2" charset="-79"/>
                </a:endParaRPr>
              </a:p>
            </p:txBody>
          </p:sp>
          <p:sp>
            <p:nvSpPr>
              <p:cNvPr id="962" name="TextBox 961"/>
              <p:cNvSpPr txBox="1"/>
              <p:nvPr/>
            </p:nvSpPr>
            <p:spPr>
              <a:xfrm>
                <a:off x="5791200" y="1900535"/>
                <a:ext cx="362600"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D</a:t>
                </a:r>
                <a:endParaRPr lang="en-US" sz="2000" dirty="0">
                  <a:solidFill>
                    <a:schemeClr val="bg1"/>
                  </a:solidFill>
                  <a:latin typeface="Aharoni" panose="02010803020104030203" pitchFamily="2" charset="-79"/>
                  <a:cs typeface="Aharoni" panose="02010803020104030203" pitchFamily="2" charset="-79"/>
                </a:endParaRPr>
              </a:p>
            </p:txBody>
          </p:sp>
        </p:grpSp>
        <p:sp>
          <p:nvSpPr>
            <p:cNvPr id="946" name="TextBox 945"/>
            <p:cNvSpPr txBox="1"/>
            <p:nvPr/>
          </p:nvSpPr>
          <p:spPr>
            <a:xfrm>
              <a:off x="4762500" y="2981325"/>
              <a:ext cx="388248" cy="338554"/>
            </a:xfrm>
            <a:prstGeom prst="rect">
              <a:avLst/>
            </a:prstGeom>
            <a:noFill/>
          </p:spPr>
          <p:txBody>
            <a:bodyPr wrap="none" rtlCol="0">
              <a:spAutoFit/>
            </a:bodyPr>
            <a:lstStyle/>
            <a:p>
              <a:r>
                <a:rPr lang="en-US" sz="1600" b="1" dirty="0" smtClean="0">
                  <a:solidFill>
                    <a:srgbClr val="FFFF00"/>
                  </a:solidFill>
                  <a:latin typeface="Aharoni" panose="02010803020104030203" pitchFamily="2" charset="-79"/>
                  <a:cs typeface="Aharoni" panose="02010803020104030203" pitchFamily="2" charset="-79"/>
                </a:rPr>
                <a:t>R</a:t>
              </a:r>
              <a:r>
                <a:rPr lang="en-US" sz="1600" b="1" baseline="-25000" dirty="0" smtClean="0">
                  <a:solidFill>
                    <a:srgbClr val="FFFF00"/>
                  </a:solidFill>
                  <a:latin typeface="Arial" panose="020B0604020202020204" pitchFamily="34" charset="0"/>
                  <a:cs typeface="Arial" panose="020B0604020202020204" pitchFamily="34" charset="0"/>
                </a:rPr>
                <a:t>2</a:t>
              </a:r>
              <a:endParaRPr lang="en-US" sz="1600" b="1" baseline="-25000" dirty="0">
                <a:solidFill>
                  <a:srgbClr val="FFFF00"/>
                </a:solidFill>
                <a:latin typeface="Arial" panose="020B0604020202020204" pitchFamily="34" charset="0"/>
                <a:cs typeface="Arial" panose="020B0604020202020204" pitchFamily="34" charset="0"/>
              </a:endParaRPr>
            </a:p>
          </p:txBody>
        </p:sp>
        <p:grpSp>
          <p:nvGrpSpPr>
            <p:cNvPr id="947" name="Group 135"/>
            <p:cNvGrpSpPr/>
            <p:nvPr/>
          </p:nvGrpSpPr>
          <p:grpSpPr>
            <a:xfrm>
              <a:off x="3657600" y="1190625"/>
              <a:ext cx="1784069" cy="886891"/>
              <a:chOff x="3385740" y="1031476"/>
              <a:chExt cx="2374596" cy="1571182"/>
            </a:xfrm>
          </p:grpSpPr>
          <p:sp>
            <p:nvSpPr>
              <p:cNvPr id="948" name="Rectangle 947"/>
              <p:cNvSpPr/>
              <p:nvPr/>
            </p:nvSpPr>
            <p:spPr>
              <a:xfrm>
                <a:off x="3385740" y="1031576"/>
                <a:ext cx="1188720" cy="1571082"/>
              </a:xfrm>
              <a:prstGeom prst="rect">
                <a:avLst/>
              </a:prstGeom>
              <a:solidFill>
                <a:srgbClr val="00B0F0"/>
              </a:solidFill>
              <a:ln w="25400" cap="flat" cmpd="sng" algn="ctr">
                <a:noFill/>
                <a:prstDash val="solid"/>
              </a:ln>
              <a:effectLst/>
              <a:sp3d>
                <a:bevelT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sp>
            <p:nvSpPr>
              <p:cNvPr id="949" name="Rectangle 948"/>
              <p:cNvSpPr/>
              <p:nvPr/>
            </p:nvSpPr>
            <p:spPr>
              <a:xfrm>
                <a:off x="4571616" y="1031476"/>
                <a:ext cx="1188720" cy="1571082"/>
              </a:xfrm>
              <a:prstGeom prst="rect">
                <a:avLst/>
              </a:prstGeom>
              <a:solidFill>
                <a:srgbClr val="FFC000"/>
              </a:solidFill>
              <a:ln w="25400" cap="flat" cmpd="sng" algn="ctr">
                <a:noFill/>
                <a:prstDash val="solid"/>
              </a:ln>
              <a:effectLst/>
              <a:sp3d>
                <a:bevelT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grpSp>
      </p:grpSp>
      <p:grpSp>
        <p:nvGrpSpPr>
          <p:cNvPr id="965" name="Group B"/>
          <p:cNvGrpSpPr/>
          <p:nvPr/>
        </p:nvGrpSpPr>
        <p:grpSpPr>
          <a:xfrm>
            <a:off x="3162300" y="730250"/>
            <a:ext cx="2857661" cy="3025288"/>
            <a:chOff x="3152775" y="698987"/>
            <a:chExt cx="2857661" cy="3025288"/>
          </a:xfrm>
          <a:scene3d>
            <a:camera prst="orthographicFront">
              <a:rot lat="0" lon="18000000" rev="0"/>
            </a:camera>
            <a:lightRig rig="threePt" dir="t"/>
          </a:scene3d>
        </p:grpSpPr>
        <p:grpSp>
          <p:nvGrpSpPr>
            <p:cNvPr id="966" name="Group 965"/>
            <p:cNvGrpSpPr/>
            <p:nvPr/>
          </p:nvGrpSpPr>
          <p:grpSpPr>
            <a:xfrm>
              <a:off x="3152775" y="698987"/>
              <a:ext cx="2857661" cy="3025288"/>
              <a:chOff x="3296139" y="514350"/>
              <a:chExt cx="2857661" cy="3025288"/>
            </a:xfrm>
          </p:grpSpPr>
          <p:cxnSp>
            <p:nvCxnSpPr>
              <p:cNvPr id="971" name="Straight Connector 970"/>
              <p:cNvCxnSpPr/>
              <p:nvPr/>
            </p:nvCxnSpPr>
            <p:spPr>
              <a:xfrm rot="5400000">
                <a:off x="4004599" y="2621601"/>
                <a:ext cx="1135541" cy="1633"/>
              </a:xfrm>
              <a:prstGeom prst="line">
                <a:avLst/>
              </a:prstGeom>
              <a:noFill/>
              <a:ln w="38100" cap="flat" cmpd="sng" algn="ctr">
                <a:solidFill>
                  <a:sysClr val="window" lastClr="FFFFFF"/>
                </a:solidFill>
                <a:prstDash val="solid"/>
              </a:ln>
              <a:effectLst/>
              <a:sp3d>
                <a:bevelT prst="convex"/>
              </a:sp3d>
            </p:spPr>
          </p:cxnSp>
          <p:cxnSp>
            <p:nvCxnSpPr>
              <p:cNvPr id="972" name="Straight Connector 971"/>
              <p:cNvCxnSpPr/>
              <p:nvPr/>
            </p:nvCxnSpPr>
            <p:spPr>
              <a:xfrm rot="5400000">
                <a:off x="4304206" y="2639433"/>
                <a:ext cx="1135541" cy="1633"/>
              </a:xfrm>
              <a:prstGeom prst="line">
                <a:avLst/>
              </a:prstGeom>
              <a:noFill/>
              <a:ln w="38100" cap="flat" cmpd="sng" algn="ctr">
                <a:solidFill>
                  <a:sysClr val="window" lastClr="FFFFFF"/>
                </a:solidFill>
                <a:prstDash val="solid"/>
              </a:ln>
              <a:effectLst/>
              <a:sp3d>
                <a:bevelT prst="convex"/>
              </a:sp3d>
            </p:spPr>
          </p:cxnSp>
          <p:cxnSp>
            <p:nvCxnSpPr>
              <p:cNvPr id="973" name="Straight Connector 972"/>
              <p:cNvCxnSpPr/>
              <p:nvPr/>
            </p:nvCxnSpPr>
            <p:spPr>
              <a:xfrm>
                <a:off x="3651250" y="2076345"/>
                <a:ext cx="941582" cy="0"/>
              </a:xfrm>
              <a:prstGeom prst="line">
                <a:avLst/>
              </a:prstGeom>
              <a:noFill/>
              <a:ln w="38100" cap="flat" cmpd="sng" algn="ctr">
                <a:solidFill>
                  <a:sysClr val="window" lastClr="FFFFFF"/>
                </a:solidFill>
                <a:prstDash val="solid"/>
              </a:ln>
              <a:effectLst/>
              <a:sp3d>
                <a:bevelT prst="convex"/>
              </a:sp3d>
            </p:spPr>
          </p:cxnSp>
          <p:cxnSp>
            <p:nvCxnSpPr>
              <p:cNvPr id="974" name="Straight Connector 973"/>
              <p:cNvCxnSpPr/>
              <p:nvPr/>
            </p:nvCxnSpPr>
            <p:spPr>
              <a:xfrm>
                <a:off x="4860467" y="2070894"/>
                <a:ext cx="958414" cy="0"/>
              </a:xfrm>
              <a:prstGeom prst="line">
                <a:avLst/>
              </a:prstGeom>
              <a:noFill/>
              <a:ln w="38100" cap="flat" cmpd="sng" algn="ctr">
                <a:solidFill>
                  <a:sysClr val="window" lastClr="FFFFFF"/>
                </a:solidFill>
                <a:prstDash val="solid"/>
              </a:ln>
              <a:effectLst/>
              <a:sp3d>
                <a:bevelT prst="convex"/>
              </a:sp3d>
            </p:spPr>
          </p:cxnSp>
          <p:cxnSp>
            <p:nvCxnSpPr>
              <p:cNvPr id="975" name="Straight Connector 974"/>
              <p:cNvCxnSpPr/>
              <p:nvPr/>
            </p:nvCxnSpPr>
            <p:spPr>
              <a:xfrm rot="5400000">
                <a:off x="3029132" y="1450323"/>
                <a:ext cx="1280160" cy="2174"/>
              </a:xfrm>
              <a:prstGeom prst="line">
                <a:avLst/>
              </a:prstGeom>
              <a:noFill/>
              <a:ln w="38100" cap="flat" cmpd="sng" algn="ctr">
                <a:solidFill>
                  <a:sysClr val="window" lastClr="FFFFFF"/>
                </a:solidFill>
                <a:prstDash val="solid"/>
              </a:ln>
              <a:effectLst/>
              <a:sp3d>
                <a:bevelT prst="convex"/>
              </a:sp3d>
            </p:spPr>
          </p:cxnSp>
          <p:cxnSp>
            <p:nvCxnSpPr>
              <p:cNvPr id="976" name="Straight Connector 975"/>
              <p:cNvCxnSpPr/>
              <p:nvPr/>
            </p:nvCxnSpPr>
            <p:spPr>
              <a:xfrm rot="5400000">
                <a:off x="5164907" y="1449096"/>
                <a:ext cx="1280160" cy="1796"/>
              </a:xfrm>
              <a:prstGeom prst="line">
                <a:avLst/>
              </a:prstGeom>
              <a:noFill/>
              <a:ln w="38100" cap="flat" cmpd="sng" algn="ctr">
                <a:solidFill>
                  <a:sysClr val="window" lastClr="FFFFFF"/>
                </a:solidFill>
                <a:prstDash val="solid"/>
              </a:ln>
              <a:effectLst/>
              <a:sp3d>
                <a:bevelT prst="convex"/>
              </a:sp3d>
            </p:spPr>
          </p:cxnSp>
          <p:cxnSp>
            <p:nvCxnSpPr>
              <p:cNvPr id="977" name="Straight Connector 976"/>
              <p:cNvCxnSpPr/>
              <p:nvPr/>
            </p:nvCxnSpPr>
            <p:spPr>
              <a:xfrm>
                <a:off x="3657572" y="819150"/>
                <a:ext cx="2161309" cy="0"/>
              </a:xfrm>
              <a:prstGeom prst="line">
                <a:avLst/>
              </a:prstGeom>
              <a:noFill/>
              <a:ln w="38100" cap="flat" cmpd="sng" algn="ctr">
                <a:solidFill>
                  <a:sysClr val="window" lastClr="FFFFFF"/>
                </a:solidFill>
                <a:prstDash val="solid"/>
              </a:ln>
              <a:effectLst/>
              <a:sp3d>
                <a:bevelT prst="convex"/>
              </a:sp3d>
            </p:spPr>
          </p:cxnSp>
          <p:grpSp>
            <p:nvGrpSpPr>
              <p:cNvPr id="978" name="Group 129"/>
              <p:cNvGrpSpPr/>
              <p:nvPr/>
            </p:nvGrpSpPr>
            <p:grpSpPr>
              <a:xfrm>
                <a:off x="4394213" y="3184445"/>
                <a:ext cx="666120" cy="355193"/>
                <a:chOff x="5819422" y="3863808"/>
                <a:chExt cx="465961" cy="252586"/>
              </a:xfrm>
            </p:grpSpPr>
            <p:sp>
              <p:nvSpPr>
                <p:cNvPr id="984" name="Arc 983"/>
                <p:cNvSpPr/>
                <p:nvPr/>
              </p:nvSpPr>
              <p:spPr>
                <a:xfrm rot="16200000">
                  <a:off x="5836455" y="3849542"/>
                  <a:ext cx="249819" cy="283885"/>
                </a:xfrm>
                <a:prstGeom prst="arc">
                  <a:avLst>
                    <a:gd name="adj1" fmla="val 10766159"/>
                    <a:gd name="adj2" fmla="val 0"/>
                  </a:avLst>
                </a:prstGeom>
                <a:noFill/>
                <a:ln w="57150" cap="rnd" cmpd="sng" algn="ctr">
                  <a:solidFill>
                    <a:srgbClr val="00B050"/>
                  </a:solidFill>
                  <a:prstDash val="solid"/>
                  <a:round/>
                </a:ln>
                <a:effectLst/>
                <a:sp3d>
                  <a:bevelT w="152400" h="50800" prst="softRoun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ndParaRPr>
                </a:p>
              </p:txBody>
            </p:sp>
            <p:sp>
              <p:nvSpPr>
                <p:cNvPr id="985" name="Arc 984"/>
                <p:cNvSpPr/>
                <p:nvPr/>
              </p:nvSpPr>
              <p:spPr>
                <a:xfrm rot="5400000" flipH="1">
                  <a:off x="6018531" y="3846775"/>
                  <a:ext cx="249819" cy="283885"/>
                </a:xfrm>
                <a:prstGeom prst="arc">
                  <a:avLst>
                    <a:gd name="adj1" fmla="val 10750634"/>
                    <a:gd name="adj2" fmla="val 0"/>
                  </a:avLst>
                </a:prstGeom>
                <a:noFill/>
                <a:ln w="57150" cap="rnd" cmpd="sng" algn="ctr">
                  <a:solidFill>
                    <a:srgbClr val="00B050"/>
                  </a:solidFill>
                  <a:prstDash val="solid"/>
                  <a:round/>
                </a:ln>
                <a:effectLst/>
                <a:sp3d>
                  <a:bevelT w="152400" h="50800" prst="softRoun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ndParaRPr>
                </a:p>
              </p:txBody>
            </p:sp>
          </p:grpSp>
          <p:sp>
            <p:nvSpPr>
              <p:cNvPr id="979" name="TextBox 978"/>
              <p:cNvSpPr txBox="1"/>
              <p:nvPr/>
            </p:nvSpPr>
            <p:spPr>
              <a:xfrm>
                <a:off x="4191000" y="2793642"/>
                <a:ext cx="369012" cy="338554"/>
              </a:xfrm>
              <a:prstGeom prst="rect">
                <a:avLst/>
              </a:prstGeom>
              <a:noFill/>
            </p:spPr>
            <p:txBody>
              <a:bodyPr wrap="none" rtlCol="0">
                <a:spAutoFit/>
              </a:bodyPr>
              <a:lstStyle/>
              <a:p>
                <a:r>
                  <a:rPr lang="en-US" sz="1600" b="1" dirty="0" smtClean="0">
                    <a:solidFill>
                      <a:srgbClr val="FFFF00"/>
                    </a:solidFill>
                    <a:latin typeface="Aharoni" panose="02010803020104030203" pitchFamily="2" charset="-79"/>
                    <a:cs typeface="Aharoni" panose="02010803020104030203" pitchFamily="2" charset="-79"/>
                  </a:rPr>
                  <a:t>R</a:t>
                </a:r>
                <a:r>
                  <a:rPr lang="en-US" sz="1600" b="1" baseline="-25000" dirty="0" smtClean="0">
                    <a:solidFill>
                      <a:srgbClr val="FFFF00"/>
                    </a:solidFill>
                    <a:latin typeface="Aharoni" panose="02010803020104030203" pitchFamily="2" charset="-79"/>
                    <a:cs typeface="Aharoni" panose="02010803020104030203" pitchFamily="2" charset="-79"/>
                  </a:rPr>
                  <a:t>1</a:t>
                </a:r>
                <a:endParaRPr lang="en-US" sz="1600" b="1" baseline="-25000" dirty="0">
                  <a:solidFill>
                    <a:srgbClr val="FFFF00"/>
                  </a:solidFill>
                  <a:latin typeface="Arial" panose="020B0604020202020204" pitchFamily="34" charset="0"/>
                  <a:cs typeface="Arial" panose="020B0604020202020204" pitchFamily="34" charset="0"/>
                </a:endParaRPr>
              </a:p>
            </p:txBody>
          </p:sp>
          <p:sp>
            <p:nvSpPr>
              <p:cNvPr id="980" name="TextBox 979"/>
              <p:cNvSpPr txBox="1"/>
              <p:nvPr/>
            </p:nvSpPr>
            <p:spPr>
              <a:xfrm>
                <a:off x="3296139" y="1900535"/>
                <a:ext cx="367408"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A</a:t>
                </a:r>
                <a:endParaRPr lang="en-US" sz="2000" dirty="0">
                  <a:solidFill>
                    <a:schemeClr val="bg1"/>
                  </a:solidFill>
                  <a:latin typeface="Aharoni" panose="02010803020104030203" pitchFamily="2" charset="-79"/>
                  <a:cs typeface="Aharoni" panose="02010803020104030203" pitchFamily="2" charset="-79"/>
                </a:endParaRPr>
              </a:p>
            </p:txBody>
          </p:sp>
          <p:sp>
            <p:nvSpPr>
              <p:cNvPr id="981" name="TextBox 980"/>
              <p:cNvSpPr txBox="1"/>
              <p:nvPr/>
            </p:nvSpPr>
            <p:spPr>
              <a:xfrm>
                <a:off x="3333750" y="558968"/>
                <a:ext cx="343364"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B</a:t>
                </a:r>
                <a:endParaRPr lang="en-US" sz="2000" dirty="0">
                  <a:solidFill>
                    <a:schemeClr val="bg1"/>
                  </a:solidFill>
                  <a:latin typeface="Aharoni" panose="02010803020104030203" pitchFamily="2" charset="-79"/>
                  <a:cs typeface="Aharoni" panose="02010803020104030203" pitchFamily="2" charset="-79"/>
                </a:endParaRPr>
              </a:p>
            </p:txBody>
          </p:sp>
          <p:sp>
            <p:nvSpPr>
              <p:cNvPr id="982" name="TextBox 981"/>
              <p:cNvSpPr txBox="1"/>
              <p:nvPr/>
            </p:nvSpPr>
            <p:spPr>
              <a:xfrm>
                <a:off x="5781675" y="514350"/>
                <a:ext cx="335348"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C</a:t>
                </a:r>
                <a:endParaRPr lang="en-US" sz="2000" dirty="0">
                  <a:solidFill>
                    <a:schemeClr val="bg1"/>
                  </a:solidFill>
                  <a:latin typeface="Aharoni" panose="02010803020104030203" pitchFamily="2" charset="-79"/>
                  <a:cs typeface="Aharoni" panose="02010803020104030203" pitchFamily="2" charset="-79"/>
                </a:endParaRPr>
              </a:p>
            </p:txBody>
          </p:sp>
          <p:sp>
            <p:nvSpPr>
              <p:cNvPr id="983" name="TextBox 982"/>
              <p:cNvSpPr txBox="1"/>
              <p:nvPr/>
            </p:nvSpPr>
            <p:spPr>
              <a:xfrm>
                <a:off x="5791200" y="1900535"/>
                <a:ext cx="362600"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D</a:t>
                </a:r>
                <a:endParaRPr lang="en-US" sz="2000" dirty="0">
                  <a:solidFill>
                    <a:schemeClr val="bg1"/>
                  </a:solidFill>
                  <a:latin typeface="Aharoni" panose="02010803020104030203" pitchFamily="2" charset="-79"/>
                  <a:cs typeface="Aharoni" panose="02010803020104030203" pitchFamily="2" charset="-79"/>
                </a:endParaRPr>
              </a:p>
            </p:txBody>
          </p:sp>
        </p:grpSp>
        <p:sp>
          <p:nvSpPr>
            <p:cNvPr id="967" name="TextBox 966"/>
            <p:cNvSpPr txBox="1"/>
            <p:nvPr/>
          </p:nvSpPr>
          <p:spPr>
            <a:xfrm>
              <a:off x="4762500" y="2981325"/>
              <a:ext cx="369012" cy="338554"/>
            </a:xfrm>
            <a:prstGeom prst="rect">
              <a:avLst/>
            </a:prstGeom>
            <a:noFill/>
          </p:spPr>
          <p:txBody>
            <a:bodyPr wrap="none" rtlCol="0">
              <a:spAutoFit/>
            </a:bodyPr>
            <a:lstStyle/>
            <a:p>
              <a:r>
                <a:rPr lang="en-US" sz="1600" b="1" dirty="0" smtClean="0">
                  <a:solidFill>
                    <a:srgbClr val="FFFF00"/>
                  </a:solidFill>
                  <a:latin typeface="Aharoni" panose="02010803020104030203" pitchFamily="2" charset="-79"/>
                  <a:cs typeface="Aharoni" panose="02010803020104030203" pitchFamily="2" charset="-79"/>
                </a:rPr>
                <a:t>R</a:t>
              </a:r>
              <a:r>
                <a:rPr lang="en-US" sz="1600" b="1" baseline="-25000" dirty="0" smtClean="0">
                  <a:solidFill>
                    <a:srgbClr val="FFFF00"/>
                  </a:solidFill>
                  <a:latin typeface="Aharoni" panose="02010803020104030203" pitchFamily="2" charset="-79"/>
                  <a:cs typeface="Aharoni" panose="02010803020104030203" pitchFamily="2" charset="-79"/>
                </a:rPr>
                <a:t>2</a:t>
              </a:r>
              <a:endParaRPr lang="en-US" sz="1600" b="1" baseline="-25000" dirty="0">
                <a:solidFill>
                  <a:srgbClr val="FFFF00"/>
                </a:solidFill>
                <a:latin typeface="Arial" panose="020B0604020202020204" pitchFamily="34" charset="0"/>
                <a:cs typeface="Arial" panose="020B0604020202020204" pitchFamily="34" charset="0"/>
              </a:endParaRPr>
            </a:p>
          </p:txBody>
        </p:sp>
        <p:grpSp>
          <p:nvGrpSpPr>
            <p:cNvPr id="968" name="Group 135"/>
            <p:cNvGrpSpPr/>
            <p:nvPr/>
          </p:nvGrpSpPr>
          <p:grpSpPr>
            <a:xfrm>
              <a:off x="3657600" y="1190625"/>
              <a:ext cx="1784069" cy="886891"/>
              <a:chOff x="3385740" y="1031476"/>
              <a:chExt cx="2374596" cy="1571182"/>
            </a:xfrm>
          </p:grpSpPr>
          <p:sp>
            <p:nvSpPr>
              <p:cNvPr id="969" name="Rectangle 968"/>
              <p:cNvSpPr/>
              <p:nvPr/>
            </p:nvSpPr>
            <p:spPr>
              <a:xfrm>
                <a:off x="3385740" y="1031576"/>
                <a:ext cx="1188720" cy="1571082"/>
              </a:xfrm>
              <a:prstGeom prst="rect">
                <a:avLst/>
              </a:prstGeom>
              <a:solidFill>
                <a:srgbClr val="00B0F0"/>
              </a:solidFill>
              <a:ln w="25400" cap="flat" cmpd="sng" algn="ctr">
                <a:noFill/>
                <a:prstDash val="solid"/>
              </a:ln>
              <a:effectLst/>
              <a:sp3d>
                <a:bevelT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sp>
            <p:nvSpPr>
              <p:cNvPr id="970" name="Rectangle 969"/>
              <p:cNvSpPr/>
              <p:nvPr/>
            </p:nvSpPr>
            <p:spPr>
              <a:xfrm>
                <a:off x="4571616" y="1031476"/>
                <a:ext cx="1188720" cy="1571082"/>
              </a:xfrm>
              <a:prstGeom prst="rect">
                <a:avLst/>
              </a:prstGeom>
              <a:solidFill>
                <a:srgbClr val="FFC000"/>
              </a:solidFill>
              <a:ln w="25400" cap="flat" cmpd="sng" algn="ctr">
                <a:noFill/>
                <a:prstDash val="solid"/>
              </a:ln>
              <a:effectLst/>
              <a:sp3d>
                <a:bevelT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grpSp>
      </p:grpSp>
      <p:grpSp>
        <p:nvGrpSpPr>
          <p:cNvPr id="986" name="Group A"/>
          <p:cNvGrpSpPr/>
          <p:nvPr/>
        </p:nvGrpSpPr>
        <p:grpSpPr>
          <a:xfrm>
            <a:off x="3162300" y="730250"/>
            <a:ext cx="2857661" cy="3025288"/>
            <a:chOff x="3152775" y="698987"/>
            <a:chExt cx="2857661" cy="3025288"/>
          </a:xfrm>
          <a:scene3d>
            <a:camera prst="orthographicFront">
              <a:rot lat="0" lon="19800000" rev="0"/>
            </a:camera>
            <a:lightRig rig="threePt" dir="t"/>
          </a:scene3d>
        </p:grpSpPr>
        <p:grpSp>
          <p:nvGrpSpPr>
            <p:cNvPr id="987" name="Group 986"/>
            <p:cNvGrpSpPr/>
            <p:nvPr/>
          </p:nvGrpSpPr>
          <p:grpSpPr>
            <a:xfrm>
              <a:off x="3152775" y="698987"/>
              <a:ext cx="2857661" cy="3025288"/>
              <a:chOff x="3296139" y="514350"/>
              <a:chExt cx="2857661" cy="3025288"/>
            </a:xfrm>
          </p:grpSpPr>
          <p:cxnSp>
            <p:nvCxnSpPr>
              <p:cNvPr id="992" name="Straight Connector 991"/>
              <p:cNvCxnSpPr/>
              <p:nvPr/>
            </p:nvCxnSpPr>
            <p:spPr>
              <a:xfrm rot="5400000">
                <a:off x="4004599" y="2621601"/>
                <a:ext cx="1135541" cy="1633"/>
              </a:xfrm>
              <a:prstGeom prst="line">
                <a:avLst/>
              </a:prstGeom>
              <a:noFill/>
              <a:ln w="38100" cap="flat" cmpd="sng" algn="ctr">
                <a:solidFill>
                  <a:sysClr val="window" lastClr="FFFFFF"/>
                </a:solidFill>
                <a:prstDash val="solid"/>
              </a:ln>
              <a:effectLst/>
              <a:sp3d>
                <a:bevelT prst="convex"/>
              </a:sp3d>
            </p:spPr>
          </p:cxnSp>
          <p:cxnSp>
            <p:nvCxnSpPr>
              <p:cNvPr id="993" name="Straight Connector 992"/>
              <p:cNvCxnSpPr/>
              <p:nvPr/>
            </p:nvCxnSpPr>
            <p:spPr>
              <a:xfrm rot="5400000">
                <a:off x="4304206" y="2639433"/>
                <a:ext cx="1135541" cy="1633"/>
              </a:xfrm>
              <a:prstGeom prst="line">
                <a:avLst/>
              </a:prstGeom>
              <a:noFill/>
              <a:ln w="38100" cap="flat" cmpd="sng" algn="ctr">
                <a:solidFill>
                  <a:sysClr val="window" lastClr="FFFFFF"/>
                </a:solidFill>
                <a:prstDash val="solid"/>
              </a:ln>
              <a:effectLst/>
              <a:sp3d>
                <a:bevelT prst="convex"/>
              </a:sp3d>
            </p:spPr>
          </p:cxnSp>
          <p:cxnSp>
            <p:nvCxnSpPr>
              <p:cNvPr id="994" name="Straight Connector 993"/>
              <p:cNvCxnSpPr/>
              <p:nvPr/>
            </p:nvCxnSpPr>
            <p:spPr>
              <a:xfrm>
                <a:off x="3651250" y="2076345"/>
                <a:ext cx="941582" cy="0"/>
              </a:xfrm>
              <a:prstGeom prst="line">
                <a:avLst/>
              </a:prstGeom>
              <a:noFill/>
              <a:ln w="38100" cap="flat" cmpd="sng" algn="ctr">
                <a:solidFill>
                  <a:sysClr val="window" lastClr="FFFFFF"/>
                </a:solidFill>
                <a:prstDash val="solid"/>
              </a:ln>
              <a:effectLst/>
              <a:sp3d>
                <a:bevelT prst="convex"/>
              </a:sp3d>
            </p:spPr>
          </p:cxnSp>
          <p:cxnSp>
            <p:nvCxnSpPr>
              <p:cNvPr id="995" name="Straight Connector 994"/>
              <p:cNvCxnSpPr/>
              <p:nvPr/>
            </p:nvCxnSpPr>
            <p:spPr>
              <a:xfrm>
                <a:off x="4860467" y="2070894"/>
                <a:ext cx="958414" cy="0"/>
              </a:xfrm>
              <a:prstGeom prst="line">
                <a:avLst/>
              </a:prstGeom>
              <a:noFill/>
              <a:ln w="38100" cap="flat" cmpd="sng" algn="ctr">
                <a:solidFill>
                  <a:sysClr val="window" lastClr="FFFFFF"/>
                </a:solidFill>
                <a:prstDash val="solid"/>
              </a:ln>
              <a:effectLst/>
              <a:sp3d>
                <a:bevelT prst="convex"/>
              </a:sp3d>
            </p:spPr>
          </p:cxnSp>
          <p:cxnSp>
            <p:nvCxnSpPr>
              <p:cNvPr id="996" name="Straight Connector 995"/>
              <p:cNvCxnSpPr/>
              <p:nvPr/>
            </p:nvCxnSpPr>
            <p:spPr>
              <a:xfrm rot="5400000">
                <a:off x="3029132" y="1450323"/>
                <a:ext cx="1280160" cy="2174"/>
              </a:xfrm>
              <a:prstGeom prst="line">
                <a:avLst/>
              </a:prstGeom>
              <a:noFill/>
              <a:ln w="38100" cap="flat" cmpd="sng" algn="ctr">
                <a:solidFill>
                  <a:sysClr val="window" lastClr="FFFFFF"/>
                </a:solidFill>
                <a:prstDash val="solid"/>
              </a:ln>
              <a:effectLst/>
              <a:sp3d>
                <a:bevelT prst="convex"/>
              </a:sp3d>
            </p:spPr>
          </p:cxnSp>
          <p:cxnSp>
            <p:nvCxnSpPr>
              <p:cNvPr id="997" name="Straight Connector 996"/>
              <p:cNvCxnSpPr/>
              <p:nvPr/>
            </p:nvCxnSpPr>
            <p:spPr>
              <a:xfrm rot="5400000">
                <a:off x="5164907" y="1449096"/>
                <a:ext cx="1280160" cy="1796"/>
              </a:xfrm>
              <a:prstGeom prst="line">
                <a:avLst/>
              </a:prstGeom>
              <a:noFill/>
              <a:ln w="38100" cap="flat" cmpd="sng" algn="ctr">
                <a:solidFill>
                  <a:sysClr val="window" lastClr="FFFFFF"/>
                </a:solidFill>
                <a:prstDash val="solid"/>
              </a:ln>
              <a:effectLst/>
              <a:sp3d>
                <a:bevelT prst="convex"/>
              </a:sp3d>
            </p:spPr>
          </p:cxnSp>
          <p:cxnSp>
            <p:nvCxnSpPr>
              <p:cNvPr id="998" name="Straight Connector 997"/>
              <p:cNvCxnSpPr/>
              <p:nvPr/>
            </p:nvCxnSpPr>
            <p:spPr>
              <a:xfrm>
                <a:off x="3657572" y="819150"/>
                <a:ext cx="2161309" cy="0"/>
              </a:xfrm>
              <a:prstGeom prst="line">
                <a:avLst/>
              </a:prstGeom>
              <a:noFill/>
              <a:ln w="38100" cap="flat" cmpd="sng" algn="ctr">
                <a:solidFill>
                  <a:sysClr val="window" lastClr="FFFFFF"/>
                </a:solidFill>
                <a:prstDash val="solid"/>
              </a:ln>
              <a:effectLst/>
              <a:sp3d>
                <a:bevelT prst="convex"/>
              </a:sp3d>
            </p:spPr>
          </p:cxnSp>
          <p:grpSp>
            <p:nvGrpSpPr>
              <p:cNvPr id="999" name="Group 129"/>
              <p:cNvGrpSpPr/>
              <p:nvPr/>
            </p:nvGrpSpPr>
            <p:grpSpPr>
              <a:xfrm>
                <a:off x="4394213" y="3184445"/>
                <a:ext cx="666120" cy="355193"/>
                <a:chOff x="5819422" y="3863808"/>
                <a:chExt cx="465961" cy="252586"/>
              </a:xfrm>
            </p:grpSpPr>
            <p:sp>
              <p:nvSpPr>
                <p:cNvPr id="1005" name="Arc 1004"/>
                <p:cNvSpPr/>
                <p:nvPr/>
              </p:nvSpPr>
              <p:spPr>
                <a:xfrm rot="16200000">
                  <a:off x="5836455" y="3849542"/>
                  <a:ext cx="249819" cy="283885"/>
                </a:xfrm>
                <a:prstGeom prst="arc">
                  <a:avLst>
                    <a:gd name="adj1" fmla="val 10766159"/>
                    <a:gd name="adj2" fmla="val 0"/>
                  </a:avLst>
                </a:prstGeom>
                <a:noFill/>
                <a:ln w="57150" cap="rnd" cmpd="sng" algn="ctr">
                  <a:solidFill>
                    <a:srgbClr val="00B050"/>
                  </a:solidFill>
                  <a:prstDash val="solid"/>
                  <a:round/>
                </a:ln>
                <a:effectLst/>
                <a:sp3d>
                  <a:bevelT w="152400" h="50800" prst="softRoun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ndParaRPr>
                </a:p>
              </p:txBody>
            </p:sp>
            <p:sp>
              <p:nvSpPr>
                <p:cNvPr id="1006" name="Arc 1005"/>
                <p:cNvSpPr/>
                <p:nvPr/>
              </p:nvSpPr>
              <p:spPr>
                <a:xfrm rot="5400000" flipH="1">
                  <a:off x="6018531" y="3846775"/>
                  <a:ext cx="249819" cy="283885"/>
                </a:xfrm>
                <a:prstGeom prst="arc">
                  <a:avLst>
                    <a:gd name="adj1" fmla="val 10750634"/>
                    <a:gd name="adj2" fmla="val 0"/>
                  </a:avLst>
                </a:prstGeom>
                <a:noFill/>
                <a:ln w="57150" cap="rnd" cmpd="sng" algn="ctr">
                  <a:solidFill>
                    <a:srgbClr val="00B050"/>
                  </a:solidFill>
                  <a:prstDash val="solid"/>
                  <a:round/>
                </a:ln>
                <a:effectLst/>
                <a:sp3d>
                  <a:bevelT w="152400" h="50800" prst="softRoun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a:endParaRPr>
                </a:p>
              </p:txBody>
            </p:sp>
          </p:grpSp>
          <p:sp>
            <p:nvSpPr>
              <p:cNvPr id="1000" name="TextBox 999"/>
              <p:cNvSpPr txBox="1"/>
              <p:nvPr/>
            </p:nvSpPr>
            <p:spPr>
              <a:xfrm>
                <a:off x="4191000" y="2793642"/>
                <a:ext cx="369012" cy="338554"/>
              </a:xfrm>
              <a:prstGeom prst="rect">
                <a:avLst/>
              </a:prstGeom>
              <a:noFill/>
            </p:spPr>
            <p:txBody>
              <a:bodyPr wrap="none" rtlCol="0">
                <a:spAutoFit/>
              </a:bodyPr>
              <a:lstStyle/>
              <a:p>
                <a:r>
                  <a:rPr lang="en-US" sz="1600" b="1" dirty="0" smtClean="0">
                    <a:solidFill>
                      <a:srgbClr val="FFFF00"/>
                    </a:solidFill>
                    <a:latin typeface="Aharoni" panose="02010803020104030203" pitchFamily="2" charset="-79"/>
                    <a:cs typeface="Aharoni" panose="02010803020104030203" pitchFamily="2" charset="-79"/>
                  </a:rPr>
                  <a:t>R</a:t>
                </a:r>
                <a:r>
                  <a:rPr lang="en-US" sz="1600" b="1" baseline="-25000" dirty="0" smtClean="0">
                    <a:solidFill>
                      <a:srgbClr val="FFFF00"/>
                    </a:solidFill>
                    <a:latin typeface="Aharoni" panose="02010803020104030203" pitchFamily="2" charset="-79"/>
                    <a:cs typeface="Aharoni" panose="02010803020104030203" pitchFamily="2" charset="-79"/>
                  </a:rPr>
                  <a:t>1</a:t>
                </a:r>
                <a:endParaRPr lang="en-US" sz="1600" b="1" baseline="-25000" dirty="0">
                  <a:solidFill>
                    <a:srgbClr val="FFFF00"/>
                  </a:solidFill>
                  <a:latin typeface="Arial" panose="020B0604020202020204" pitchFamily="34" charset="0"/>
                  <a:cs typeface="Arial" panose="020B0604020202020204" pitchFamily="34" charset="0"/>
                </a:endParaRPr>
              </a:p>
            </p:txBody>
          </p:sp>
          <p:sp>
            <p:nvSpPr>
              <p:cNvPr id="1001" name="TextBox 1000"/>
              <p:cNvSpPr txBox="1"/>
              <p:nvPr/>
            </p:nvSpPr>
            <p:spPr>
              <a:xfrm>
                <a:off x="3296139" y="1900535"/>
                <a:ext cx="367408"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A</a:t>
                </a:r>
                <a:endParaRPr lang="en-US" sz="2000" dirty="0">
                  <a:solidFill>
                    <a:schemeClr val="bg1"/>
                  </a:solidFill>
                  <a:latin typeface="Aharoni" panose="02010803020104030203" pitchFamily="2" charset="-79"/>
                  <a:cs typeface="Aharoni" panose="02010803020104030203" pitchFamily="2" charset="-79"/>
                </a:endParaRPr>
              </a:p>
            </p:txBody>
          </p:sp>
          <p:sp>
            <p:nvSpPr>
              <p:cNvPr id="1002" name="TextBox 1001"/>
              <p:cNvSpPr txBox="1"/>
              <p:nvPr/>
            </p:nvSpPr>
            <p:spPr>
              <a:xfrm>
                <a:off x="3333750" y="558968"/>
                <a:ext cx="343364"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B</a:t>
                </a:r>
                <a:endParaRPr lang="en-US" sz="2000" dirty="0">
                  <a:solidFill>
                    <a:schemeClr val="bg1"/>
                  </a:solidFill>
                  <a:latin typeface="Aharoni" panose="02010803020104030203" pitchFamily="2" charset="-79"/>
                  <a:cs typeface="Aharoni" panose="02010803020104030203" pitchFamily="2" charset="-79"/>
                </a:endParaRPr>
              </a:p>
            </p:txBody>
          </p:sp>
          <p:sp>
            <p:nvSpPr>
              <p:cNvPr id="1003" name="TextBox 1002"/>
              <p:cNvSpPr txBox="1"/>
              <p:nvPr/>
            </p:nvSpPr>
            <p:spPr>
              <a:xfrm>
                <a:off x="5781675" y="514350"/>
                <a:ext cx="335348"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C</a:t>
                </a:r>
                <a:endParaRPr lang="en-US" sz="2000" dirty="0">
                  <a:solidFill>
                    <a:schemeClr val="bg1"/>
                  </a:solidFill>
                  <a:latin typeface="Aharoni" panose="02010803020104030203" pitchFamily="2" charset="-79"/>
                  <a:cs typeface="Aharoni" panose="02010803020104030203" pitchFamily="2" charset="-79"/>
                </a:endParaRPr>
              </a:p>
            </p:txBody>
          </p:sp>
          <p:sp>
            <p:nvSpPr>
              <p:cNvPr id="1004" name="TextBox 1003"/>
              <p:cNvSpPr txBox="1"/>
              <p:nvPr/>
            </p:nvSpPr>
            <p:spPr>
              <a:xfrm>
                <a:off x="5791200" y="1900535"/>
                <a:ext cx="362600" cy="400110"/>
              </a:xfrm>
              <a:prstGeom prst="rect">
                <a:avLst/>
              </a:prstGeom>
              <a:noFill/>
            </p:spPr>
            <p:txBody>
              <a:bodyPr wrap="none" rtlCol="0">
                <a:spAutoFit/>
              </a:bodyPr>
              <a:lstStyle/>
              <a:p>
                <a:r>
                  <a:rPr lang="en-US" sz="2000" dirty="0" smtClean="0">
                    <a:solidFill>
                      <a:schemeClr val="bg1"/>
                    </a:solidFill>
                    <a:latin typeface="Aharoni" panose="02010803020104030203" pitchFamily="2" charset="-79"/>
                    <a:cs typeface="Aharoni" panose="02010803020104030203" pitchFamily="2" charset="-79"/>
                  </a:rPr>
                  <a:t>D</a:t>
                </a:r>
                <a:endParaRPr lang="en-US" sz="2000" dirty="0">
                  <a:solidFill>
                    <a:schemeClr val="bg1"/>
                  </a:solidFill>
                  <a:latin typeface="Aharoni" panose="02010803020104030203" pitchFamily="2" charset="-79"/>
                  <a:cs typeface="Aharoni" panose="02010803020104030203" pitchFamily="2" charset="-79"/>
                </a:endParaRPr>
              </a:p>
            </p:txBody>
          </p:sp>
        </p:grpSp>
        <p:sp>
          <p:nvSpPr>
            <p:cNvPr id="988" name="TextBox 987"/>
            <p:cNvSpPr txBox="1"/>
            <p:nvPr/>
          </p:nvSpPr>
          <p:spPr>
            <a:xfrm>
              <a:off x="4762500" y="2981325"/>
              <a:ext cx="369012" cy="338554"/>
            </a:xfrm>
            <a:prstGeom prst="rect">
              <a:avLst/>
            </a:prstGeom>
            <a:noFill/>
          </p:spPr>
          <p:txBody>
            <a:bodyPr wrap="none" rtlCol="0">
              <a:spAutoFit/>
            </a:bodyPr>
            <a:lstStyle/>
            <a:p>
              <a:r>
                <a:rPr lang="en-US" sz="1600" b="1" dirty="0" smtClean="0">
                  <a:solidFill>
                    <a:srgbClr val="FFFF00"/>
                  </a:solidFill>
                  <a:latin typeface="Aharoni" panose="02010803020104030203" pitchFamily="2" charset="-79"/>
                  <a:cs typeface="Aharoni" panose="02010803020104030203" pitchFamily="2" charset="-79"/>
                </a:rPr>
                <a:t>R</a:t>
              </a:r>
              <a:r>
                <a:rPr lang="en-US" sz="1600" b="1" baseline="-25000" dirty="0" smtClean="0">
                  <a:solidFill>
                    <a:srgbClr val="FFFF00"/>
                  </a:solidFill>
                  <a:latin typeface="Aharoni" panose="02010803020104030203" pitchFamily="2" charset="-79"/>
                  <a:cs typeface="Aharoni" panose="02010803020104030203" pitchFamily="2" charset="-79"/>
                </a:rPr>
                <a:t>2</a:t>
              </a:r>
              <a:endParaRPr lang="en-US" sz="1600" b="1" baseline="-25000" dirty="0">
                <a:solidFill>
                  <a:srgbClr val="FFFF00"/>
                </a:solidFill>
                <a:latin typeface="Arial" panose="020B0604020202020204" pitchFamily="34" charset="0"/>
                <a:cs typeface="Arial" panose="020B0604020202020204" pitchFamily="34" charset="0"/>
              </a:endParaRPr>
            </a:p>
          </p:txBody>
        </p:sp>
        <p:grpSp>
          <p:nvGrpSpPr>
            <p:cNvPr id="989" name="Group 135"/>
            <p:cNvGrpSpPr/>
            <p:nvPr/>
          </p:nvGrpSpPr>
          <p:grpSpPr>
            <a:xfrm>
              <a:off x="3657600" y="1190625"/>
              <a:ext cx="1784069" cy="886891"/>
              <a:chOff x="3385740" y="1031476"/>
              <a:chExt cx="2374596" cy="1571182"/>
            </a:xfrm>
          </p:grpSpPr>
          <p:sp>
            <p:nvSpPr>
              <p:cNvPr id="990" name="Rectangle 989"/>
              <p:cNvSpPr/>
              <p:nvPr/>
            </p:nvSpPr>
            <p:spPr>
              <a:xfrm>
                <a:off x="3385740" y="1031576"/>
                <a:ext cx="1188720" cy="1571082"/>
              </a:xfrm>
              <a:prstGeom prst="rect">
                <a:avLst/>
              </a:prstGeom>
              <a:solidFill>
                <a:srgbClr val="00B0F0"/>
              </a:solidFill>
              <a:ln w="25400" cap="flat" cmpd="sng" algn="ctr">
                <a:noFill/>
                <a:prstDash val="solid"/>
              </a:ln>
              <a:effectLst/>
              <a:sp3d>
                <a:bevelT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sp>
            <p:nvSpPr>
              <p:cNvPr id="991" name="Rectangle 990"/>
              <p:cNvSpPr/>
              <p:nvPr/>
            </p:nvSpPr>
            <p:spPr>
              <a:xfrm>
                <a:off x="4571616" y="1031476"/>
                <a:ext cx="1188720" cy="1571082"/>
              </a:xfrm>
              <a:prstGeom prst="rect">
                <a:avLst/>
              </a:prstGeom>
              <a:solidFill>
                <a:srgbClr val="FFC000"/>
              </a:solidFill>
              <a:ln w="25400" cap="flat" cmpd="sng" algn="ctr">
                <a:noFill/>
                <a:prstDash val="solid"/>
              </a:ln>
              <a:effectLst/>
              <a:sp3d>
                <a:bevelT prst="angl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ndParaRPr>
              </a:p>
            </p:txBody>
          </p:sp>
        </p:grpSp>
      </p:grpSp>
      <p:grpSp>
        <p:nvGrpSpPr>
          <p:cNvPr id="315" name="Group 77"/>
          <p:cNvGrpSpPr/>
          <p:nvPr/>
        </p:nvGrpSpPr>
        <p:grpSpPr>
          <a:xfrm>
            <a:off x="463057" y="2255476"/>
            <a:ext cx="3816843" cy="1204578"/>
            <a:chOff x="-159244" y="167022"/>
            <a:chExt cx="3816843" cy="1204578"/>
          </a:xfrm>
        </p:grpSpPr>
        <p:sp>
          <p:nvSpPr>
            <p:cNvPr id="316" name="TextBox 315"/>
            <p:cNvSpPr txBox="1"/>
            <p:nvPr/>
          </p:nvSpPr>
          <p:spPr>
            <a:xfrm>
              <a:off x="-159244" y="167022"/>
              <a:ext cx="1353255" cy="584775"/>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Aharoni" panose="02010803020104030203" pitchFamily="2" charset="-79"/>
                  <a:cs typeface="Aharoni" panose="02010803020104030203" pitchFamily="2" charset="-79"/>
                </a:rPr>
                <a:t>Split ring</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smtClean="0">
                  <a:ln>
                    <a:noFill/>
                  </a:ln>
                  <a:solidFill>
                    <a:prstClr val="white"/>
                  </a:solidFill>
                  <a:effectLst/>
                  <a:uLnTx/>
                  <a:uFillTx/>
                  <a:latin typeface="Aharoni" panose="02010803020104030203" pitchFamily="2" charset="-79"/>
                  <a:cs typeface="Aharoni" panose="02010803020104030203" pitchFamily="2" charset="-79"/>
                </a:rPr>
                <a:t>commutator</a:t>
              </a:r>
              <a:endParaRPr kumimoji="0" lang="en-US" sz="1600" b="0" i="0" u="none" strike="noStrike" kern="0" cap="none" spc="0" normalizeH="0" baseline="0" noProof="0" dirty="0" smtClean="0">
                <a:ln>
                  <a:noFill/>
                </a:ln>
                <a:solidFill>
                  <a:prstClr val="white"/>
                </a:solidFill>
                <a:effectLst/>
                <a:uLnTx/>
                <a:uFillTx/>
                <a:latin typeface="Aharoni" panose="02010803020104030203" pitchFamily="2" charset="-79"/>
                <a:cs typeface="Aharoni" panose="02010803020104030203" pitchFamily="2" charset="-79"/>
              </a:endParaRPr>
            </a:p>
          </p:txBody>
        </p:sp>
        <p:cxnSp>
          <p:nvCxnSpPr>
            <p:cNvPr id="317" name="Straight Connector 316"/>
            <p:cNvCxnSpPr/>
            <p:nvPr/>
          </p:nvCxnSpPr>
          <p:spPr>
            <a:xfrm>
              <a:off x="1206499" y="458788"/>
              <a:ext cx="1608178" cy="0"/>
            </a:xfrm>
            <a:prstGeom prst="line">
              <a:avLst/>
            </a:prstGeom>
            <a:noFill/>
            <a:ln w="25400" cap="flat" cmpd="sng" algn="ctr">
              <a:solidFill>
                <a:sysClr val="window" lastClr="FFFFFF"/>
              </a:solidFill>
              <a:prstDash val="solid"/>
            </a:ln>
            <a:effectLst/>
          </p:spPr>
        </p:cxnSp>
        <p:cxnSp>
          <p:nvCxnSpPr>
            <p:cNvPr id="318" name="Straight Arrow Connector 317"/>
            <p:cNvCxnSpPr/>
            <p:nvPr/>
          </p:nvCxnSpPr>
          <p:spPr>
            <a:xfrm rot="16200000" flipH="1">
              <a:off x="2774860" y="488860"/>
              <a:ext cx="914400" cy="851079"/>
            </a:xfrm>
            <a:prstGeom prst="straightConnector1">
              <a:avLst/>
            </a:prstGeom>
            <a:noFill/>
            <a:ln w="25400" cap="flat" cmpd="sng" algn="ctr">
              <a:solidFill>
                <a:sysClr val="window" lastClr="FFFFFF"/>
              </a:solidFill>
              <a:prstDash val="solid"/>
              <a:tailEnd type="stealth" w="lg" len="lg"/>
            </a:ln>
            <a:effectLst/>
          </p:spPr>
        </p:cxnSp>
      </p:grpSp>
      <p:grpSp>
        <p:nvGrpSpPr>
          <p:cNvPr id="367" name="Group 73"/>
          <p:cNvGrpSpPr/>
          <p:nvPr/>
        </p:nvGrpSpPr>
        <p:grpSpPr>
          <a:xfrm>
            <a:off x="599015" y="1308773"/>
            <a:ext cx="2906157" cy="646331"/>
            <a:chOff x="456140" y="145692"/>
            <a:chExt cx="2906157" cy="646331"/>
          </a:xfrm>
        </p:grpSpPr>
        <p:sp>
          <p:nvSpPr>
            <p:cNvPr id="368" name="TextBox 367"/>
            <p:cNvSpPr txBox="1"/>
            <p:nvPr/>
          </p:nvSpPr>
          <p:spPr>
            <a:xfrm>
              <a:off x="456140" y="145692"/>
              <a:ext cx="1225014" cy="646331"/>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Aharoni" panose="02010803020104030203" pitchFamily="2" charset="-79"/>
                  <a:cs typeface="Aharoni" panose="02010803020104030203" pitchFamily="2" charset="-79"/>
                </a:rPr>
                <a:t>Armature</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Aharoni" panose="02010803020104030203" pitchFamily="2" charset="-79"/>
                  <a:cs typeface="Aharoni" panose="02010803020104030203" pitchFamily="2" charset="-79"/>
                </a:rPr>
                <a:t>coil</a:t>
              </a:r>
            </a:p>
          </p:txBody>
        </p:sp>
        <p:cxnSp>
          <p:nvCxnSpPr>
            <p:cNvPr id="369" name="Straight Connector 368"/>
            <p:cNvCxnSpPr/>
            <p:nvPr/>
          </p:nvCxnSpPr>
          <p:spPr>
            <a:xfrm>
              <a:off x="1676400" y="457200"/>
              <a:ext cx="1685897" cy="0"/>
            </a:xfrm>
            <a:prstGeom prst="line">
              <a:avLst/>
            </a:prstGeom>
            <a:noFill/>
            <a:ln w="25400" cap="flat" cmpd="sng" algn="ctr">
              <a:solidFill>
                <a:sysClr val="window" lastClr="FFFFFF"/>
              </a:solidFill>
              <a:prstDash val="solid"/>
              <a:tailEnd type="stealth" w="lg" len="lg"/>
            </a:ln>
            <a:effectLst/>
          </p:spPr>
        </p:cxnSp>
      </p:grpSp>
      <p:grpSp>
        <p:nvGrpSpPr>
          <p:cNvPr id="370" name="Group 81"/>
          <p:cNvGrpSpPr/>
          <p:nvPr/>
        </p:nvGrpSpPr>
        <p:grpSpPr>
          <a:xfrm>
            <a:off x="861723" y="2978486"/>
            <a:ext cx="3101089" cy="470755"/>
            <a:chOff x="-53089" y="291247"/>
            <a:chExt cx="3101089" cy="470755"/>
          </a:xfrm>
        </p:grpSpPr>
        <p:sp>
          <p:nvSpPr>
            <p:cNvPr id="371" name="TextBox 370"/>
            <p:cNvSpPr txBox="1"/>
            <p:nvPr/>
          </p:nvSpPr>
          <p:spPr>
            <a:xfrm>
              <a:off x="-53089" y="291247"/>
              <a:ext cx="941283" cy="338554"/>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Aharoni" panose="02010803020104030203" pitchFamily="2" charset="-79"/>
                  <a:cs typeface="Aharoni" panose="02010803020104030203" pitchFamily="2" charset="-79"/>
                </a:rPr>
                <a:t>Brushes</a:t>
              </a:r>
            </a:p>
          </p:txBody>
        </p:sp>
        <p:cxnSp>
          <p:nvCxnSpPr>
            <p:cNvPr id="372" name="Straight Connector 371"/>
            <p:cNvCxnSpPr/>
            <p:nvPr/>
          </p:nvCxnSpPr>
          <p:spPr>
            <a:xfrm>
              <a:off x="913988" y="458788"/>
              <a:ext cx="1900689" cy="0"/>
            </a:xfrm>
            <a:prstGeom prst="line">
              <a:avLst/>
            </a:prstGeom>
            <a:noFill/>
            <a:ln w="25400" cap="flat" cmpd="sng" algn="ctr">
              <a:solidFill>
                <a:sysClr val="window" lastClr="FFFFFF"/>
              </a:solidFill>
              <a:prstDash val="solid"/>
            </a:ln>
            <a:effectLst/>
          </p:spPr>
        </p:cxnSp>
        <p:cxnSp>
          <p:nvCxnSpPr>
            <p:cNvPr id="373" name="Straight Arrow Connector 372"/>
            <p:cNvCxnSpPr/>
            <p:nvPr/>
          </p:nvCxnSpPr>
          <p:spPr>
            <a:xfrm rot="16200000" flipH="1">
              <a:off x="2774859" y="488860"/>
              <a:ext cx="304802" cy="241481"/>
            </a:xfrm>
            <a:prstGeom prst="straightConnector1">
              <a:avLst/>
            </a:prstGeom>
            <a:noFill/>
            <a:ln w="25400" cap="flat" cmpd="sng" algn="ctr">
              <a:solidFill>
                <a:sysClr val="window" lastClr="FFFFFF"/>
              </a:solidFill>
              <a:prstDash val="solid"/>
              <a:tailEnd type="stealth" w="lg" len="lg"/>
            </a:ln>
            <a:effectLst/>
          </p:spPr>
        </p:cxnSp>
      </p:grpSp>
      <p:grpSp>
        <p:nvGrpSpPr>
          <p:cNvPr id="399" name="Group 72"/>
          <p:cNvGrpSpPr/>
          <p:nvPr/>
        </p:nvGrpSpPr>
        <p:grpSpPr>
          <a:xfrm>
            <a:off x="775306" y="574175"/>
            <a:ext cx="3038960" cy="1076999"/>
            <a:chOff x="618639" y="294601"/>
            <a:chExt cx="3038960" cy="1076999"/>
          </a:xfrm>
        </p:grpSpPr>
        <p:sp>
          <p:nvSpPr>
            <p:cNvPr id="400" name="TextBox 399"/>
            <p:cNvSpPr txBox="1"/>
            <p:nvPr/>
          </p:nvSpPr>
          <p:spPr>
            <a:xfrm>
              <a:off x="618639" y="294601"/>
              <a:ext cx="1053494" cy="338554"/>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Aharoni" panose="02010803020104030203" pitchFamily="2" charset="-79"/>
                  <a:cs typeface="Aharoni" panose="02010803020104030203" pitchFamily="2" charset="-79"/>
                </a:rPr>
                <a:t>Iron core</a:t>
              </a:r>
            </a:p>
          </p:txBody>
        </p:sp>
        <p:cxnSp>
          <p:nvCxnSpPr>
            <p:cNvPr id="401" name="Straight Connector 400"/>
            <p:cNvCxnSpPr/>
            <p:nvPr/>
          </p:nvCxnSpPr>
          <p:spPr>
            <a:xfrm>
              <a:off x="1676400" y="457200"/>
              <a:ext cx="1143000" cy="1588"/>
            </a:xfrm>
            <a:prstGeom prst="line">
              <a:avLst/>
            </a:prstGeom>
            <a:noFill/>
            <a:ln w="25400" cap="flat" cmpd="sng" algn="ctr">
              <a:solidFill>
                <a:sysClr val="window" lastClr="FFFFFF"/>
              </a:solidFill>
              <a:prstDash val="solid"/>
            </a:ln>
            <a:effectLst/>
          </p:spPr>
        </p:cxnSp>
        <p:cxnSp>
          <p:nvCxnSpPr>
            <p:cNvPr id="402" name="Straight Arrow Connector 401"/>
            <p:cNvCxnSpPr/>
            <p:nvPr/>
          </p:nvCxnSpPr>
          <p:spPr>
            <a:xfrm rot="16200000" flipH="1">
              <a:off x="2774860" y="488860"/>
              <a:ext cx="914400" cy="851079"/>
            </a:xfrm>
            <a:prstGeom prst="straightConnector1">
              <a:avLst/>
            </a:prstGeom>
            <a:noFill/>
            <a:ln w="25400" cap="flat" cmpd="sng" algn="ctr">
              <a:solidFill>
                <a:sysClr val="window" lastClr="FFFFFF"/>
              </a:solidFill>
              <a:prstDash val="solid"/>
              <a:tailEnd type="stealth" w="lg" len="lg"/>
            </a:ln>
            <a:effectLst/>
          </p:spPr>
        </p:cxnSp>
      </p:grpSp>
    </p:spTree>
    <p:extLst>
      <p:ext uri="{BB962C8B-B14F-4D97-AF65-F5344CB8AC3E}">
        <p14:creationId xmlns:p14="http://schemas.microsoft.com/office/powerpoint/2010/main" val="400149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625"/>
                                        </p:tgtEl>
                                        <p:attrNameLst>
                                          <p:attrName>style.visibility</p:attrName>
                                        </p:attrNameLst>
                                      </p:cBhvr>
                                      <p:to>
                                        <p:strVal val="visible"/>
                                      </p:to>
                                    </p:set>
                                    <p:anim calcmode="lin" valueType="num">
                                      <p:cBhvr additive="base">
                                        <p:cTn id="7" dur="250"/>
                                        <p:tgtEl>
                                          <p:spTgt spid="625"/>
                                        </p:tgtEl>
                                        <p:attrNameLst>
                                          <p:attrName>ppt_y</p:attrName>
                                        </p:attrNameLst>
                                      </p:cBhvr>
                                      <p:tavLst>
                                        <p:tav tm="0">
                                          <p:val>
                                            <p:strVal val="#ppt_y-#ppt_h*1.125000"/>
                                          </p:val>
                                        </p:tav>
                                        <p:tav tm="100000">
                                          <p:val>
                                            <p:strVal val="#ppt_y"/>
                                          </p:val>
                                        </p:tav>
                                      </p:tavLst>
                                    </p:anim>
                                    <p:animEffect transition="in" filter="wipe(down)">
                                      <p:cBhvr>
                                        <p:cTn id="8" dur="250"/>
                                        <p:tgtEl>
                                          <p:spTgt spid="625"/>
                                        </p:tgtEl>
                                      </p:cBhvr>
                                    </p:animEffect>
                                  </p:childTnLst>
                                </p:cTn>
                              </p:par>
                              <p:par>
                                <p:cTn id="9" presetID="16" presetClass="entr" presetSubtype="37" fill="hold" grpId="0" nodeType="withEffect">
                                  <p:stCondLst>
                                    <p:cond delay="250"/>
                                  </p:stCondLst>
                                  <p:childTnLst>
                                    <p:set>
                                      <p:cBhvr>
                                        <p:cTn id="10" dur="1" fill="hold">
                                          <p:stCondLst>
                                            <p:cond delay="0"/>
                                          </p:stCondLst>
                                        </p:cTn>
                                        <p:tgtEl>
                                          <p:spTgt spid="354"/>
                                        </p:tgtEl>
                                        <p:attrNameLst>
                                          <p:attrName>style.visibility</p:attrName>
                                        </p:attrNameLst>
                                      </p:cBhvr>
                                      <p:to>
                                        <p:strVal val="visible"/>
                                      </p:to>
                                    </p:set>
                                    <p:animEffect transition="in" filter="barn(outVertical)">
                                      <p:cBhvr>
                                        <p:cTn id="11" dur="250"/>
                                        <p:tgtEl>
                                          <p:spTgt spid="35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26"/>
                                        </p:tgtEl>
                                        <p:attrNameLst>
                                          <p:attrName>style.visibility</p:attrName>
                                        </p:attrNameLst>
                                      </p:cBhvr>
                                      <p:to>
                                        <p:strVal val="visible"/>
                                      </p:to>
                                    </p:set>
                                    <p:animEffect transition="in" filter="fade">
                                      <p:cBhvr>
                                        <p:cTn id="16" dur="1000"/>
                                        <p:tgtEl>
                                          <p:spTgt spid="326"/>
                                        </p:tgtEl>
                                      </p:cBhvr>
                                    </p:animEffect>
                                  </p:childTnLst>
                                </p:cTn>
                              </p:par>
                            </p:childTnLst>
                          </p:cTn>
                        </p:par>
                        <p:par>
                          <p:cTn id="17" fill="hold">
                            <p:stCondLst>
                              <p:cond delay="1000"/>
                            </p:stCondLst>
                            <p:childTnLst>
                              <p:par>
                                <p:cTn id="18" presetID="34" presetClass="entr" presetSubtype="0" fill="hold" nodeType="afterEffect">
                                  <p:stCondLst>
                                    <p:cond delay="0"/>
                                  </p:stCondLst>
                                  <p:childTnLst>
                                    <p:set>
                                      <p:cBhvr>
                                        <p:cTn id="19" dur="1" fill="hold">
                                          <p:stCondLst>
                                            <p:cond delay="0"/>
                                          </p:stCondLst>
                                        </p:cTn>
                                        <p:tgtEl>
                                          <p:spTgt spid="399"/>
                                        </p:tgtEl>
                                        <p:attrNameLst>
                                          <p:attrName>style.visibility</p:attrName>
                                        </p:attrNameLst>
                                      </p:cBhvr>
                                      <p:to>
                                        <p:strVal val="visible"/>
                                      </p:to>
                                    </p:set>
                                    <p:anim from="(-#ppt_w/2)" to="(#ppt_x)" calcmode="lin" valueType="num">
                                      <p:cBhvr>
                                        <p:cTn id="20" dur="600" fill="hold">
                                          <p:stCondLst>
                                            <p:cond delay="0"/>
                                          </p:stCondLst>
                                        </p:cTn>
                                        <p:tgtEl>
                                          <p:spTgt spid="399"/>
                                        </p:tgtEl>
                                        <p:attrNameLst>
                                          <p:attrName>ppt_x</p:attrName>
                                        </p:attrNameLst>
                                      </p:cBhvr>
                                    </p:anim>
                                    <p:anim from="0" to="-1.0" calcmode="lin" valueType="num">
                                      <p:cBhvr>
                                        <p:cTn id="21" dur="200" decel="50000" autoRev="1" fill="hold">
                                          <p:stCondLst>
                                            <p:cond delay="600"/>
                                          </p:stCondLst>
                                        </p:cTn>
                                        <p:tgtEl>
                                          <p:spTgt spid="399"/>
                                        </p:tgtEl>
                                        <p:attrNameLst>
                                          <p:attrName>xshear</p:attrName>
                                        </p:attrNameLst>
                                      </p:cBhvr>
                                    </p:anim>
                                    <p:animScale>
                                      <p:cBhvr>
                                        <p:cTn id="22" dur="200" decel="100000" autoRev="1" fill="hold">
                                          <p:stCondLst>
                                            <p:cond delay="600"/>
                                          </p:stCondLst>
                                        </p:cTn>
                                        <p:tgtEl>
                                          <p:spTgt spid="399"/>
                                        </p:tgtEl>
                                      </p:cBhvr>
                                      <p:from x="100000" y="100000"/>
                                      <p:to x="80000" y="100000"/>
                                    </p:animScale>
                                    <p:anim by="(#ppt_h/3+#ppt_w*0.1)" calcmode="lin" valueType="num">
                                      <p:cBhvr additive="sum">
                                        <p:cTn id="23" dur="200" decel="100000" autoRev="1" fill="hold">
                                          <p:stCondLst>
                                            <p:cond delay="600"/>
                                          </p:stCondLst>
                                        </p:cTn>
                                        <p:tgtEl>
                                          <p:spTgt spid="399"/>
                                        </p:tgtEl>
                                        <p:attrNameLst>
                                          <p:attrName>ppt_x</p:attrName>
                                        </p:attrNameLst>
                                      </p:cBhvr>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19"/>
                                        </p:tgtEl>
                                        <p:attrNameLst>
                                          <p:attrName>style.visibility</p:attrName>
                                        </p:attrNameLst>
                                      </p:cBhvr>
                                      <p:to>
                                        <p:strVal val="visible"/>
                                      </p:to>
                                    </p:set>
                                    <p:animEffect transition="in" filter="wipe(down)">
                                      <p:cBhvr>
                                        <p:cTn id="28" dur="1000"/>
                                        <p:tgtEl>
                                          <p:spTgt spid="319"/>
                                        </p:tgtEl>
                                      </p:cBhvr>
                                    </p:animEffect>
                                  </p:childTnLst>
                                </p:cTn>
                              </p:par>
                            </p:childTnLst>
                          </p:cTn>
                        </p:par>
                        <p:par>
                          <p:cTn id="29" fill="hold">
                            <p:stCondLst>
                              <p:cond delay="1000"/>
                            </p:stCondLst>
                            <p:childTnLst>
                              <p:par>
                                <p:cTn id="30" presetID="22" presetClass="entr" presetSubtype="2" fill="hold" nodeType="afterEffect">
                                  <p:stCondLst>
                                    <p:cond delay="0"/>
                                  </p:stCondLst>
                                  <p:childTnLst>
                                    <p:set>
                                      <p:cBhvr>
                                        <p:cTn id="31" dur="1" fill="hold">
                                          <p:stCondLst>
                                            <p:cond delay="0"/>
                                          </p:stCondLst>
                                        </p:cTn>
                                        <p:tgtEl>
                                          <p:spTgt spid="321"/>
                                        </p:tgtEl>
                                        <p:attrNameLst>
                                          <p:attrName>style.visibility</p:attrName>
                                        </p:attrNameLst>
                                      </p:cBhvr>
                                      <p:to>
                                        <p:strVal val="visible"/>
                                      </p:to>
                                    </p:set>
                                    <p:animEffect transition="in" filter="wipe(right)">
                                      <p:cBhvr>
                                        <p:cTn id="32" dur="1000"/>
                                        <p:tgtEl>
                                          <p:spTgt spid="321"/>
                                        </p:tgtEl>
                                      </p:cBhvr>
                                    </p:animEffect>
                                  </p:childTnLst>
                                </p:cTn>
                              </p:par>
                            </p:childTnLst>
                          </p:cTn>
                        </p:par>
                        <p:par>
                          <p:cTn id="33" fill="hold">
                            <p:stCondLst>
                              <p:cond delay="2000"/>
                            </p:stCondLst>
                            <p:childTnLst>
                              <p:par>
                                <p:cTn id="34" presetID="22" presetClass="entr" presetSubtype="4" fill="hold" nodeType="afterEffect">
                                  <p:stCondLst>
                                    <p:cond delay="0"/>
                                  </p:stCondLst>
                                  <p:childTnLst>
                                    <p:set>
                                      <p:cBhvr>
                                        <p:cTn id="35" dur="1" fill="hold">
                                          <p:stCondLst>
                                            <p:cond delay="0"/>
                                          </p:stCondLst>
                                        </p:cTn>
                                        <p:tgtEl>
                                          <p:spTgt spid="323"/>
                                        </p:tgtEl>
                                        <p:attrNameLst>
                                          <p:attrName>style.visibility</p:attrName>
                                        </p:attrNameLst>
                                      </p:cBhvr>
                                      <p:to>
                                        <p:strVal val="visible"/>
                                      </p:to>
                                    </p:set>
                                    <p:animEffect transition="in" filter="wipe(down)">
                                      <p:cBhvr>
                                        <p:cTn id="36" dur="1000"/>
                                        <p:tgtEl>
                                          <p:spTgt spid="323"/>
                                        </p:tgtEl>
                                      </p:cBhvr>
                                    </p:animEffect>
                                  </p:childTnLst>
                                </p:cTn>
                              </p:par>
                            </p:childTnLst>
                          </p:cTn>
                        </p:par>
                        <p:par>
                          <p:cTn id="37" fill="hold">
                            <p:stCondLst>
                              <p:cond delay="3000"/>
                            </p:stCondLst>
                            <p:childTnLst>
                              <p:par>
                                <p:cTn id="38" presetID="22" presetClass="entr" presetSubtype="8" fill="hold" nodeType="afterEffect">
                                  <p:stCondLst>
                                    <p:cond delay="0"/>
                                  </p:stCondLst>
                                  <p:childTnLst>
                                    <p:set>
                                      <p:cBhvr>
                                        <p:cTn id="39" dur="1" fill="hold">
                                          <p:stCondLst>
                                            <p:cond delay="0"/>
                                          </p:stCondLst>
                                        </p:cTn>
                                        <p:tgtEl>
                                          <p:spTgt spid="325"/>
                                        </p:tgtEl>
                                        <p:attrNameLst>
                                          <p:attrName>style.visibility</p:attrName>
                                        </p:attrNameLst>
                                      </p:cBhvr>
                                      <p:to>
                                        <p:strVal val="visible"/>
                                      </p:to>
                                    </p:set>
                                    <p:animEffect transition="in" filter="wipe(left)">
                                      <p:cBhvr>
                                        <p:cTn id="40" dur="1000"/>
                                        <p:tgtEl>
                                          <p:spTgt spid="325"/>
                                        </p:tgtEl>
                                      </p:cBhvr>
                                    </p:animEffect>
                                  </p:childTnLst>
                                </p:cTn>
                              </p:par>
                            </p:childTnLst>
                          </p:cTn>
                        </p:par>
                        <p:par>
                          <p:cTn id="41" fill="hold">
                            <p:stCondLst>
                              <p:cond delay="4000"/>
                            </p:stCondLst>
                            <p:childTnLst>
                              <p:par>
                                <p:cTn id="42" presetID="22" presetClass="entr" presetSubtype="1" fill="hold" nodeType="afterEffect">
                                  <p:stCondLst>
                                    <p:cond delay="0"/>
                                  </p:stCondLst>
                                  <p:childTnLst>
                                    <p:set>
                                      <p:cBhvr>
                                        <p:cTn id="43" dur="1" fill="hold">
                                          <p:stCondLst>
                                            <p:cond delay="0"/>
                                          </p:stCondLst>
                                        </p:cTn>
                                        <p:tgtEl>
                                          <p:spTgt spid="324"/>
                                        </p:tgtEl>
                                        <p:attrNameLst>
                                          <p:attrName>style.visibility</p:attrName>
                                        </p:attrNameLst>
                                      </p:cBhvr>
                                      <p:to>
                                        <p:strVal val="visible"/>
                                      </p:to>
                                    </p:set>
                                    <p:animEffect transition="in" filter="wipe(up)">
                                      <p:cBhvr>
                                        <p:cTn id="44" dur="1000"/>
                                        <p:tgtEl>
                                          <p:spTgt spid="324"/>
                                        </p:tgtEl>
                                      </p:cBhvr>
                                    </p:animEffect>
                                  </p:childTnLst>
                                </p:cTn>
                              </p:par>
                            </p:childTnLst>
                          </p:cTn>
                        </p:par>
                        <p:par>
                          <p:cTn id="45" fill="hold">
                            <p:stCondLst>
                              <p:cond delay="5000"/>
                            </p:stCondLst>
                            <p:childTnLst>
                              <p:par>
                                <p:cTn id="46" presetID="22" presetClass="entr" presetSubtype="2" fill="hold" nodeType="afterEffect">
                                  <p:stCondLst>
                                    <p:cond delay="0"/>
                                  </p:stCondLst>
                                  <p:childTnLst>
                                    <p:set>
                                      <p:cBhvr>
                                        <p:cTn id="47" dur="1" fill="hold">
                                          <p:stCondLst>
                                            <p:cond delay="0"/>
                                          </p:stCondLst>
                                        </p:cTn>
                                        <p:tgtEl>
                                          <p:spTgt spid="322"/>
                                        </p:tgtEl>
                                        <p:attrNameLst>
                                          <p:attrName>style.visibility</p:attrName>
                                        </p:attrNameLst>
                                      </p:cBhvr>
                                      <p:to>
                                        <p:strVal val="visible"/>
                                      </p:to>
                                    </p:set>
                                    <p:animEffect transition="in" filter="wipe(right)">
                                      <p:cBhvr>
                                        <p:cTn id="48" dur="1000"/>
                                        <p:tgtEl>
                                          <p:spTgt spid="322"/>
                                        </p:tgtEl>
                                      </p:cBhvr>
                                    </p:animEffect>
                                  </p:childTnLst>
                                </p:cTn>
                              </p:par>
                            </p:childTnLst>
                          </p:cTn>
                        </p:par>
                        <p:par>
                          <p:cTn id="49" fill="hold">
                            <p:stCondLst>
                              <p:cond delay="6000"/>
                            </p:stCondLst>
                            <p:childTnLst>
                              <p:par>
                                <p:cTn id="50" presetID="22" presetClass="entr" presetSubtype="1" fill="hold" nodeType="afterEffect">
                                  <p:stCondLst>
                                    <p:cond delay="0"/>
                                  </p:stCondLst>
                                  <p:childTnLst>
                                    <p:set>
                                      <p:cBhvr>
                                        <p:cTn id="51" dur="1" fill="hold">
                                          <p:stCondLst>
                                            <p:cond delay="0"/>
                                          </p:stCondLst>
                                        </p:cTn>
                                        <p:tgtEl>
                                          <p:spTgt spid="320"/>
                                        </p:tgtEl>
                                        <p:attrNameLst>
                                          <p:attrName>style.visibility</p:attrName>
                                        </p:attrNameLst>
                                      </p:cBhvr>
                                      <p:to>
                                        <p:strVal val="visible"/>
                                      </p:to>
                                    </p:set>
                                    <p:animEffect transition="in" filter="wipe(up)">
                                      <p:cBhvr>
                                        <p:cTn id="52" dur="1000"/>
                                        <p:tgtEl>
                                          <p:spTgt spid="320"/>
                                        </p:tgtEl>
                                      </p:cBhvr>
                                    </p:animEffect>
                                  </p:childTnLst>
                                </p:cTn>
                              </p:par>
                            </p:childTnLst>
                          </p:cTn>
                        </p:par>
                        <p:par>
                          <p:cTn id="53" fill="hold">
                            <p:stCondLst>
                              <p:cond delay="7000"/>
                            </p:stCondLst>
                            <p:childTnLst>
                              <p:par>
                                <p:cTn id="54" presetID="34" presetClass="entr" presetSubtype="0" fill="hold" nodeType="afterEffect">
                                  <p:stCondLst>
                                    <p:cond delay="0"/>
                                  </p:stCondLst>
                                  <p:childTnLst>
                                    <p:set>
                                      <p:cBhvr>
                                        <p:cTn id="55" dur="1" fill="hold">
                                          <p:stCondLst>
                                            <p:cond delay="0"/>
                                          </p:stCondLst>
                                        </p:cTn>
                                        <p:tgtEl>
                                          <p:spTgt spid="367"/>
                                        </p:tgtEl>
                                        <p:attrNameLst>
                                          <p:attrName>style.visibility</p:attrName>
                                        </p:attrNameLst>
                                      </p:cBhvr>
                                      <p:to>
                                        <p:strVal val="visible"/>
                                      </p:to>
                                    </p:set>
                                    <p:anim from="(-#ppt_w/2)" to="(#ppt_x)" calcmode="lin" valueType="num">
                                      <p:cBhvr>
                                        <p:cTn id="56" dur="600" fill="hold">
                                          <p:stCondLst>
                                            <p:cond delay="0"/>
                                          </p:stCondLst>
                                        </p:cTn>
                                        <p:tgtEl>
                                          <p:spTgt spid="367"/>
                                        </p:tgtEl>
                                        <p:attrNameLst>
                                          <p:attrName>ppt_x</p:attrName>
                                        </p:attrNameLst>
                                      </p:cBhvr>
                                    </p:anim>
                                    <p:anim from="0" to="-1.0" calcmode="lin" valueType="num">
                                      <p:cBhvr>
                                        <p:cTn id="57" dur="200" decel="50000" autoRev="1" fill="hold">
                                          <p:stCondLst>
                                            <p:cond delay="600"/>
                                          </p:stCondLst>
                                        </p:cTn>
                                        <p:tgtEl>
                                          <p:spTgt spid="367"/>
                                        </p:tgtEl>
                                        <p:attrNameLst>
                                          <p:attrName>xshear</p:attrName>
                                        </p:attrNameLst>
                                      </p:cBhvr>
                                    </p:anim>
                                    <p:animScale>
                                      <p:cBhvr>
                                        <p:cTn id="58" dur="200" decel="100000" autoRev="1" fill="hold">
                                          <p:stCondLst>
                                            <p:cond delay="600"/>
                                          </p:stCondLst>
                                        </p:cTn>
                                        <p:tgtEl>
                                          <p:spTgt spid="367"/>
                                        </p:tgtEl>
                                      </p:cBhvr>
                                      <p:from x="100000" y="100000"/>
                                      <p:to x="80000" y="100000"/>
                                    </p:animScale>
                                    <p:anim by="(#ppt_h/3+#ppt_w*0.1)" calcmode="lin" valueType="num">
                                      <p:cBhvr additive="sum">
                                        <p:cTn id="59" dur="200" decel="100000" autoRev="1" fill="hold">
                                          <p:stCondLst>
                                            <p:cond delay="600"/>
                                          </p:stCondLst>
                                        </p:cTn>
                                        <p:tgtEl>
                                          <p:spTgt spid="367"/>
                                        </p:tgtEl>
                                        <p:attrNameLst>
                                          <p:attrName>ppt_x</p:attrName>
                                        </p:attrNameLst>
                                      </p:cBhvr>
                                    </p:anim>
                                  </p:childTnLst>
                                </p:cTn>
                              </p:par>
                            </p:childTnLst>
                          </p:cTn>
                        </p:par>
                      </p:childTnLst>
                    </p:cTn>
                  </p:par>
                  <p:par>
                    <p:cTn id="60" fill="hold">
                      <p:stCondLst>
                        <p:cond delay="indefinite"/>
                      </p:stCondLst>
                      <p:childTnLst>
                        <p:par>
                          <p:cTn id="61" fill="hold">
                            <p:stCondLst>
                              <p:cond delay="0"/>
                            </p:stCondLst>
                            <p:childTnLst>
                              <p:par>
                                <p:cTn id="62" presetID="53" presetClass="entr" presetSubtype="0" fill="hold" grpId="0" nodeType="clickEffect">
                                  <p:stCondLst>
                                    <p:cond delay="0"/>
                                  </p:stCondLst>
                                  <p:childTnLst>
                                    <p:set>
                                      <p:cBhvr>
                                        <p:cTn id="63" dur="1" fill="hold">
                                          <p:stCondLst>
                                            <p:cond delay="0"/>
                                          </p:stCondLst>
                                        </p:cTn>
                                        <p:tgtEl>
                                          <p:spTgt spid="375"/>
                                        </p:tgtEl>
                                        <p:attrNameLst>
                                          <p:attrName>style.visibility</p:attrName>
                                        </p:attrNameLst>
                                      </p:cBhvr>
                                      <p:to>
                                        <p:strVal val="visible"/>
                                      </p:to>
                                    </p:set>
                                    <p:anim calcmode="lin" valueType="num">
                                      <p:cBhvr>
                                        <p:cTn id="64" dur="500" fill="hold"/>
                                        <p:tgtEl>
                                          <p:spTgt spid="375"/>
                                        </p:tgtEl>
                                        <p:attrNameLst>
                                          <p:attrName>ppt_w</p:attrName>
                                        </p:attrNameLst>
                                      </p:cBhvr>
                                      <p:tavLst>
                                        <p:tav tm="0">
                                          <p:val>
                                            <p:fltVal val="0"/>
                                          </p:val>
                                        </p:tav>
                                        <p:tav tm="100000">
                                          <p:val>
                                            <p:strVal val="#ppt_w"/>
                                          </p:val>
                                        </p:tav>
                                      </p:tavLst>
                                    </p:anim>
                                    <p:anim calcmode="lin" valueType="num">
                                      <p:cBhvr>
                                        <p:cTn id="65" dur="500" fill="hold"/>
                                        <p:tgtEl>
                                          <p:spTgt spid="375"/>
                                        </p:tgtEl>
                                        <p:attrNameLst>
                                          <p:attrName>ppt_h</p:attrName>
                                        </p:attrNameLst>
                                      </p:cBhvr>
                                      <p:tavLst>
                                        <p:tav tm="0">
                                          <p:val>
                                            <p:fltVal val="0"/>
                                          </p:val>
                                        </p:tav>
                                        <p:tav tm="100000">
                                          <p:val>
                                            <p:strVal val="#ppt_h"/>
                                          </p:val>
                                        </p:tav>
                                      </p:tavLst>
                                    </p:anim>
                                    <p:animEffect transition="in" filter="fade">
                                      <p:cBhvr>
                                        <p:cTn id="66" dur="500"/>
                                        <p:tgtEl>
                                          <p:spTgt spid="375"/>
                                        </p:tgtEl>
                                      </p:cBhvr>
                                    </p:animEffect>
                                  </p:childTnLst>
                                </p:cTn>
                              </p:par>
                            </p:childTnLst>
                          </p:cTn>
                        </p:par>
                        <p:par>
                          <p:cTn id="67" fill="hold">
                            <p:stCondLst>
                              <p:cond delay="500"/>
                            </p:stCondLst>
                            <p:childTnLst>
                              <p:par>
                                <p:cTn id="68" presetID="53" presetClass="entr" presetSubtype="0" fill="hold" grpId="0" nodeType="afterEffect">
                                  <p:stCondLst>
                                    <p:cond delay="0"/>
                                  </p:stCondLst>
                                  <p:childTnLst>
                                    <p:set>
                                      <p:cBhvr>
                                        <p:cTn id="69" dur="1" fill="hold">
                                          <p:stCondLst>
                                            <p:cond delay="0"/>
                                          </p:stCondLst>
                                        </p:cTn>
                                        <p:tgtEl>
                                          <p:spTgt spid="376"/>
                                        </p:tgtEl>
                                        <p:attrNameLst>
                                          <p:attrName>style.visibility</p:attrName>
                                        </p:attrNameLst>
                                      </p:cBhvr>
                                      <p:to>
                                        <p:strVal val="visible"/>
                                      </p:to>
                                    </p:set>
                                    <p:anim calcmode="lin" valueType="num">
                                      <p:cBhvr>
                                        <p:cTn id="70" dur="500" fill="hold"/>
                                        <p:tgtEl>
                                          <p:spTgt spid="376"/>
                                        </p:tgtEl>
                                        <p:attrNameLst>
                                          <p:attrName>ppt_w</p:attrName>
                                        </p:attrNameLst>
                                      </p:cBhvr>
                                      <p:tavLst>
                                        <p:tav tm="0">
                                          <p:val>
                                            <p:fltVal val="0"/>
                                          </p:val>
                                        </p:tav>
                                        <p:tav tm="100000">
                                          <p:val>
                                            <p:strVal val="#ppt_w"/>
                                          </p:val>
                                        </p:tav>
                                      </p:tavLst>
                                    </p:anim>
                                    <p:anim calcmode="lin" valueType="num">
                                      <p:cBhvr>
                                        <p:cTn id="71" dur="500" fill="hold"/>
                                        <p:tgtEl>
                                          <p:spTgt spid="376"/>
                                        </p:tgtEl>
                                        <p:attrNameLst>
                                          <p:attrName>ppt_h</p:attrName>
                                        </p:attrNameLst>
                                      </p:cBhvr>
                                      <p:tavLst>
                                        <p:tav tm="0">
                                          <p:val>
                                            <p:fltVal val="0"/>
                                          </p:val>
                                        </p:tav>
                                        <p:tav tm="100000">
                                          <p:val>
                                            <p:strVal val="#ppt_h"/>
                                          </p:val>
                                        </p:tav>
                                      </p:tavLst>
                                    </p:anim>
                                    <p:animEffect transition="in" filter="fade">
                                      <p:cBhvr>
                                        <p:cTn id="72" dur="500"/>
                                        <p:tgtEl>
                                          <p:spTgt spid="376"/>
                                        </p:tgtEl>
                                      </p:cBhvr>
                                    </p:animEffect>
                                  </p:childTnLst>
                                </p:cTn>
                              </p:par>
                            </p:childTnLst>
                          </p:cTn>
                        </p:par>
                        <p:par>
                          <p:cTn id="73" fill="hold">
                            <p:stCondLst>
                              <p:cond delay="1000"/>
                            </p:stCondLst>
                            <p:childTnLst>
                              <p:par>
                                <p:cTn id="74" presetID="53" presetClass="entr" presetSubtype="0" fill="hold" grpId="0" nodeType="afterEffect">
                                  <p:stCondLst>
                                    <p:cond delay="0"/>
                                  </p:stCondLst>
                                  <p:childTnLst>
                                    <p:set>
                                      <p:cBhvr>
                                        <p:cTn id="75" dur="1" fill="hold">
                                          <p:stCondLst>
                                            <p:cond delay="0"/>
                                          </p:stCondLst>
                                        </p:cTn>
                                        <p:tgtEl>
                                          <p:spTgt spid="377"/>
                                        </p:tgtEl>
                                        <p:attrNameLst>
                                          <p:attrName>style.visibility</p:attrName>
                                        </p:attrNameLst>
                                      </p:cBhvr>
                                      <p:to>
                                        <p:strVal val="visible"/>
                                      </p:to>
                                    </p:set>
                                    <p:anim calcmode="lin" valueType="num">
                                      <p:cBhvr>
                                        <p:cTn id="76" dur="500" fill="hold"/>
                                        <p:tgtEl>
                                          <p:spTgt spid="377"/>
                                        </p:tgtEl>
                                        <p:attrNameLst>
                                          <p:attrName>ppt_w</p:attrName>
                                        </p:attrNameLst>
                                      </p:cBhvr>
                                      <p:tavLst>
                                        <p:tav tm="0">
                                          <p:val>
                                            <p:fltVal val="0"/>
                                          </p:val>
                                        </p:tav>
                                        <p:tav tm="100000">
                                          <p:val>
                                            <p:strVal val="#ppt_w"/>
                                          </p:val>
                                        </p:tav>
                                      </p:tavLst>
                                    </p:anim>
                                    <p:anim calcmode="lin" valueType="num">
                                      <p:cBhvr>
                                        <p:cTn id="77" dur="500" fill="hold"/>
                                        <p:tgtEl>
                                          <p:spTgt spid="377"/>
                                        </p:tgtEl>
                                        <p:attrNameLst>
                                          <p:attrName>ppt_h</p:attrName>
                                        </p:attrNameLst>
                                      </p:cBhvr>
                                      <p:tavLst>
                                        <p:tav tm="0">
                                          <p:val>
                                            <p:fltVal val="0"/>
                                          </p:val>
                                        </p:tav>
                                        <p:tav tm="100000">
                                          <p:val>
                                            <p:strVal val="#ppt_h"/>
                                          </p:val>
                                        </p:tav>
                                      </p:tavLst>
                                    </p:anim>
                                    <p:animEffect transition="in" filter="fade">
                                      <p:cBhvr>
                                        <p:cTn id="78" dur="500"/>
                                        <p:tgtEl>
                                          <p:spTgt spid="377"/>
                                        </p:tgtEl>
                                      </p:cBhvr>
                                    </p:animEffect>
                                  </p:childTnLst>
                                </p:cTn>
                              </p:par>
                            </p:childTnLst>
                          </p:cTn>
                        </p:par>
                        <p:par>
                          <p:cTn id="79" fill="hold">
                            <p:stCondLst>
                              <p:cond delay="1500"/>
                            </p:stCondLst>
                            <p:childTnLst>
                              <p:par>
                                <p:cTn id="80" presetID="53" presetClass="entr" presetSubtype="0" fill="hold" grpId="0" nodeType="afterEffect">
                                  <p:stCondLst>
                                    <p:cond delay="0"/>
                                  </p:stCondLst>
                                  <p:childTnLst>
                                    <p:set>
                                      <p:cBhvr>
                                        <p:cTn id="81" dur="1" fill="hold">
                                          <p:stCondLst>
                                            <p:cond delay="0"/>
                                          </p:stCondLst>
                                        </p:cTn>
                                        <p:tgtEl>
                                          <p:spTgt spid="378"/>
                                        </p:tgtEl>
                                        <p:attrNameLst>
                                          <p:attrName>style.visibility</p:attrName>
                                        </p:attrNameLst>
                                      </p:cBhvr>
                                      <p:to>
                                        <p:strVal val="visible"/>
                                      </p:to>
                                    </p:set>
                                    <p:anim calcmode="lin" valueType="num">
                                      <p:cBhvr>
                                        <p:cTn id="82" dur="500" fill="hold"/>
                                        <p:tgtEl>
                                          <p:spTgt spid="378"/>
                                        </p:tgtEl>
                                        <p:attrNameLst>
                                          <p:attrName>ppt_w</p:attrName>
                                        </p:attrNameLst>
                                      </p:cBhvr>
                                      <p:tavLst>
                                        <p:tav tm="0">
                                          <p:val>
                                            <p:fltVal val="0"/>
                                          </p:val>
                                        </p:tav>
                                        <p:tav tm="100000">
                                          <p:val>
                                            <p:strVal val="#ppt_w"/>
                                          </p:val>
                                        </p:tav>
                                      </p:tavLst>
                                    </p:anim>
                                    <p:anim calcmode="lin" valueType="num">
                                      <p:cBhvr>
                                        <p:cTn id="83" dur="500" fill="hold"/>
                                        <p:tgtEl>
                                          <p:spTgt spid="378"/>
                                        </p:tgtEl>
                                        <p:attrNameLst>
                                          <p:attrName>ppt_h</p:attrName>
                                        </p:attrNameLst>
                                      </p:cBhvr>
                                      <p:tavLst>
                                        <p:tav tm="0">
                                          <p:val>
                                            <p:fltVal val="0"/>
                                          </p:val>
                                        </p:tav>
                                        <p:tav tm="100000">
                                          <p:val>
                                            <p:strVal val="#ppt_h"/>
                                          </p:val>
                                        </p:tav>
                                      </p:tavLst>
                                    </p:anim>
                                    <p:animEffect transition="in" filter="fade">
                                      <p:cBhvr>
                                        <p:cTn id="84" dur="500"/>
                                        <p:tgtEl>
                                          <p:spTgt spid="378"/>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55"/>
                                        </p:tgtEl>
                                        <p:attrNameLst>
                                          <p:attrName>style.visibility</p:attrName>
                                        </p:attrNameLst>
                                      </p:cBhvr>
                                      <p:to>
                                        <p:strVal val="visible"/>
                                      </p:to>
                                    </p:set>
                                    <p:animEffect transition="in" filter="fade">
                                      <p:cBhvr>
                                        <p:cTn id="89" dur="1000"/>
                                        <p:tgtEl>
                                          <p:spTgt spid="355"/>
                                        </p:tgtEl>
                                      </p:cBhvr>
                                    </p:animEffect>
                                  </p:childTnLst>
                                </p:cTn>
                              </p:par>
                              <p:par>
                                <p:cTn id="90" presetID="10" presetClass="entr" presetSubtype="0" fill="hold" nodeType="withEffect">
                                  <p:stCondLst>
                                    <p:cond delay="0"/>
                                  </p:stCondLst>
                                  <p:childTnLst>
                                    <p:set>
                                      <p:cBhvr>
                                        <p:cTn id="91" dur="1" fill="hold">
                                          <p:stCondLst>
                                            <p:cond delay="0"/>
                                          </p:stCondLst>
                                        </p:cTn>
                                        <p:tgtEl>
                                          <p:spTgt spid="360"/>
                                        </p:tgtEl>
                                        <p:attrNameLst>
                                          <p:attrName>style.visibility</p:attrName>
                                        </p:attrNameLst>
                                      </p:cBhvr>
                                      <p:to>
                                        <p:strVal val="visible"/>
                                      </p:to>
                                    </p:set>
                                    <p:animEffect transition="in" filter="fade">
                                      <p:cBhvr>
                                        <p:cTn id="92" dur="1000"/>
                                        <p:tgtEl>
                                          <p:spTgt spid="360"/>
                                        </p:tgtEl>
                                      </p:cBhvr>
                                    </p:animEffect>
                                  </p:childTnLst>
                                </p:cTn>
                              </p:par>
                            </p:childTnLst>
                          </p:cTn>
                        </p:par>
                      </p:childTnLst>
                    </p:cTn>
                  </p:par>
                  <p:par>
                    <p:cTn id="93" fill="hold">
                      <p:stCondLst>
                        <p:cond delay="indefinite"/>
                      </p:stCondLst>
                      <p:childTnLst>
                        <p:par>
                          <p:cTn id="94" fill="hold">
                            <p:stCondLst>
                              <p:cond delay="0"/>
                            </p:stCondLst>
                            <p:childTnLst>
                              <p:par>
                                <p:cTn id="95" presetID="20" presetClass="entr" presetSubtype="0" fill="hold" nodeType="clickEffect">
                                  <p:stCondLst>
                                    <p:cond delay="0"/>
                                  </p:stCondLst>
                                  <p:childTnLst>
                                    <p:set>
                                      <p:cBhvr>
                                        <p:cTn id="96" dur="1" fill="hold">
                                          <p:stCondLst>
                                            <p:cond delay="0"/>
                                          </p:stCondLst>
                                        </p:cTn>
                                        <p:tgtEl>
                                          <p:spTgt spid="329"/>
                                        </p:tgtEl>
                                        <p:attrNameLst>
                                          <p:attrName>style.visibility</p:attrName>
                                        </p:attrNameLst>
                                      </p:cBhvr>
                                      <p:to>
                                        <p:strVal val="visible"/>
                                      </p:to>
                                    </p:set>
                                    <p:animEffect transition="in" filter="wedge">
                                      <p:cBhvr>
                                        <p:cTn id="97" dur="2000"/>
                                        <p:tgtEl>
                                          <p:spTgt spid="329"/>
                                        </p:tgtEl>
                                      </p:cBhvr>
                                    </p:animEffect>
                                  </p:childTnLst>
                                </p:cTn>
                              </p:par>
                            </p:childTnLst>
                          </p:cTn>
                        </p:par>
                        <p:par>
                          <p:cTn id="98" fill="hold">
                            <p:stCondLst>
                              <p:cond delay="2000"/>
                            </p:stCondLst>
                            <p:childTnLst>
                              <p:par>
                                <p:cTn id="99" presetID="34" presetClass="entr" presetSubtype="0" fill="hold" nodeType="afterEffect">
                                  <p:stCondLst>
                                    <p:cond delay="0"/>
                                  </p:stCondLst>
                                  <p:childTnLst>
                                    <p:set>
                                      <p:cBhvr>
                                        <p:cTn id="100" dur="1" fill="hold">
                                          <p:stCondLst>
                                            <p:cond delay="0"/>
                                          </p:stCondLst>
                                        </p:cTn>
                                        <p:tgtEl>
                                          <p:spTgt spid="315"/>
                                        </p:tgtEl>
                                        <p:attrNameLst>
                                          <p:attrName>style.visibility</p:attrName>
                                        </p:attrNameLst>
                                      </p:cBhvr>
                                      <p:to>
                                        <p:strVal val="visible"/>
                                      </p:to>
                                    </p:set>
                                    <p:anim from="(-#ppt_w/2)" to="(#ppt_x)" calcmode="lin" valueType="num">
                                      <p:cBhvr>
                                        <p:cTn id="101" dur="600" fill="hold">
                                          <p:stCondLst>
                                            <p:cond delay="0"/>
                                          </p:stCondLst>
                                        </p:cTn>
                                        <p:tgtEl>
                                          <p:spTgt spid="315"/>
                                        </p:tgtEl>
                                        <p:attrNameLst>
                                          <p:attrName>ppt_x</p:attrName>
                                        </p:attrNameLst>
                                      </p:cBhvr>
                                    </p:anim>
                                    <p:anim from="0" to="-1.0" calcmode="lin" valueType="num">
                                      <p:cBhvr>
                                        <p:cTn id="102" dur="200" decel="50000" autoRev="1" fill="hold">
                                          <p:stCondLst>
                                            <p:cond delay="600"/>
                                          </p:stCondLst>
                                        </p:cTn>
                                        <p:tgtEl>
                                          <p:spTgt spid="315"/>
                                        </p:tgtEl>
                                        <p:attrNameLst>
                                          <p:attrName>xshear</p:attrName>
                                        </p:attrNameLst>
                                      </p:cBhvr>
                                    </p:anim>
                                    <p:animScale>
                                      <p:cBhvr>
                                        <p:cTn id="103" dur="200" decel="100000" autoRev="1" fill="hold">
                                          <p:stCondLst>
                                            <p:cond delay="600"/>
                                          </p:stCondLst>
                                        </p:cTn>
                                        <p:tgtEl>
                                          <p:spTgt spid="315"/>
                                        </p:tgtEl>
                                      </p:cBhvr>
                                      <p:from x="100000" y="100000"/>
                                      <p:to x="80000" y="100000"/>
                                    </p:animScale>
                                    <p:anim by="(#ppt_h/3+#ppt_w*0.1)" calcmode="lin" valueType="num">
                                      <p:cBhvr additive="sum">
                                        <p:cTn id="104" dur="200" decel="100000" autoRev="1" fill="hold">
                                          <p:stCondLst>
                                            <p:cond delay="600"/>
                                          </p:stCondLst>
                                        </p:cTn>
                                        <p:tgtEl>
                                          <p:spTgt spid="315"/>
                                        </p:tgtEl>
                                        <p:attrNameLst>
                                          <p:attrName>ppt_x</p:attrName>
                                        </p:attrNameLst>
                                      </p:cBhvr>
                                    </p:anim>
                                  </p:childTnLst>
                                </p:cTn>
                              </p:par>
                            </p:childTnLst>
                          </p:cTn>
                        </p:par>
                      </p:childTnLst>
                    </p:cTn>
                  </p:par>
                  <p:par>
                    <p:cTn id="105" fill="hold">
                      <p:stCondLst>
                        <p:cond delay="indefinite"/>
                      </p:stCondLst>
                      <p:childTnLst>
                        <p:par>
                          <p:cTn id="106" fill="hold">
                            <p:stCondLst>
                              <p:cond delay="0"/>
                            </p:stCondLst>
                            <p:childTnLst>
                              <p:par>
                                <p:cTn id="107" presetID="53" presetClass="entr" presetSubtype="0" fill="hold" grpId="0" nodeType="clickEffect">
                                  <p:stCondLst>
                                    <p:cond delay="0"/>
                                  </p:stCondLst>
                                  <p:childTnLst>
                                    <p:set>
                                      <p:cBhvr>
                                        <p:cTn id="108" dur="1" fill="hold">
                                          <p:stCondLst>
                                            <p:cond delay="0"/>
                                          </p:stCondLst>
                                        </p:cTn>
                                        <p:tgtEl>
                                          <p:spTgt spid="365"/>
                                        </p:tgtEl>
                                        <p:attrNameLst>
                                          <p:attrName>style.visibility</p:attrName>
                                        </p:attrNameLst>
                                      </p:cBhvr>
                                      <p:to>
                                        <p:strVal val="visible"/>
                                      </p:to>
                                    </p:set>
                                    <p:anim calcmode="lin" valueType="num">
                                      <p:cBhvr>
                                        <p:cTn id="109" dur="500" fill="hold"/>
                                        <p:tgtEl>
                                          <p:spTgt spid="365"/>
                                        </p:tgtEl>
                                        <p:attrNameLst>
                                          <p:attrName>ppt_w</p:attrName>
                                        </p:attrNameLst>
                                      </p:cBhvr>
                                      <p:tavLst>
                                        <p:tav tm="0">
                                          <p:val>
                                            <p:fltVal val="0"/>
                                          </p:val>
                                        </p:tav>
                                        <p:tav tm="100000">
                                          <p:val>
                                            <p:strVal val="#ppt_w"/>
                                          </p:val>
                                        </p:tav>
                                      </p:tavLst>
                                    </p:anim>
                                    <p:anim calcmode="lin" valueType="num">
                                      <p:cBhvr>
                                        <p:cTn id="110" dur="500" fill="hold"/>
                                        <p:tgtEl>
                                          <p:spTgt spid="365"/>
                                        </p:tgtEl>
                                        <p:attrNameLst>
                                          <p:attrName>ppt_h</p:attrName>
                                        </p:attrNameLst>
                                      </p:cBhvr>
                                      <p:tavLst>
                                        <p:tav tm="0">
                                          <p:val>
                                            <p:fltVal val="0"/>
                                          </p:val>
                                        </p:tav>
                                        <p:tav tm="100000">
                                          <p:val>
                                            <p:strVal val="#ppt_h"/>
                                          </p:val>
                                        </p:tav>
                                      </p:tavLst>
                                    </p:anim>
                                    <p:animEffect transition="in" filter="fade">
                                      <p:cBhvr>
                                        <p:cTn id="111" dur="500"/>
                                        <p:tgtEl>
                                          <p:spTgt spid="365"/>
                                        </p:tgtEl>
                                      </p:cBhvr>
                                    </p:animEffect>
                                  </p:childTnLst>
                                </p:cTn>
                              </p:par>
                            </p:childTnLst>
                          </p:cTn>
                        </p:par>
                        <p:par>
                          <p:cTn id="112" fill="hold">
                            <p:stCondLst>
                              <p:cond delay="500"/>
                            </p:stCondLst>
                            <p:childTnLst>
                              <p:par>
                                <p:cTn id="113" presetID="53" presetClass="entr" presetSubtype="0" fill="hold" grpId="0" nodeType="afterEffect">
                                  <p:stCondLst>
                                    <p:cond delay="0"/>
                                  </p:stCondLst>
                                  <p:childTnLst>
                                    <p:set>
                                      <p:cBhvr>
                                        <p:cTn id="114" dur="1" fill="hold">
                                          <p:stCondLst>
                                            <p:cond delay="0"/>
                                          </p:stCondLst>
                                        </p:cTn>
                                        <p:tgtEl>
                                          <p:spTgt spid="366"/>
                                        </p:tgtEl>
                                        <p:attrNameLst>
                                          <p:attrName>style.visibility</p:attrName>
                                        </p:attrNameLst>
                                      </p:cBhvr>
                                      <p:to>
                                        <p:strVal val="visible"/>
                                      </p:to>
                                    </p:set>
                                    <p:anim calcmode="lin" valueType="num">
                                      <p:cBhvr>
                                        <p:cTn id="115" dur="500" fill="hold"/>
                                        <p:tgtEl>
                                          <p:spTgt spid="366"/>
                                        </p:tgtEl>
                                        <p:attrNameLst>
                                          <p:attrName>ppt_w</p:attrName>
                                        </p:attrNameLst>
                                      </p:cBhvr>
                                      <p:tavLst>
                                        <p:tav tm="0">
                                          <p:val>
                                            <p:fltVal val="0"/>
                                          </p:val>
                                        </p:tav>
                                        <p:tav tm="100000">
                                          <p:val>
                                            <p:strVal val="#ppt_w"/>
                                          </p:val>
                                        </p:tav>
                                      </p:tavLst>
                                    </p:anim>
                                    <p:anim calcmode="lin" valueType="num">
                                      <p:cBhvr>
                                        <p:cTn id="116" dur="500" fill="hold"/>
                                        <p:tgtEl>
                                          <p:spTgt spid="366"/>
                                        </p:tgtEl>
                                        <p:attrNameLst>
                                          <p:attrName>ppt_h</p:attrName>
                                        </p:attrNameLst>
                                      </p:cBhvr>
                                      <p:tavLst>
                                        <p:tav tm="0">
                                          <p:val>
                                            <p:fltVal val="0"/>
                                          </p:val>
                                        </p:tav>
                                        <p:tav tm="100000">
                                          <p:val>
                                            <p:strVal val="#ppt_h"/>
                                          </p:val>
                                        </p:tav>
                                      </p:tavLst>
                                    </p:anim>
                                    <p:animEffect transition="in" filter="fade">
                                      <p:cBhvr>
                                        <p:cTn id="117" dur="500"/>
                                        <p:tgtEl>
                                          <p:spTgt spid="366"/>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332"/>
                                        </p:tgtEl>
                                        <p:attrNameLst>
                                          <p:attrName>style.visibility</p:attrName>
                                        </p:attrNameLst>
                                      </p:cBhvr>
                                      <p:to>
                                        <p:strVal val="visible"/>
                                      </p:to>
                                    </p:set>
                                    <p:animEffect transition="in" filter="fade">
                                      <p:cBhvr>
                                        <p:cTn id="122" dur="1000"/>
                                        <p:tgtEl>
                                          <p:spTgt spid="332"/>
                                        </p:tgtEl>
                                      </p:cBhvr>
                                    </p:animEffect>
                                  </p:childTnLst>
                                </p:cTn>
                              </p:par>
                              <p:par>
                                <p:cTn id="123" presetID="10" presetClass="entr" presetSubtype="0" fill="hold" nodeType="withEffect">
                                  <p:stCondLst>
                                    <p:cond delay="0"/>
                                  </p:stCondLst>
                                  <p:childTnLst>
                                    <p:set>
                                      <p:cBhvr>
                                        <p:cTn id="124" dur="1" fill="hold">
                                          <p:stCondLst>
                                            <p:cond delay="0"/>
                                          </p:stCondLst>
                                        </p:cTn>
                                        <p:tgtEl>
                                          <p:spTgt spid="335"/>
                                        </p:tgtEl>
                                        <p:attrNameLst>
                                          <p:attrName>style.visibility</p:attrName>
                                        </p:attrNameLst>
                                      </p:cBhvr>
                                      <p:to>
                                        <p:strVal val="visible"/>
                                      </p:to>
                                    </p:set>
                                    <p:animEffect transition="in" filter="fade">
                                      <p:cBhvr>
                                        <p:cTn id="125" dur="1000"/>
                                        <p:tgtEl>
                                          <p:spTgt spid="335"/>
                                        </p:tgtEl>
                                      </p:cBhvr>
                                    </p:animEffect>
                                  </p:childTnLst>
                                </p:cTn>
                              </p:par>
                            </p:childTnLst>
                          </p:cTn>
                        </p:par>
                        <p:par>
                          <p:cTn id="126" fill="hold">
                            <p:stCondLst>
                              <p:cond delay="1000"/>
                            </p:stCondLst>
                            <p:childTnLst>
                              <p:par>
                                <p:cTn id="127" presetID="34" presetClass="entr" presetSubtype="0" fill="hold" nodeType="afterEffect">
                                  <p:stCondLst>
                                    <p:cond delay="0"/>
                                  </p:stCondLst>
                                  <p:childTnLst>
                                    <p:set>
                                      <p:cBhvr>
                                        <p:cTn id="128" dur="1" fill="hold">
                                          <p:stCondLst>
                                            <p:cond delay="0"/>
                                          </p:stCondLst>
                                        </p:cTn>
                                        <p:tgtEl>
                                          <p:spTgt spid="370"/>
                                        </p:tgtEl>
                                        <p:attrNameLst>
                                          <p:attrName>style.visibility</p:attrName>
                                        </p:attrNameLst>
                                      </p:cBhvr>
                                      <p:to>
                                        <p:strVal val="visible"/>
                                      </p:to>
                                    </p:set>
                                    <p:anim from="(-#ppt_w/2)" to="(#ppt_x)" calcmode="lin" valueType="num">
                                      <p:cBhvr>
                                        <p:cTn id="129" dur="600" fill="hold">
                                          <p:stCondLst>
                                            <p:cond delay="0"/>
                                          </p:stCondLst>
                                        </p:cTn>
                                        <p:tgtEl>
                                          <p:spTgt spid="370"/>
                                        </p:tgtEl>
                                        <p:attrNameLst>
                                          <p:attrName>ppt_x</p:attrName>
                                        </p:attrNameLst>
                                      </p:cBhvr>
                                    </p:anim>
                                    <p:anim from="0" to="-1.0" calcmode="lin" valueType="num">
                                      <p:cBhvr>
                                        <p:cTn id="130" dur="200" decel="50000" autoRev="1" fill="hold">
                                          <p:stCondLst>
                                            <p:cond delay="600"/>
                                          </p:stCondLst>
                                        </p:cTn>
                                        <p:tgtEl>
                                          <p:spTgt spid="370"/>
                                        </p:tgtEl>
                                        <p:attrNameLst>
                                          <p:attrName>xshear</p:attrName>
                                        </p:attrNameLst>
                                      </p:cBhvr>
                                    </p:anim>
                                    <p:animScale>
                                      <p:cBhvr>
                                        <p:cTn id="131" dur="200" decel="100000" autoRev="1" fill="hold">
                                          <p:stCondLst>
                                            <p:cond delay="600"/>
                                          </p:stCondLst>
                                        </p:cTn>
                                        <p:tgtEl>
                                          <p:spTgt spid="370"/>
                                        </p:tgtEl>
                                      </p:cBhvr>
                                      <p:from x="100000" y="100000"/>
                                      <p:to x="80000" y="100000"/>
                                    </p:animScale>
                                    <p:anim by="(#ppt_h/3+#ppt_w*0.1)" calcmode="lin" valueType="num">
                                      <p:cBhvr additive="sum">
                                        <p:cTn id="132" dur="200" decel="100000" autoRev="1" fill="hold">
                                          <p:stCondLst>
                                            <p:cond delay="600"/>
                                          </p:stCondLst>
                                        </p:cTn>
                                        <p:tgtEl>
                                          <p:spTgt spid="370"/>
                                        </p:tgtEl>
                                        <p:attrNameLst>
                                          <p:attrName>ppt_x</p:attrName>
                                        </p:attrNameLst>
                                      </p:cBhvr>
                                    </p:anim>
                                  </p:childTnLst>
                                </p:cTn>
                              </p:par>
                            </p:childTnLst>
                          </p:cTn>
                        </p:par>
                      </p:childTnLst>
                    </p:cTn>
                  </p:par>
                  <p:par>
                    <p:cTn id="133" fill="hold">
                      <p:stCondLst>
                        <p:cond delay="indefinite"/>
                      </p:stCondLst>
                      <p:childTnLst>
                        <p:par>
                          <p:cTn id="134" fill="hold">
                            <p:stCondLst>
                              <p:cond delay="0"/>
                            </p:stCondLst>
                            <p:childTnLst>
                              <p:par>
                                <p:cTn id="135" presetID="20" presetClass="entr" presetSubtype="0" fill="hold" nodeType="clickEffect">
                                  <p:stCondLst>
                                    <p:cond delay="0"/>
                                  </p:stCondLst>
                                  <p:childTnLst>
                                    <p:set>
                                      <p:cBhvr>
                                        <p:cTn id="136" dur="1" fill="hold">
                                          <p:stCondLst>
                                            <p:cond delay="0"/>
                                          </p:stCondLst>
                                        </p:cTn>
                                        <p:tgtEl>
                                          <p:spTgt spid="338"/>
                                        </p:tgtEl>
                                        <p:attrNameLst>
                                          <p:attrName>style.visibility</p:attrName>
                                        </p:attrNameLst>
                                      </p:cBhvr>
                                      <p:to>
                                        <p:strVal val="visible"/>
                                      </p:to>
                                    </p:set>
                                    <p:animEffect transition="in" filter="wedge">
                                      <p:cBhvr>
                                        <p:cTn id="137" dur="2000"/>
                                        <p:tgtEl>
                                          <p:spTgt spid="338"/>
                                        </p:tgtEl>
                                      </p:cBhvr>
                                    </p:animEffect>
                                  </p:childTnLst>
                                </p:cTn>
                              </p:par>
                            </p:childTnLst>
                          </p:cTn>
                        </p:par>
                        <p:par>
                          <p:cTn id="138" fill="hold">
                            <p:stCondLst>
                              <p:cond delay="2000"/>
                            </p:stCondLst>
                            <p:childTnLst>
                              <p:par>
                                <p:cTn id="139" presetID="55" presetClass="entr" presetSubtype="0" fill="hold" grpId="0" nodeType="afterEffect">
                                  <p:stCondLst>
                                    <p:cond delay="0"/>
                                  </p:stCondLst>
                                  <p:childTnLst>
                                    <p:set>
                                      <p:cBhvr>
                                        <p:cTn id="140" dur="1" fill="hold">
                                          <p:stCondLst>
                                            <p:cond delay="0"/>
                                          </p:stCondLst>
                                        </p:cTn>
                                        <p:tgtEl>
                                          <p:spTgt spid="647"/>
                                        </p:tgtEl>
                                        <p:attrNameLst>
                                          <p:attrName>style.visibility</p:attrName>
                                        </p:attrNameLst>
                                      </p:cBhvr>
                                      <p:to>
                                        <p:strVal val="visible"/>
                                      </p:to>
                                    </p:set>
                                    <p:anim calcmode="lin" valueType="num">
                                      <p:cBhvr>
                                        <p:cTn id="141" dur="1000" fill="hold"/>
                                        <p:tgtEl>
                                          <p:spTgt spid="647"/>
                                        </p:tgtEl>
                                        <p:attrNameLst>
                                          <p:attrName>ppt_w</p:attrName>
                                        </p:attrNameLst>
                                      </p:cBhvr>
                                      <p:tavLst>
                                        <p:tav tm="0">
                                          <p:val>
                                            <p:strVal val="#ppt_w*0.70"/>
                                          </p:val>
                                        </p:tav>
                                        <p:tav tm="100000">
                                          <p:val>
                                            <p:strVal val="#ppt_w"/>
                                          </p:val>
                                        </p:tav>
                                      </p:tavLst>
                                    </p:anim>
                                    <p:anim calcmode="lin" valueType="num">
                                      <p:cBhvr>
                                        <p:cTn id="142" dur="1000" fill="hold"/>
                                        <p:tgtEl>
                                          <p:spTgt spid="647"/>
                                        </p:tgtEl>
                                        <p:attrNameLst>
                                          <p:attrName>ppt_h</p:attrName>
                                        </p:attrNameLst>
                                      </p:cBhvr>
                                      <p:tavLst>
                                        <p:tav tm="0">
                                          <p:val>
                                            <p:strVal val="#ppt_h"/>
                                          </p:val>
                                        </p:tav>
                                        <p:tav tm="100000">
                                          <p:val>
                                            <p:strVal val="#ppt_h"/>
                                          </p:val>
                                        </p:tav>
                                      </p:tavLst>
                                    </p:anim>
                                    <p:animEffect transition="in" filter="fade">
                                      <p:cBhvr>
                                        <p:cTn id="143" dur="1000"/>
                                        <p:tgtEl>
                                          <p:spTgt spid="647"/>
                                        </p:tgtEl>
                                      </p:cBhvr>
                                    </p:animEffect>
                                  </p:childTnLst>
                                </p:cTn>
                              </p:par>
                            </p:childTnLst>
                          </p:cTn>
                        </p:par>
                        <p:par>
                          <p:cTn id="144" fill="hold">
                            <p:stCondLst>
                              <p:cond delay="3000"/>
                            </p:stCondLst>
                            <p:childTnLst>
                              <p:par>
                                <p:cTn id="145" presetID="55" presetClass="entr" presetSubtype="0" fill="hold" grpId="0" nodeType="afterEffect">
                                  <p:stCondLst>
                                    <p:cond delay="0"/>
                                  </p:stCondLst>
                                  <p:childTnLst>
                                    <p:set>
                                      <p:cBhvr>
                                        <p:cTn id="146" dur="1" fill="hold">
                                          <p:stCondLst>
                                            <p:cond delay="0"/>
                                          </p:stCondLst>
                                        </p:cTn>
                                        <p:tgtEl>
                                          <p:spTgt spid="374"/>
                                        </p:tgtEl>
                                        <p:attrNameLst>
                                          <p:attrName>style.visibility</p:attrName>
                                        </p:attrNameLst>
                                      </p:cBhvr>
                                      <p:to>
                                        <p:strVal val="visible"/>
                                      </p:to>
                                    </p:set>
                                    <p:anim calcmode="lin" valueType="num">
                                      <p:cBhvr>
                                        <p:cTn id="147" dur="1000" fill="hold"/>
                                        <p:tgtEl>
                                          <p:spTgt spid="374"/>
                                        </p:tgtEl>
                                        <p:attrNameLst>
                                          <p:attrName>ppt_w</p:attrName>
                                        </p:attrNameLst>
                                      </p:cBhvr>
                                      <p:tavLst>
                                        <p:tav tm="0">
                                          <p:val>
                                            <p:strVal val="#ppt_w*0.70"/>
                                          </p:val>
                                        </p:tav>
                                        <p:tav tm="100000">
                                          <p:val>
                                            <p:strVal val="#ppt_w"/>
                                          </p:val>
                                        </p:tav>
                                      </p:tavLst>
                                    </p:anim>
                                    <p:anim calcmode="lin" valueType="num">
                                      <p:cBhvr>
                                        <p:cTn id="148" dur="1000" fill="hold"/>
                                        <p:tgtEl>
                                          <p:spTgt spid="374"/>
                                        </p:tgtEl>
                                        <p:attrNameLst>
                                          <p:attrName>ppt_h</p:attrName>
                                        </p:attrNameLst>
                                      </p:cBhvr>
                                      <p:tavLst>
                                        <p:tav tm="0">
                                          <p:val>
                                            <p:strVal val="#ppt_h"/>
                                          </p:val>
                                        </p:tav>
                                        <p:tav tm="100000">
                                          <p:val>
                                            <p:strVal val="#ppt_h"/>
                                          </p:val>
                                        </p:tav>
                                      </p:tavLst>
                                    </p:anim>
                                    <p:animEffect transition="in" filter="fade">
                                      <p:cBhvr>
                                        <p:cTn id="149" dur="1000"/>
                                        <p:tgtEl>
                                          <p:spTgt spid="374"/>
                                        </p:tgtEl>
                                      </p:cBhvr>
                                    </p:animEffect>
                                  </p:childTnLst>
                                </p:cTn>
                              </p:par>
                            </p:childTnLst>
                          </p:cTn>
                        </p:par>
                        <p:par>
                          <p:cTn id="150" fill="hold">
                            <p:stCondLst>
                              <p:cond delay="4000"/>
                            </p:stCondLst>
                            <p:childTnLst>
                              <p:par>
                                <p:cTn id="151" presetID="1" presetClass="exit" presetSubtype="0" fill="hold" nodeType="afterEffect">
                                  <p:stCondLst>
                                    <p:cond delay="0"/>
                                  </p:stCondLst>
                                  <p:childTnLst>
                                    <p:set>
                                      <p:cBhvr>
                                        <p:cTn id="152" dur="1" fill="hold">
                                          <p:stCondLst>
                                            <p:cond delay="0"/>
                                          </p:stCondLst>
                                        </p:cTn>
                                        <p:tgtEl>
                                          <p:spTgt spid="329"/>
                                        </p:tgtEl>
                                        <p:attrNameLst>
                                          <p:attrName>style.visibility</p:attrName>
                                        </p:attrNameLst>
                                      </p:cBhvr>
                                      <p:to>
                                        <p:strVal val="hidden"/>
                                      </p:to>
                                    </p:set>
                                  </p:childTnLst>
                                </p:cTn>
                              </p:par>
                              <p:par>
                                <p:cTn id="153" presetID="1" presetClass="exit" presetSubtype="0" fill="hold" grpId="1" nodeType="withEffect">
                                  <p:stCondLst>
                                    <p:cond delay="0"/>
                                  </p:stCondLst>
                                  <p:childTnLst>
                                    <p:set>
                                      <p:cBhvr>
                                        <p:cTn id="154" dur="1" fill="hold">
                                          <p:stCondLst>
                                            <p:cond delay="0"/>
                                          </p:stCondLst>
                                        </p:cTn>
                                        <p:tgtEl>
                                          <p:spTgt spid="376"/>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377"/>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378"/>
                                        </p:tgtEl>
                                        <p:attrNameLst>
                                          <p:attrName>style.visibility</p:attrName>
                                        </p:attrNameLst>
                                      </p:cBhvr>
                                      <p:to>
                                        <p:strVal val="hidden"/>
                                      </p:to>
                                    </p:set>
                                  </p:childTnLst>
                                </p:cTn>
                              </p:par>
                              <p:par>
                                <p:cTn id="159" presetID="1" presetClass="exit" presetSubtype="0" fill="hold" grpId="1" nodeType="withEffect">
                                  <p:stCondLst>
                                    <p:cond delay="0"/>
                                  </p:stCondLst>
                                  <p:childTnLst>
                                    <p:set>
                                      <p:cBhvr>
                                        <p:cTn id="160" dur="1" fill="hold">
                                          <p:stCondLst>
                                            <p:cond delay="0"/>
                                          </p:stCondLst>
                                        </p:cTn>
                                        <p:tgtEl>
                                          <p:spTgt spid="365"/>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366"/>
                                        </p:tgtEl>
                                        <p:attrNameLst>
                                          <p:attrName>style.visibility</p:attrName>
                                        </p:attrNameLst>
                                      </p:cBhvr>
                                      <p:to>
                                        <p:strVal val="hidden"/>
                                      </p:to>
                                    </p:set>
                                  </p:childTnLst>
                                </p:cTn>
                              </p:par>
                              <p:par>
                                <p:cTn id="163" presetID="1" presetClass="exit" presetSubtype="0" fill="hold" nodeType="withEffect">
                                  <p:stCondLst>
                                    <p:cond delay="0"/>
                                  </p:stCondLst>
                                  <p:childTnLst>
                                    <p:set>
                                      <p:cBhvr>
                                        <p:cTn id="164" dur="1" fill="hold">
                                          <p:stCondLst>
                                            <p:cond delay="0"/>
                                          </p:stCondLst>
                                        </p:cTn>
                                        <p:tgtEl>
                                          <p:spTgt spid="319"/>
                                        </p:tgtEl>
                                        <p:attrNameLst>
                                          <p:attrName>style.visibility</p:attrName>
                                        </p:attrNameLst>
                                      </p:cBhvr>
                                      <p:to>
                                        <p:strVal val="hidden"/>
                                      </p:to>
                                    </p:set>
                                  </p:childTnLst>
                                </p:cTn>
                              </p:par>
                              <p:par>
                                <p:cTn id="165" presetID="1" presetClass="exit" presetSubtype="0" fill="hold" nodeType="withEffect">
                                  <p:stCondLst>
                                    <p:cond delay="0"/>
                                  </p:stCondLst>
                                  <p:childTnLst>
                                    <p:set>
                                      <p:cBhvr>
                                        <p:cTn id="166" dur="1" fill="hold">
                                          <p:stCondLst>
                                            <p:cond delay="0"/>
                                          </p:stCondLst>
                                        </p:cTn>
                                        <p:tgtEl>
                                          <p:spTgt spid="320"/>
                                        </p:tgtEl>
                                        <p:attrNameLst>
                                          <p:attrName>style.visibility</p:attrName>
                                        </p:attrNameLst>
                                      </p:cBhvr>
                                      <p:to>
                                        <p:strVal val="hidden"/>
                                      </p:to>
                                    </p:set>
                                  </p:childTnLst>
                                </p:cTn>
                              </p:par>
                              <p:par>
                                <p:cTn id="167" presetID="1" presetClass="exit" presetSubtype="0" fill="hold" nodeType="withEffect">
                                  <p:stCondLst>
                                    <p:cond delay="0"/>
                                  </p:stCondLst>
                                  <p:childTnLst>
                                    <p:set>
                                      <p:cBhvr>
                                        <p:cTn id="168" dur="1" fill="hold">
                                          <p:stCondLst>
                                            <p:cond delay="0"/>
                                          </p:stCondLst>
                                        </p:cTn>
                                        <p:tgtEl>
                                          <p:spTgt spid="321"/>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323"/>
                                        </p:tgtEl>
                                        <p:attrNameLst>
                                          <p:attrName>style.visibility</p:attrName>
                                        </p:attrNameLst>
                                      </p:cBhvr>
                                      <p:to>
                                        <p:strVal val="hidden"/>
                                      </p:to>
                                    </p:set>
                                  </p:childTnLst>
                                </p:cTn>
                              </p:par>
                              <p:par>
                                <p:cTn id="171" presetID="1" presetClass="exit" presetSubtype="0" fill="hold" nodeType="withEffect">
                                  <p:stCondLst>
                                    <p:cond delay="0"/>
                                  </p:stCondLst>
                                  <p:childTnLst>
                                    <p:set>
                                      <p:cBhvr>
                                        <p:cTn id="172" dur="1" fill="hold">
                                          <p:stCondLst>
                                            <p:cond delay="0"/>
                                          </p:stCondLst>
                                        </p:cTn>
                                        <p:tgtEl>
                                          <p:spTgt spid="325"/>
                                        </p:tgtEl>
                                        <p:attrNameLst>
                                          <p:attrName>style.visibility</p:attrName>
                                        </p:attrNameLst>
                                      </p:cBhvr>
                                      <p:to>
                                        <p:strVal val="hidden"/>
                                      </p:to>
                                    </p:set>
                                  </p:childTnLst>
                                </p:cTn>
                              </p:par>
                              <p:par>
                                <p:cTn id="173" presetID="1" presetClass="exit" presetSubtype="0" fill="hold" nodeType="withEffect">
                                  <p:stCondLst>
                                    <p:cond delay="0"/>
                                  </p:stCondLst>
                                  <p:childTnLst>
                                    <p:set>
                                      <p:cBhvr>
                                        <p:cTn id="174" dur="1" fill="hold">
                                          <p:stCondLst>
                                            <p:cond delay="0"/>
                                          </p:stCondLst>
                                        </p:cTn>
                                        <p:tgtEl>
                                          <p:spTgt spid="324"/>
                                        </p:tgtEl>
                                        <p:attrNameLst>
                                          <p:attrName>style.visibility</p:attrName>
                                        </p:attrNameLst>
                                      </p:cBhvr>
                                      <p:to>
                                        <p:strVal val="hidden"/>
                                      </p:to>
                                    </p:set>
                                  </p:childTnLst>
                                </p:cTn>
                              </p:par>
                              <p:par>
                                <p:cTn id="175" presetID="1" presetClass="exit" presetSubtype="0" fill="hold" nodeType="withEffect">
                                  <p:stCondLst>
                                    <p:cond delay="0"/>
                                  </p:stCondLst>
                                  <p:childTnLst>
                                    <p:set>
                                      <p:cBhvr>
                                        <p:cTn id="176" dur="1" fill="hold">
                                          <p:stCondLst>
                                            <p:cond delay="0"/>
                                          </p:stCondLst>
                                        </p:cTn>
                                        <p:tgtEl>
                                          <p:spTgt spid="326"/>
                                        </p:tgtEl>
                                        <p:attrNameLst>
                                          <p:attrName>style.visibility</p:attrName>
                                        </p:attrNameLst>
                                      </p:cBhvr>
                                      <p:to>
                                        <p:strVal val="hidden"/>
                                      </p:to>
                                    </p:set>
                                  </p:childTnLst>
                                </p:cTn>
                              </p:par>
                              <p:par>
                                <p:cTn id="177" presetID="1" presetClass="exit" presetSubtype="0" fill="hold" grpId="1" nodeType="withEffect">
                                  <p:stCondLst>
                                    <p:cond delay="0"/>
                                  </p:stCondLst>
                                  <p:childTnLst>
                                    <p:set>
                                      <p:cBhvr>
                                        <p:cTn id="178" dur="1" fill="hold">
                                          <p:stCondLst>
                                            <p:cond delay="0"/>
                                          </p:stCondLst>
                                        </p:cTn>
                                        <p:tgtEl>
                                          <p:spTgt spid="375"/>
                                        </p:tgtEl>
                                        <p:attrNameLst>
                                          <p:attrName>style.visibility</p:attrName>
                                        </p:attrNameLst>
                                      </p:cBhvr>
                                      <p:to>
                                        <p:strVal val="hidden"/>
                                      </p:to>
                                    </p:set>
                                  </p:childTnLst>
                                </p:cTn>
                              </p:par>
                              <p:par>
                                <p:cTn id="179" presetID="1" presetClass="exit" presetSubtype="0" fill="hold" nodeType="withEffect">
                                  <p:stCondLst>
                                    <p:cond delay="0"/>
                                  </p:stCondLst>
                                  <p:childTnLst>
                                    <p:set>
                                      <p:cBhvr>
                                        <p:cTn id="180" dur="1" fill="hold">
                                          <p:stCondLst>
                                            <p:cond delay="0"/>
                                          </p:stCondLst>
                                        </p:cTn>
                                        <p:tgtEl>
                                          <p:spTgt spid="322"/>
                                        </p:tgtEl>
                                        <p:attrNameLst>
                                          <p:attrName>style.visibility</p:attrName>
                                        </p:attrNameLst>
                                      </p:cBhvr>
                                      <p:to>
                                        <p:strVal val="hidden"/>
                                      </p:to>
                                    </p:set>
                                  </p:childTnLst>
                                </p:cTn>
                              </p:par>
                              <p:par>
                                <p:cTn id="181" presetID="1" presetClass="entr" presetSubtype="0" fill="hold" nodeType="withEffect">
                                  <p:stCondLst>
                                    <p:cond delay="0"/>
                                  </p:stCondLst>
                                  <p:childTnLst>
                                    <p:set>
                                      <p:cBhvr>
                                        <p:cTn id="182" dur="1" fill="hold">
                                          <p:stCondLst>
                                            <p:cond delay="0"/>
                                          </p:stCondLst>
                                        </p:cTn>
                                        <p:tgtEl>
                                          <p:spTgt spid="12"/>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53" presetClass="entr" presetSubtype="0" fill="hold" nodeType="clickEffect">
                                  <p:stCondLst>
                                    <p:cond delay="0"/>
                                  </p:stCondLst>
                                  <p:childTnLst>
                                    <p:set>
                                      <p:cBhvr>
                                        <p:cTn id="186" dur="1" fill="hold">
                                          <p:stCondLst>
                                            <p:cond delay="0"/>
                                          </p:stCondLst>
                                        </p:cTn>
                                        <p:tgtEl>
                                          <p:spTgt spid="404"/>
                                        </p:tgtEl>
                                        <p:attrNameLst>
                                          <p:attrName>style.visibility</p:attrName>
                                        </p:attrNameLst>
                                      </p:cBhvr>
                                      <p:to>
                                        <p:strVal val="visible"/>
                                      </p:to>
                                    </p:set>
                                    <p:anim calcmode="lin" valueType="num">
                                      <p:cBhvr>
                                        <p:cTn id="187" dur="500" fill="hold"/>
                                        <p:tgtEl>
                                          <p:spTgt spid="404"/>
                                        </p:tgtEl>
                                        <p:attrNameLst>
                                          <p:attrName>ppt_w</p:attrName>
                                        </p:attrNameLst>
                                      </p:cBhvr>
                                      <p:tavLst>
                                        <p:tav tm="0">
                                          <p:val>
                                            <p:fltVal val="0"/>
                                          </p:val>
                                        </p:tav>
                                        <p:tav tm="100000">
                                          <p:val>
                                            <p:strVal val="#ppt_w"/>
                                          </p:val>
                                        </p:tav>
                                      </p:tavLst>
                                    </p:anim>
                                    <p:anim calcmode="lin" valueType="num">
                                      <p:cBhvr>
                                        <p:cTn id="188" dur="500" fill="hold"/>
                                        <p:tgtEl>
                                          <p:spTgt spid="404"/>
                                        </p:tgtEl>
                                        <p:attrNameLst>
                                          <p:attrName>ppt_h</p:attrName>
                                        </p:attrNameLst>
                                      </p:cBhvr>
                                      <p:tavLst>
                                        <p:tav tm="0">
                                          <p:val>
                                            <p:fltVal val="0"/>
                                          </p:val>
                                        </p:tav>
                                        <p:tav tm="100000">
                                          <p:val>
                                            <p:strVal val="#ppt_h"/>
                                          </p:val>
                                        </p:tav>
                                      </p:tavLst>
                                    </p:anim>
                                    <p:animEffect transition="in" filter="fade">
                                      <p:cBhvr>
                                        <p:cTn id="189" dur="500"/>
                                        <p:tgtEl>
                                          <p:spTgt spid="404"/>
                                        </p:tgtEl>
                                      </p:cBhvr>
                                    </p:animEffect>
                                  </p:childTnLst>
                                </p:cTn>
                              </p:par>
                              <p:par>
                                <p:cTn id="190" presetID="53" presetClass="entr" presetSubtype="0" fill="hold" nodeType="withEffect">
                                  <p:stCondLst>
                                    <p:cond delay="0"/>
                                  </p:stCondLst>
                                  <p:childTnLst>
                                    <p:set>
                                      <p:cBhvr>
                                        <p:cTn id="191" dur="1" fill="hold">
                                          <p:stCondLst>
                                            <p:cond delay="0"/>
                                          </p:stCondLst>
                                        </p:cTn>
                                        <p:tgtEl>
                                          <p:spTgt spid="403"/>
                                        </p:tgtEl>
                                        <p:attrNameLst>
                                          <p:attrName>style.visibility</p:attrName>
                                        </p:attrNameLst>
                                      </p:cBhvr>
                                      <p:to>
                                        <p:strVal val="visible"/>
                                      </p:to>
                                    </p:set>
                                    <p:anim calcmode="lin" valueType="num">
                                      <p:cBhvr>
                                        <p:cTn id="192" dur="500" fill="hold"/>
                                        <p:tgtEl>
                                          <p:spTgt spid="403"/>
                                        </p:tgtEl>
                                        <p:attrNameLst>
                                          <p:attrName>ppt_w</p:attrName>
                                        </p:attrNameLst>
                                      </p:cBhvr>
                                      <p:tavLst>
                                        <p:tav tm="0">
                                          <p:val>
                                            <p:fltVal val="0"/>
                                          </p:val>
                                        </p:tav>
                                        <p:tav tm="100000">
                                          <p:val>
                                            <p:strVal val="#ppt_w"/>
                                          </p:val>
                                        </p:tav>
                                      </p:tavLst>
                                    </p:anim>
                                    <p:anim calcmode="lin" valueType="num">
                                      <p:cBhvr>
                                        <p:cTn id="193" dur="500" fill="hold"/>
                                        <p:tgtEl>
                                          <p:spTgt spid="403"/>
                                        </p:tgtEl>
                                        <p:attrNameLst>
                                          <p:attrName>ppt_h</p:attrName>
                                        </p:attrNameLst>
                                      </p:cBhvr>
                                      <p:tavLst>
                                        <p:tav tm="0">
                                          <p:val>
                                            <p:fltVal val="0"/>
                                          </p:val>
                                        </p:tav>
                                        <p:tav tm="100000">
                                          <p:val>
                                            <p:strVal val="#ppt_h"/>
                                          </p:val>
                                        </p:tav>
                                      </p:tavLst>
                                    </p:anim>
                                    <p:animEffect transition="in" filter="fade">
                                      <p:cBhvr>
                                        <p:cTn id="194" dur="500"/>
                                        <p:tgtEl>
                                          <p:spTgt spid="403"/>
                                        </p:tgtEl>
                                      </p:cBhvr>
                                    </p:animEffect>
                                  </p:childTnLst>
                                </p:cTn>
                              </p:par>
                            </p:childTnLst>
                          </p:cTn>
                        </p:par>
                      </p:childTnLst>
                    </p:cTn>
                  </p:par>
                  <p:par>
                    <p:cTn id="195" fill="hold">
                      <p:stCondLst>
                        <p:cond delay="indefinite"/>
                      </p:stCondLst>
                      <p:childTnLst>
                        <p:par>
                          <p:cTn id="196" fill="hold">
                            <p:stCondLst>
                              <p:cond delay="0"/>
                            </p:stCondLst>
                            <p:childTnLst>
                              <p:par>
                                <p:cTn id="197" presetID="53" presetClass="entr" presetSubtype="0" fill="hold" nodeType="clickEffect">
                                  <p:stCondLst>
                                    <p:cond delay="0"/>
                                  </p:stCondLst>
                                  <p:childTnLst>
                                    <p:set>
                                      <p:cBhvr>
                                        <p:cTn id="198" dur="1" fill="hold">
                                          <p:stCondLst>
                                            <p:cond delay="0"/>
                                          </p:stCondLst>
                                        </p:cTn>
                                        <p:tgtEl>
                                          <p:spTgt spid="627"/>
                                        </p:tgtEl>
                                        <p:attrNameLst>
                                          <p:attrName>style.visibility</p:attrName>
                                        </p:attrNameLst>
                                      </p:cBhvr>
                                      <p:to>
                                        <p:strVal val="visible"/>
                                      </p:to>
                                    </p:set>
                                    <p:anim calcmode="lin" valueType="num">
                                      <p:cBhvr>
                                        <p:cTn id="199" dur="500" fill="hold"/>
                                        <p:tgtEl>
                                          <p:spTgt spid="627"/>
                                        </p:tgtEl>
                                        <p:attrNameLst>
                                          <p:attrName>ppt_w</p:attrName>
                                        </p:attrNameLst>
                                      </p:cBhvr>
                                      <p:tavLst>
                                        <p:tav tm="0">
                                          <p:val>
                                            <p:fltVal val="0"/>
                                          </p:val>
                                        </p:tav>
                                        <p:tav tm="100000">
                                          <p:val>
                                            <p:strVal val="#ppt_w"/>
                                          </p:val>
                                        </p:tav>
                                      </p:tavLst>
                                    </p:anim>
                                    <p:anim calcmode="lin" valueType="num">
                                      <p:cBhvr>
                                        <p:cTn id="200" dur="500" fill="hold"/>
                                        <p:tgtEl>
                                          <p:spTgt spid="627"/>
                                        </p:tgtEl>
                                        <p:attrNameLst>
                                          <p:attrName>ppt_h</p:attrName>
                                        </p:attrNameLst>
                                      </p:cBhvr>
                                      <p:tavLst>
                                        <p:tav tm="0">
                                          <p:val>
                                            <p:fltVal val="0"/>
                                          </p:val>
                                        </p:tav>
                                        <p:tav tm="100000">
                                          <p:val>
                                            <p:strVal val="#ppt_h"/>
                                          </p:val>
                                        </p:tav>
                                      </p:tavLst>
                                    </p:anim>
                                    <p:animEffect transition="in" filter="fade">
                                      <p:cBhvr>
                                        <p:cTn id="201" dur="500"/>
                                        <p:tgtEl>
                                          <p:spTgt spid="627"/>
                                        </p:tgtEl>
                                      </p:cBhvr>
                                    </p:animEffect>
                                  </p:childTnLst>
                                </p:cTn>
                              </p:par>
                            </p:childTnLst>
                          </p:cTn>
                        </p:par>
                        <p:par>
                          <p:cTn id="202" fill="hold">
                            <p:stCondLst>
                              <p:cond delay="500"/>
                            </p:stCondLst>
                            <p:childTnLst>
                              <p:par>
                                <p:cTn id="203" presetID="53" presetClass="entr" presetSubtype="0" fill="hold" nodeType="afterEffect">
                                  <p:stCondLst>
                                    <p:cond delay="0"/>
                                  </p:stCondLst>
                                  <p:childTnLst>
                                    <p:set>
                                      <p:cBhvr>
                                        <p:cTn id="204" dur="1" fill="hold">
                                          <p:stCondLst>
                                            <p:cond delay="0"/>
                                          </p:stCondLst>
                                        </p:cTn>
                                        <p:tgtEl>
                                          <p:spTgt spid="626"/>
                                        </p:tgtEl>
                                        <p:attrNameLst>
                                          <p:attrName>style.visibility</p:attrName>
                                        </p:attrNameLst>
                                      </p:cBhvr>
                                      <p:to>
                                        <p:strVal val="visible"/>
                                      </p:to>
                                    </p:set>
                                    <p:anim calcmode="lin" valueType="num">
                                      <p:cBhvr>
                                        <p:cTn id="205" dur="500" fill="hold"/>
                                        <p:tgtEl>
                                          <p:spTgt spid="626"/>
                                        </p:tgtEl>
                                        <p:attrNameLst>
                                          <p:attrName>ppt_w</p:attrName>
                                        </p:attrNameLst>
                                      </p:cBhvr>
                                      <p:tavLst>
                                        <p:tav tm="0">
                                          <p:val>
                                            <p:fltVal val="0"/>
                                          </p:val>
                                        </p:tav>
                                        <p:tav tm="100000">
                                          <p:val>
                                            <p:strVal val="#ppt_w"/>
                                          </p:val>
                                        </p:tav>
                                      </p:tavLst>
                                    </p:anim>
                                    <p:anim calcmode="lin" valueType="num">
                                      <p:cBhvr>
                                        <p:cTn id="206" dur="500" fill="hold"/>
                                        <p:tgtEl>
                                          <p:spTgt spid="626"/>
                                        </p:tgtEl>
                                        <p:attrNameLst>
                                          <p:attrName>ppt_h</p:attrName>
                                        </p:attrNameLst>
                                      </p:cBhvr>
                                      <p:tavLst>
                                        <p:tav tm="0">
                                          <p:val>
                                            <p:fltVal val="0"/>
                                          </p:val>
                                        </p:tav>
                                        <p:tav tm="100000">
                                          <p:val>
                                            <p:strVal val="#ppt_h"/>
                                          </p:val>
                                        </p:tav>
                                      </p:tavLst>
                                    </p:anim>
                                    <p:animEffect transition="in" filter="fade">
                                      <p:cBhvr>
                                        <p:cTn id="207" dur="500"/>
                                        <p:tgtEl>
                                          <p:spTgt spid="626"/>
                                        </p:tgtEl>
                                      </p:cBhvr>
                                    </p:animEffect>
                                  </p:childTnLst>
                                </p:cTn>
                              </p:par>
                            </p:childTnLst>
                          </p:cTn>
                        </p:par>
                      </p:childTnLst>
                    </p:cTn>
                  </p:par>
                  <p:par>
                    <p:cTn id="208" fill="hold">
                      <p:stCondLst>
                        <p:cond delay="indefinite"/>
                      </p:stCondLst>
                      <p:childTnLst>
                        <p:par>
                          <p:cTn id="209" fill="hold">
                            <p:stCondLst>
                              <p:cond delay="0"/>
                            </p:stCondLst>
                            <p:childTnLst>
                              <p:par>
                                <p:cTn id="210" presetID="1" presetClass="exit" presetSubtype="0" fill="hold" nodeType="clickEffect">
                                  <p:stCondLst>
                                    <p:cond delay="0"/>
                                  </p:stCondLst>
                                  <p:childTnLst>
                                    <p:set>
                                      <p:cBhvr>
                                        <p:cTn id="211" dur="1" fill="hold">
                                          <p:stCondLst>
                                            <p:cond delay="0"/>
                                          </p:stCondLst>
                                        </p:cTn>
                                        <p:tgtEl>
                                          <p:spTgt spid="627"/>
                                        </p:tgtEl>
                                        <p:attrNameLst>
                                          <p:attrName>style.visibility</p:attrName>
                                        </p:attrNameLst>
                                      </p:cBhvr>
                                      <p:to>
                                        <p:strVal val="hidden"/>
                                      </p:to>
                                    </p:set>
                                  </p:childTnLst>
                                </p:cTn>
                              </p:par>
                              <p:par>
                                <p:cTn id="212" presetID="1" presetClass="exit" presetSubtype="0" fill="hold" nodeType="withEffect">
                                  <p:stCondLst>
                                    <p:cond delay="0"/>
                                  </p:stCondLst>
                                  <p:childTnLst>
                                    <p:set>
                                      <p:cBhvr>
                                        <p:cTn id="213" dur="1" fill="hold">
                                          <p:stCondLst>
                                            <p:cond delay="0"/>
                                          </p:stCondLst>
                                        </p:cTn>
                                        <p:tgtEl>
                                          <p:spTgt spid="626"/>
                                        </p:tgtEl>
                                        <p:attrNameLst>
                                          <p:attrName>style.visibility</p:attrName>
                                        </p:attrNameLst>
                                      </p:cBhvr>
                                      <p:to>
                                        <p:strVal val="hidden"/>
                                      </p:to>
                                    </p:set>
                                  </p:childTnLst>
                                </p:cTn>
                              </p:par>
                              <p:par>
                                <p:cTn id="214" presetID="1" presetClass="exit" presetSubtype="0" fill="hold" nodeType="withEffect">
                                  <p:stCondLst>
                                    <p:cond delay="0"/>
                                  </p:stCondLst>
                                  <p:childTnLst>
                                    <p:set>
                                      <p:cBhvr>
                                        <p:cTn id="215" dur="1" fill="hold">
                                          <p:stCondLst>
                                            <p:cond delay="0"/>
                                          </p:stCondLst>
                                        </p:cTn>
                                        <p:tgtEl>
                                          <p:spTgt spid="12"/>
                                        </p:tgtEl>
                                        <p:attrNameLst>
                                          <p:attrName>style.visibility</p:attrName>
                                        </p:attrNameLst>
                                      </p:cBhvr>
                                      <p:to>
                                        <p:strVal val="hidden"/>
                                      </p:to>
                                    </p:set>
                                  </p:childTnLst>
                                </p:cTn>
                              </p:par>
                              <p:par>
                                <p:cTn id="216" presetID="1" presetClass="entr" presetSubtype="0" fill="hold" nodeType="withEffect">
                                  <p:stCondLst>
                                    <p:cond delay="0"/>
                                  </p:stCondLst>
                                  <p:childTnLst>
                                    <p:set>
                                      <p:cBhvr>
                                        <p:cTn id="217" dur="1" fill="hold">
                                          <p:stCondLst>
                                            <p:cond delay="0"/>
                                          </p:stCondLst>
                                        </p:cTn>
                                        <p:tgtEl>
                                          <p:spTgt spid="776"/>
                                        </p:tgtEl>
                                        <p:attrNameLst>
                                          <p:attrName>style.visibility</p:attrName>
                                        </p:attrNameLst>
                                      </p:cBhvr>
                                      <p:to>
                                        <p:strVal val="visible"/>
                                      </p:to>
                                    </p:set>
                                  </p:childTnLst>
                                </p:cTn>
                              </p:par>
                            </p:childTnLst>
                          </p:cTn>
                        </p:par>
                      </p:childTnLst>
                    </p:cTn>
                  </p:par>
                  <p:par>
                    <p:cTn id="218" fill="hold">
                      <p:stCondLst>
                        <p:cond delay="indefinite"/>
                      </p:stCondLst>
                      <p:childTnLst>
                        <p:par>
                          <p:cTn id="219" fill="hold">
                            <p:stCondLst>
                              <p:cond delay="0"/>
                            </p:stCondLst>
                            <p:childTnLst>
                              <p:par>
                                <p:cTn id="220" presetID="1" presetClass="exit" presetSubtype="0" fill="hold" nodeType="clickEffect">
                                  <p:stCondLst>
                                    <p:cond delay="0"/>
                                  </p:stCondLst>
                                  <p:childTnLst>
                                    <p:set>
                                      <p:cBhvr>
                                        <p:cTn id="221" dur="1" fill="hold">
                                          <p:stCondLst>
                                            <p:cond delay="0"/>
                                          </p:stCondLst>
                                        </p:cTn>
                                        <p:tgtEl>
                                          <p:spTgt spid="776"/>
                                        </p:tgtEl>
                                        <p:attrNameLst>
                                          <p:attrName>style.visibility</p:attrName>
                                        </p:attrNameLst>
                                      </p:cBhvr>
                                      <p:to>
                                        <p:strVal val="hidden"/>
                                      </p:to>
                                    </p:set>
                                  </p:childTnLst>
                                </p:cTn>
                              </p:par>
                              <p:par>
                                <p:cTn id="222" presetID="1" presetClass="entr" presetSubtype="0" fill="hold" nodeType="withEffect">
                                  <p:stCondLst>
                                    <p:cond delay="0"/>
                                  </p:stCondLst>
                                  <p:childTnLst>
                                    <p:set>
                                      <p:cBhvr>
                                        <p:cTn id="223" dur="1" fill="hold">
                                          <p:stCondLst>
                                            <p:cond delay="0"/>
                                          </p:stCondLst>
                                        </p:cTn>
                                        <p:tgtEl>
                                          <p:spTgt spid="797"/>
                                        </p:tgtEl>
                                        <p:attrNameLst>
                                          <p:attrName>style.visibility</p:attrName>
                                        </p:attrNameLst>
                                      </p:cBhvr>
                                      <p:to>
                                        <p:strVal val="visible"/>
                                      </p:to>
                                    </p:set>
                                  </p:childTnLst>
                                </p:cTn>
                              </p:par>
                            </p:childTnLst>
                          </p:cTn>
                        </p:par>
                      </p:childTnLst>
                    </p:cTn>
                  </p:par>
                  <p:par>
                    <p:cTn id="224" fill="hold">
                      <p:stCondLst>
                        <p:cond delay="indefinite"/>
                      </p:stCondLst>
                      <p:childTnLst>
                        <p:par>
                          <p:cTn id="225" fill="hold">
                            <p:stCondLst>
                              <p:cond delay="0"/>
                            </p:stCondLst>
                            <p:childTnLst>
                              <p:par>
                                <p:cTn id="226" presetID="1" presetClass="exit" presetSubtype="0" fill="hold" nodeType="clickEffect">
                                  <p:stCondLst>
                                    <p:cond delay="0"/>
                                  </p:stCondLst>
                                  <p:childTnLst>
                                    <p:set>
                                      <p:cBhvr>
                                        <p:cTn id="227" dur="1" fill="hold">
                                          <p:stCondLst>
                                            <p:cond delay="0"/>
                                          </p:stCondLst>
                                        </p:cTn>
                                        <p:tgtEl>
                                          <p:spTgt spid="797"/>
                                        </p:tgtEl>
                                        <p:attrNameLst>
                                          <p:attrName>style.visibility</p:attrName>
                                        </p:attrNameLst>
                                      </p:cBhvr>
                                      <p:to>
                                        <p:strVal val="hidden"/>
                                      </p:to>
                                    </p:set>
                                  </p:childTnLst>
                                </p:cTn>
                              </p:par>
                              <p:par>
                                <p:cTn id="228" presetID="1" presetClass="entr" presetSubtype="0" fill="hold" nodeType="withEffect">
                                  <p:stCondLst>
                                    <p:cond delay="0"/>
                                  </p:stCondLst>
                                  <p:childTnLst>
                                    <p:set>
                                      <p:cBhvr>
                                        <p:cTn id="229" dur="1" fill="hold">
                                          <p:stCondLst>
                                            <p:cond delay="0"/>
                                          </p:stCondLst>
                                        </p:cTn>
                                        <p:tgtEl>
                                          <p:spTgt spid="818"/>
                                        </p:tgtEl>
                                        <p:attrNameLst>
                                          <p:attrName>style.visibility</p:attrName>
                                        </p:attrNameLst>
                                      </p:cBhvr>
                                      <p:to>
                                        <p:strVal val="visible"/>
                                      </p:to>
                                    </p:set>
                                  </p:childTnLst>
                                </p:cTn>
                              </p:par>
                            </p:childTnLst>
                          </p:cTn>
                        </p:par>
                      </p:childTnLst>
                    </p:cTn>
                  </p:par>
                  <p:par>
                    <p:cTn id="230" fill="hold">
                      <p:stCondLst>
                        <p:cond delay="indefinite"/>
                      </p:stCondLst>
                      <p:childTnLst>
                        <p:par>
                          <p:cTn id="231" fill="hold">
                            <p:stCondLst>
                              <p:cond delay="0"/>
                            </p:stCondLst>
                            <p:childTnLst>
                              <p:par>
                                <p:cTn id="232" presetID="1" presetClass="exit" presetSubtype="0" fill="hold" nodeType="clickEffect">
                                  <p:stCondLst>
                                    <p:cond delay="0"/>
                                  </p:stCondLst>
                                  <p:childTnLst>
                                    <p:set>
                                      <p:cBhvr>
                                        <p:cTn id="233" dur="1" fill="hold">
                                          <p:stCondLst>
                                            <p:cond delay="0"/>
                                          </p:stCondLst>
                                        </p:cTn>
                                        <p:tgtEl>
                                          <p:spTgt spid="818"/>
                                        </p:tgtEl>
                                        <p:attrNameLst>
                                          <p:attrName>style.visibility</p:attrName>
                                        </p:attrNameLst>
                                      </p:cBhvr>
                                      <p:to>
                                        <p:strVal val="hidden"/>
                                      </p:to>
                                    </p:set>
                                  </p:childTnLst>
                                </p:cTn>
                              </p:par>
                              <p:par>
                                <p:cTn id="234" presetID="1" presetClass="entr" presetSubtype="0" fill="hold" nodeType="withEffect">
                                  <p:stCondLst>
                                    <p:cond delay="0"/>
                                  </p:stCondLst>
                                  <p:childTnLst>
                                    <p:set>
                                      <p:cBhvr>
                                        <p:cTn id="235" dur="1" fill="hold">
                                          <p:stCondLst>
                                            <p:cond delay="0"/>
                                          </p:stCondLst>
                                        </p:cTn>
                                        <p:tgtEl>
                                          <p:spTgt spid="839"/>
                                        </p:tgtEl>
                                        <p:attrNameLst>
                                          <p:attrName>style.visibility</p:attrName>
                                        </p:attrNameLst>
                                      </p:cBhvr>
                                      <p:to>
                                        <p:strVal val="visible"/>
                                      </p:to>
                                    </p:set>
                                  </p:childTnLst>
                                </p:cTn>
                              </p:par>
                            </p:childTnLst>
                          </p:cTn>
                        </p:par>
                      </p:childTnLst>
                    </p:cTn>
                  </p:par>
                  <p:par>
                    <p:cTn id="236" fill="hold">
                      <p:stCondLst>
                        <p:cond delay="indefinite"/>
                      </p:stCondLst>
                      <p:childTnLst>
                        <p:par>
                          <p:cTn id="237" fill="hold">
                            <p:stCondLst>
                              <p:cond delay="0"/>
                            </p:stCondLst>
                            <p:childTnLst>
                              <p:par>
                                <p:cTn id="238" presetID="1" presetClass="exit" presetSubtype="0" fill="hold" nodeType="clickEffect">
                                  <p:stCondLst>
                                    <p:cond delay="0"/>
                                  </p:stCondLst>
                                  <p:childTnLst>
                                    <p:set>
                                      <p:cBhvr>
                                        <p:cTn id="239" dur="1" fill="hold">
                                          <p:stCondLst>
                                            <p:cond delay="0"/>
                                          </p:stCondLst>
                                        </p:cTn>
                                        <p:tgtEl>
                                          <p:spTgt spid="839"/>
                                        </p:tgtEl>
                                        <p:attrNameLst>
                                          <p:attrName>style.visibility</p:attrName>
                                        </p:attrNameLst>
                                      </p:cBhvr>
                                      <p:to>
                                        <p:strVal val="hidden"/>
                                      </p:to>
                                    </p:set>
                                  </p:childTnLst>
                                </p:cTn>
                              </p:par>
                              <p:par>
                                <p:cTn id="240" presetID="1" presetClass="entr" presetSubtype="0" fill="hold" nodeType="withEffect">
                                  <p:stCondLst>
                                    <p:cond delay="0"/>
                                  </p:stCondLst>
                                  <p:childTnLst>
                                    <p:set>
                                      <p:cBhvr>
                                        <p:cTn id="241" dur="1" fill="hold">
                                          <p:stCondLst>
                                            <p:cond delay="0"/>
                                          </p:stCondLst>
                                        </p:cTn>
                                        <p:tgtEl>
                                          <p:spTgt spid="860"/>
                                        </p:tgtEl>
                                        <p:attrNameLst>
                                          <p:attrName>style.visibility</p:attrName>
                                        </p:attrNameLst>
                                      </p:cBhvr>
                                      <p:to>
                                        <p:strVal val="visible"/>
                                      </p:to>
                                    </p:set>
                                  </p:childTnLst>
                                </p:cTn>
                              </p:par>
                            </p:childTnLst>
                          </p:cTn>
                        </p:par>
                      </p:childTnLst>
                    </p:cTn>
                  </p:par>
                  <p:par>
                    <p:cTn id="242" fill="hold">
                      <p:stCondLst>
                        <p:cond delay="indefinite"/>
                      </p:stCondLst>
                      <p:childTnLst>
                        <p:par>
                          <p:cTn id="243" fill="hold">
                            <p:stCondLst>
                              <p:cond delay="0"/>
                            </p:stCondLst>
                            <p:childTnLst>
                              <p:par>
                                <p:cTn id="244" presetID="1" presetClass="exit" presetSubtype="0" fill="hold" nodeType="clickEffect">
                                  <p:stCondLst>
                                    <p:cond delay="0"/>
                                  </p:stCondLst>
                                  <p:childTnLst>
                                    <p:set>
                                      <p:cBhvr>
                                        <p:cTn id="245" dur="1" fill="hold">
                                          <p:stCondLst>
                                            <p:cond delay="0"/>
                                          </p:stCondLst>
                                        </p:cTn>
                                        <p:tgtEl>
                                          <p:spTgt spid="860"/>
                                        </p:tgtEl>
                                        <p:attrNameLst>
                                          <p:attrName>style.visibility</p:attrName>
                                        </p:attrNameLst>
                                      </p:cBhvr>
                                      <p:to>
                                        <p:strVal val="hidden"/>
                                      </p:to>
                                    </p:set>
                                  </p:childTnLst>
                                </p:cTn>
                              </p:par>
                              <p:par>
                                <p:cTn id="246" presetID="1" presetClass="entr" presetSubtype="0" fill="hold" nodeType="withEffect">
                                  <p:stCondLst>
                                    <p:cond delay="0"/>
                                  </p:stCondLst>
                                  <p:childTnLst>
                                    <p:set>
                                      <p:cBhvr>
                                        <p:cTn id="247" dur="1" fill="hold">
                                          <p:stCondLst>
                                            <p:cond delay="0"/>
                                          </p:stCondLst>
                                        </p:cTn>
                                        <p:tgtEl>
                                          <p:spTgt spid="881"/>
                                        </p:tgtEl>
                                        <p:attrNameLst>
                                          <p:attrName>style.visibility</p:attrName>
                                        </p:attrNameLst>
                                      </p:cBhvr>
                                      <p:to>
                                        <p:strVal val="visible"/>
                                      </p:to>
                                    </p:set>
                                  </p:childTnLst>
                                </p:cTn>
                              </p:par>
                            </p:childTnLst>
                          </p:cTn>
                        </p:par>
                      </p:childTnLst>
                    </p:cTn>
                  </p:par>
                  <p:par>
                    <p:cTn id="248" fill="hold">
                      <p:stCondLst>
                        <p:cond delay="indefinite"/>
                      </p:stCondLst>
                      <p:childTnLst>
                        <p:par>
                          <p:cTn id="249" fill="hold">
                            <p:stCondLst>
                              <p:cond delay="0"/>
                            </p:stCondLst>
                            <p:childTnLst>
                              <p:par>
                                <p:cTn id="250" presetID="1" presetClass="exit" presetSubtype="0" fill="hold" nodeType="clickEffect">
                                  <p:stCondLst>
                                    <p:cond delay="0"/>
                                  </p:stCondLst>
                                  <p:childTnLst>
                                    <p:set>
                                      <p:cBhvr>
                                        <p:cTn id="251" dur="1" fill="hold">
                                          <p:stCondLst>
                                            <p:cond delay="0"/>
                                          </p:stCondLst>
                                        </p:cTn>
                                        <p:tgtEl>
                                          <p:spTgt spid="881"/>
                                        </p:tgtEl>
                                        <p:attrNameLst>
                                          <p:attrName>style.visibility</p:attrName>
                                        </p:attrNameLst>
                                      </p:cBhvr>
                                      <p:to>
                                        <p:strVal val="hidden"/>
                                      </p:to>
                                    </p:set>
                                  </p:childTnLst>
                                </p:cTn>
                              </p:par>
                              <p:par>
                                <p:cTn id="252" presetID="1" presetClass="entr" presetSubtype="0" fill="hold" nodeType="withEffect">
                                  <p:stCondLst>
                                    <p:cond delay="0"/>
                                  </p:stCondLst>
                                  <p:childTnLst>
                                    <p:set>
                                      <p:cBhvr>
                                        <p:cTn id="253" dur="1" fill="hold">
                                          <p:stCondLst>
                                            <p:cond delay="0"/>
                                          </p:stCondLst>
                                        </p:cTn>
                                        <p:tgtEl>
                                          <p:spTgt spid="902"/>
                                        </p:tgtEl>
                                        <p:attrNameLst>
                                          <p:attrName>style.visibility</p:attrName>
                                        </p:attrNameLst>
                                      </p:cBhvr>
                                      <p:to>
                                        <p:strVal val="visible"/>
                                      </p:to>
                                    </p:set>
                                  </p:childTnLst>
                                </p:cTn>
                              </p:par>
                            </p:childTnLst>
                          </p:cTn>
                        </p:par>
                      </p:childTnLst>
                    </p:cTn>
                  </p:par>
                  <p:par>
                    <p:cTn id="254" fill="hold">
                      <p:stCondLst>
                        <p:cond delay="indefinite"/>
                      </p:stCondLst>
                      <p:childTnLst>
                        <p:par>
                          <p:cTn id="255" fill="hold">
                            <p:stCondLst>
                              <p:cond delay="0"/>
                            </p:stCondLst>
                            <p:childTnLst>
                              <p:par>
                                <p:cTn id="256" presetID="1" presetClass="exit" presetSubtype="0" fill="hold" nodeType="clickEffect">
                                  <p:stCondLst>
                                    <p:cond delay="0"/>
                                  </p:stCondLst>
                                  <p:childTnLst>
                                    <p:set>
                                      <p:cBhvr>
                                        <p:cTn id="257" dur="1" fill="hold">
                                          <p:stCondLst>
                                            <p:cond delay="0"/>
                                          </p:stCondLst>
                                        </p:cTn>
                                        <p:tgtEl>
                                          <p:spTgt spid="902"/>
                                        </p:tgtEl>
                                        <p:attrNameLst>
                                          <p:attrName>style.visibility</p:attrName>
                                        </p:attrNameLst>
                                      </p:cBhvr>
                                      <p:to>
                                        <p:strVal val="hidden"/>
                                      </p:to>
                                    </p:set>
                                  </p:childTnLst>
                                </p:cTn>
                              </p:par>
                              <p:par>
                                <p:cTn id="258" presetID="1" presetClass="entr" presetSubtype="0" fill="hold" nodeType="withEffect">
                                  <p:stCondLst>
                                    <p:cond delay="0"/>
                                  </p:stCondLst>
                                  <p:childTnLst>
                                    <p:set>
                                      <p:cBhvr>
                                        <p:cTn id="259" dur="1" fill="hold">
                                          <p:stCondLst>
                                            <p:cond delay="0"/>
                                          </p:stCondLst>
                                        </p:cTn>
                                        <p:tgtEl>
                                          <p:spTgt spid="923"/>
                                        </p:tgtEl>
                                        <p:attrNameLst>
                                          <p:attrName>style.visibility</p:attrName>
                                        </p:attrNameLst>
                                      </p:cBhvr>
                                      <p:to>
                                        <p:strVal val="visible"/>
                                      </p:to>
                                    </p:set>
                                  </p:childTnLst>
                                </p:cTn>
                              </p:par>
                            </p:childTnLst>
                          </p:cTn>
                        </p:par>
                      </p:childTnLst>
                    </p:cTn>
                  </p:par>
                  <p:par>
                    <p:cTn id="260" fill="hold">
                      <p:stCondLst>
                        <p:cond delay="indefinite"/>
                      </p:stCondLst>
                      <p:childTnLst>
                        <p:par>
                          <p:cTn id="261" fill="hold">
                            <p:stCondLst>
                              <p:cond delay="0"/>
                            </p:stCondLst>
                            <p:childTnLst>
                              <p:par>
                                <p:cTn id="262" presetID="1" presetClass="exit" presetSubtype="0" fill="hold" nodeType="clickEffect">
                                  <p:stCondLst>
                                    <p:cond delay="0"/>
                                  </p:stCondLst>
                                  <p:childTnLst>
                                    <p:set>
                                      <p:cBhvr>
                                        <p:cTn id="263" dur="1" fill="hold">
                                          <p:stCondLst>
                                            <p:cond delay="0"/>
                                          </p:stCondLst>
                                        </p:cTn>
                                        <p:tgtEl>
                                          <p:spTgt spid="923"/>
                                        </p:tgtEl>
                                        <p:attrNameLst>
                                          <p:attrName>style.visibility</p:attrName>
                                        </p:attrNameLst>
                                      </p:cBhvr>
                                      <p:to>
                                        <p:strVal val="hidden"/>
                                      </p:to>
                                    </p:set>
                                  </p:childTnLst>
                                </p:cTn>
                              </p:par>
                              <p:par>
                                <p:cTn id="264" presetID="1" presetClass="entr" presetSubtype="0" fill="hold" nodeType="withEffect">
                                  <p:stCondLst>
                                    <p:cond delay="0"/>
                                  </p:stCondLst>
                                  <p:childTnLst>
                                    <p:set>
                                      <p:cBhvr>
                                        <p:cTn id="265" dur="1" fill="hold">
                                          <p:stCondLst>
                                            <p:cond delay="0"/>
                                          </p:stCondLst>
                                        </p:cTn>
                                        <p:tgtEl>
                                          <p:spTgt spid="944"/>
                                        </p:tgtEl>
                                        <p:attrNameLst>
                                          <p:attrName>style.visibility</p:attrName>
                                        </p:attrNameLst>
                                      </p:cBhvr>
                                      <p:to>
                                        <p:strVal val="visible"/>
                                      </p:to>
                                    </p:set>
                                  </p:childTnLst>
                                </p:cTn>
                              </p:par>
                            </p:childTnLst>
                          </p:cTn>
                        </p:par>
                      </p:childTnLst>
                    </p:cTn>
                  </p:par>
                  <p:par>
                    <p:cTn id="266" fill="hold">
                      <p:stCondLst>
                        <p:cond delay="indefinite"/>
                      </p:stCondLst>
                      <p:childTnLst>
                        <p:par>
                          <p:cTn id="267" fill="hold">
                            <p:stCondLst>
                              <p:cond delay="0"/>
                            </p:stCondLst>
                            <p:childTnLst>
                              <p:par>
                                <p:cTn id="268" presetID="1" presetClass="exit" presetSubtype="0" fill="hold" nodeType="clickEffect">
                                  <p:stCondLst>
                                    <p:cond delay="0"/>
                                  </p:stCondLst>
                                  <p:childTnLst>
                                    <p:set>
                                      <p:cBhvr>
                                        <p:cTn id="269" dur="1" fill="hold">
                                          <p:stCondLst>
                                            <p:cond delay="0"/>
                                          </p:stCondLst>
                                        </p:cTn>
                                        <p:tgtEl>
                                          <p:spTgt spid="944"/>
                                        </p:tgtEl>
                                        <p:attrNameLst>
                                          <p:attrName>style.visibility</p:attrName>
                                        </p:attrNameLst>
                                      </p:cBhvr>
                                      <p:to>
                                        <p:strVal val="hidden"/>
                                      </p:to>
                                    </p:set>
                                  </p:childTnLst>
                                </p:cTn>
                              </p:par>
                              <p:par>
                                <p:cTn id="270" presetID="1" presetClass="entr" presetSubtype="0" fill="hold" nodeType="withEffect">
                                  <p:stCondLst>
                                    <p:cond delay="0"/>
                                  </p:stCondLst>
                                  <p:childTnLst>
                                    <p:set>
                                      <p:cBhvr>
                                        <p:cTn id="271" dur="1" fill="hold">
                                          <p:stCondLst>
                                            <p:cond delay="0"/>
                                          </p:stCondLst>
                                        </p:cTn>
                                        <p:tgtEl>
                                          <p:spTgt spid="965"/>
                                        </p:tgtEl>
                                        <p:attrNameLst>
                                          <p:attrName>style.visibility</p:attrName>
                                        </p:attrNameLst>
                                      </p:cBhvr>
                                      <p:to>
                                        <p:strVal val="visible"/>
                                      </p:to>
                                    </p:set>
                                  </p:childTnLst>
                                </p:cTn>
                              </p:par>
                            </p:childTnLst>
                          </p:cTn>
                        </p:par>
                      </p:childTnLst>
                    </p:cTn>
                  </p:par>
                  <p:par>
                    <p:cTn id="272" fill="hold">
                      <p:stCondLst>
                        <p:cond delay="indefinite"/>
                      </p:stCondLst>
                      <p:childTnLst>
                        <p:par>
                          <p:cTn id="273" fill="hold">
                            <p:stCondLst>
                              <p:cond delay="0"/>
                            </p:stCondLst>
                            <p:childTnLst>
                              <p:par>
                                <p:cTn id="274" presetID="1" presetClass="exit" presetSubtype="0" fill="hold" nodeType="clickEffect">
                                  <p:stCondLst>
                                    <p:cond delay="0"/>
                                  </p:stCondLst>
                                  <p:childTnLst>
                                    <p:set>
                                      <p:cBhvr>
                                        <p:cTn id="275" dur="1" fill="hold">
                                          <p:stCondLst>
                                            <p:cond delay="0"/>
                                          </p:stCondLst>
                                        </p:cTn>
                                        <p:tgtEl>
                                          <p:spTgt spid="965"/>
                                        </p:tgtEl>
                                        <p:attrNameLst>
                                          <p:attrName>style.visibility</p:attrName>
                                        </p:attrNameLst>
                                      </p:cBhvr>
                                      <p:to>
                                        <p:strVal val="hidden"/>
                                      </p:to>
                                    </p:set>
                                  </p:childTnLst>
                                </p:cTn>
                              </p:par>
                              <p:par>
                                <p:cTn id="276" presetID="1" presetClass="entr" presetSubtype="0" fill="hold" nodeType="withEffect">
                                  <p:stCondLst>
                                    <p:cond delay="0"/>
                                  </p:stCondLst>
                                  <p:childTnLst>
                                    <p:set>
                                      <p:cBhvr>
                                        <p:cTn id="277" dur="1" fill="hold">
                                          <p:stCondLst>
                                            <p:cond delay="0"/>
                                          </p:stCondLst>
                                        </p:cTn>
                                        <p:tgtEl>
                                          <p:spTgt spid="9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p:bldP spid="365" grpId="1"/>
      <p:bldP spid="366" grpId="0"/>
      <p:bldP spid="366" grpId="1"/>
      <p:bldP spid="374" grpId="0"/>
      <p:bldP spid="375" grpId="0"/>
      <p:bldP spid="375" grpId="1"/>
      <p:bldP spid="376" grpId="0"/>
      <p:bldP spid="376" grpId="1"/>
      <p:bldP spid="377" grpId="0"/>
      <p:bldP spid="377" grpId="1"/>
      <p:bldP spid="378" grpId="0"/>
      <p:bldP spid="378" grpId="1"/>
      <p:bldP spid="647" grpId="0"/>
      <p:bldP spid="354" grpId="0" animBg="1"/>
      <p:bldP spid="6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58" name="Rectangle 257"/>
          <p:cNvSpPr/>
          <p:nvPr/>
        </p:nvSpPr>
        <p:spPr>
          <a:xfrm>
            <a:off x="152400" y="614645"/>
            <a:ext cx="3400835" cy="44179"/>
          </a:xfrm>
          <a:prstGeom prst="rect">
            <a:avLst/>
          </a:prstGeom>
          <a:gradFill flip="none" rotWithShape="1">
            <a:gsLst>
              <a:gs pos="0">
                <a:srgbClr val="FFFF00">
                  <a:alpha val="0"/>
                </a:srgbClr>
              </a:gs>
              <a:gs pos="54000">
                <a:srgbClr val="FFFF00"/>
              </a:gs>
              <a:gs pos="100000">
                <a:srgbClr val="FFFF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59" name="Rectangle 258"/>
          <p:cNvSpPr/>
          <p:nvPr/>
        </p:nvSpPr>
        <p:spPr>
          <a:xfrm>
            <a:off x="210381" y="209550"/>
            <a:ext cx="3284875" cy="461665"/>
          </a:xfrm>
          <a:prstGeom prst="rect">
            <a:avLst/>
          </a:prstGeom>
        </p:spPr>
        <p:txBody>
          <a:bodyPr wrap="none">
            <a:spAutoFit/>
          </a:bodyPr>
          <a:lstStyle/>
          <a:p>
            <a:pPr algn="ctr">
              <a:defRPr/>
            </a:pPr>
            <a:r>
              <a:rPr lang="en-US" sz="2400"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Drawing of DC Motor</a:t>
            </a:r>
            <a:endParaRPr lang="en-US" sz="2400"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260" name="Rectangle 259"/>
          <p:cNvSpPr/>
          <p:nvPr/>
        </p:nvSpPr>
        <p:spPr>
          <a:xfrm>
            <a:off x="2723986" y="1068484"/>
            <a:ext cx="1058467" cy="1069972"/>
          </a:xfrm>
          <a:prstGeom prst="rect">
            <a:avLst/>
          </a:prstGeom>
          <a:solidFill>
            <a:srgbClr val="80000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t>N</a:t>
            </a:r>
            <a:endParaRPr lang="en-IN" dirty="0"/>
          </a:p>
        </p:txBody>
      </p:sp>
      <p:sp>
        <p:nvSpPr>
          <p:cNvPr id="261" name="Parallelogram 260"/>
          <p:cNvSpPr/>
          <p:nvPr/>
        </p:nvSpPr>
        <p:spPr>
          <a:xfrm flipH="1">
            <a:off x="2294471" y="762000"/>
            <a:ext cx="1487990" cy="306483"/>
          </a:xfrm>
          <a:prstGeom prst="parallelogram">
            <a:avLst>
              <a:gd name="adj" fmla="val 130750"/>
            </a:avLst>
          </a:prstGeom>
          <a:gradFill flip="none" rotWithShape="1">
            <a:gsLst>
              <a:gs pos="0">
                <a:srgbClr val="800000">
                  <a:shade val="30000"/>
                  <a:satMod val="115000"/>
                </a:srgbClr>
              </a:gs>
              <a:gs pos="50000">
                <a:srgbClr val="800000">
                  <a:shade val="67500"/>
                  <a:satMod val="115000"/>
                </a:srgbClr>
              </a:gs>
              <a:gs pos="100000">
                <a:srgbClr val="800000">
                  <a:shade val="100000"/>
                  <a:satMod val="115000"/>
                </a:srgbClr>
              </a:gs>
            </a:gsLst>
            <a:lin ang="5400000" scaled="1"/>
            <a:tileRect/>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2" name="Parallelogram 261"/>
          <p:cNvSpPr/>
          <p:nvPr/>
        </p:nvSpPr>
        <p:spPr>
          <a:xfrm rot="16200000">
            <a:off x="1818072" y="1229927"/>
            <a:ext cx="1374651" cy="438795"/>
          </a:xfrm>
          <a:prstGeom prst="parallelogram">
            <a:avLst>
              <a:gd name="adj" fmla="val 69500"/>
            </a:avLst>
          </a:prstGeom>
          <a:gradFill flip="none" rotWithShape="1">
            <a:gsLst>
              <a:gs pos="0">
                <a:srgbClr val="800000">
                  <a:shade val="30000"/>
                  <a:satMod val="115000"/>
                </a:srgbClr>
              </a:gs>
              <a:gs pos="50000">
                <a:srgbClr val="800000">
                  <a:shade val="67500"/>
                  <a:satMod val="115000"/>
                </a:srgbClr>
              </a:gs>
              <a:gs pos="100000">
                <a:srgbClr val="800000">
                  <a:shade val="100000"/>
                  <a:satMod val="115000"/>
                </a:srgbClr>
              </a:gs>
            </a:gsLst>
            <a:lin ang="0" scaled="1"/>
            <a:tileRect/>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3" name="Parallelogram 262"/>
          <p:cNvSpPr/>
          <p:nvPr/>
        </p:nvSpPr>
        <p:spPr>
          <a:xfrm flipH="1">
            <a:off x="5584559" y="588248"/>
            <a:ext cx="1503332" cy="449977"/>
          </a:xfrm>
          <a:prstGeom prst="parallelogram">
            <a:avLst>
              <a:gd name="adj" fmla="val 91326"/>
            </a:avLst>
          </a:prstGeom>
          <a:gradFill flip="none" rotWithShape="1">
            <a:gsLst>
              <a:gs pos="0">
                <a:srgbClr val="800000">
                  <a:shade val="30000"/>
                  <a:satMod val="115000"/>
                </a:srgbClr>
              </a:gs>
              <a:gs pos="50000">
                <a:srgbClr val="800000">
                  <a:shade val="67500"/>
                  <a:satMod val="115000"/>
                </a:srgbClr>
              </a:gs>
              <a:gs pos="100000">
                <a:srgbClr val="800000">
                  <a:shade val="100000"/>
                  <a:satMod val="115000"/>
                </a:srgbClr>
              </a:gs>
            </a:gsLst>
            <a:lin ang="5400000" scaled="1"/>
            <a:tileRect/>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4" name="Parallelogram 263"/>
          <p:cNvSpPr/>
          <p:nvPr/>
        </p:nvSpPr>
        <p:spPr>
          <a:xfrm rot="5400000">
            <a:off x="5016165" y="1152851"/>
            <a:ext cx="1542921" cy="413542"/>
          </a:xfrm>
          <a:prstGeom prst="parallelogram">
            <a:avLst>
              <a:gd name="adj" fmla="val 107284"/>
            </a:avLst>
          </a:prstGeom>
          <a:gradFill flip="none" rotWithShape="1">
            <a:gsLst>
              <a:gs pos="0">
                <a:srgbClr val="800000">
                  <a:shade val="30000"/>
                  <a:satMod val="115000"/>
                </a:srgbClr>
              </a:gs>
              <a:gs pos="50000">
                <a:srgbClr val="800000">
                  <a:shade val="67500"/>
                  <a:satMod val="115000"/>
                </a:srgbClr>
              </a:gs>
              <a:gs pos="100000">
                <a:srgbClr val="800000">
                  <a:shade val="100000"/>
                  <a:satMod val="115000"/>
                </a:srgbClr>
              </a:gs>
            </a:gsLst>
            <a:lin ang="0" scaled="1"/>
            <a:tileRect/>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5" name="Rectangle 264"/>
          <p:cNvSpPr/>
          <p:nvPr/>
        </p:nvSpPr>
        <p:spPr>
          <a:xfrm>
            <a:off x="5993796" y="1035412"/>
            <a:ext cx="1092804" cy="1091042"/>
          </a:xfrm>
          <a:prstGeom prst="rect">
            <a:avLst/>
          </a:prstGeom>
          <a:solidFill>
            <a:srgbClr val="80000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prstClr val="white"/>
                </a:solidFill>
              </a:rPr>
              <a:t>S</a:t>
            </a:r>
            <a:endParaRPr lang="en-IN" dirty="0"/>
          </a:p>
        </p:txBody>
      </p:sp>
      <p:cxnSp>
        <p:nvCxnSpPr>
          <p:cNvPr id="267" name="Straight Connector 266"/>
          <p:cNvCxnSpPr/>
          <p:nvPr/>
        </p:nvCxnSpPr>
        <p:spPr>
          <a:xfrm>
            <a:off x="4265613" y="2855913"/>
            <a:ext cx="86868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rot="16200000">
            <a:off x="3382599" y="3738557"/>
            <a:ext cx="17819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4275137" y="4610100"/>
            <a:ext cx="8765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6103143" y="4591050"/>
            <a:ext cx="78909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rot="16200000">
            <a:off x="5994037" y="3709981"/>
            <a:ext cx="17819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5975351" y="2830513"/>
            <a:ext cx="914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74" name="Freeform 273"/>
          <p:cNvSpPr/>
          <p:nvPr/>
        </p:nvSpPr>
        <p:spPr>
          <a:xfrm>
            <a:off x="3855719" y="1092200"/>
            <a:ext cx="2012633" cy="1780222"/>
          </a:xfrm>
          <a:custGeom>
            <a:avLst/>
            <a:gdLst>
              <a:gd name="connsiteX0" fmla="*/ 1257300 w 2026920"/>
              <a:gd name="connsiteY0" fmla="*/ 1813560 h 1813560"/>
              <a:gd name="connsiteX1" fmla="*/ 800100 w 2026920"/>
              <a:gd name="connsiteY1" fmla="*/ 1013460 h 1813560"/>
              <a:gd name="connsiteX2" fmla="*/ 487680 w 2026920"/>
              <a:gd name="connsiteY2" fmla="*/ 1013460 h 1813560"/>
              <a:gd name="connsiteX3" fmla="*/ 0 w 2026920"/>
              <a:gd name="connsiteY3" fmla="*/ 0 h 1813560"/>
              <a:gd name="connsiteX4" fmla="*/ 1196340 w 2026920"/>
              <a:gd name="connsiteY4" fmla="*/ 0 h 1813560"/>
              <a:gd name="connsiteX5" fmla="*/ 1729740 w 2026920"/>
              <a:gd name="connsiteY5" fmla="*/ 1021080 h 1813560"/>
              <a:gd name="connsiteX6" fmla="*/ 1409700 w 2026920"/>
              <a:gd name="connsiteY6" fmla="*/ 1021080 h 1813560"/>
              <a:gd name="connsiteX7" fmla="*/ 2026920 w 2026920"/>
              <a:gd name="connsiteY7" fmla="*/ 1790700 h 1813560"/>
              <a:gd name="connsiteX0" fmla="*/ 1282700 w 2026920"/>
              <a:gd name="connsiteY0" fmla="*/ 1838960 h 1838960"/>
              <a:gd name="connsiteX1" fmla="*/ 800100 w 2026920"/>
              <a:gd name="connsiteY1" fmla="*/ 1013460 h 1838960"/>
              <a:gd name="connsiteX2" fmla="*/ 487680 w 2026920"/>
              <a:gd name="connsiteY2" fmla="*/ 1013460 h 1838960"/>
              <a:gd name="connsiteX3" fmla="*/ 0 w 2026920"/>
              <a:gd name="connsiteY3" fmla="*/ 0 h 1838960"/>
              <a:gd name="connsiteX4" fmla="*/ 1196340 w 2026920"/>
              <a:gd name="connsiteY4" fmla="*/ 0 h 1838960"/>
              <a:gd name="connsiteX5" fmla="*/ 1729740 w 2026920"/>
              <a:gd name="connsiteY5" fmla="*/ 1021080 h 1838960"/>
              <a:gd name="connsiteX6" fmla="*/ 1409700 w 2026920"/>
              <a:gd name="connsiteY6" fmla="*/ 1021080 h 1838960"/>
              <a:gd name="connsiteX7" fmla="*/ 2026920 w 2026920"/>
              <a:gd name="connsiteY7" fmla="*/ 1790700 h 1838960"/>
              <a:gd name="connsiteX0" fmla="*/ 1397000 w 2026920"/>
              <a:gd name="connsiteY0" fmla="*/ 1881822 h 1881822"/>
              <a:gd name="connsiteX1" fmla="*/ 800100 w 2026920"/>
              <a:gd name="connsiteY1" fmla="*/ 1013460 h 1881822"/>
              <a:gd name="connsiteX2" fmla="*/ 487680 w 2026920"/>
              <a:gd name="connsiteY2" fmla="*/ 1013460 h 1881822"/>
              <a:gd name="connsiteX3" fmla="*/ 0 w 2026920"/>
              <a:gd name="connsiteY3" fmla="*/ 0 h 1881822"/>
              <a:gd name="connsiteX4" fmla="*/ 1196340 w 2026920"/>
              <a:gd name="connsiteY4" fmla="*/ 0 h 1881822"/>
              <a:gd name="connsiteX5" fmla="*/ 1729740 w 2026920"/>
              <a:gd name="connsiteY5" fmla="*/ 1021080 h 1881822"/>
              <a:gd name="connsiteX6" fmla="*/ 1409700 w 2026920"/>
              <a:gd name="connsiteY6" fmla="*/ 1021080 h 1881822"/>
              <a:gd name="connsiteX7" fmla="*/ 2026920 w 2026920"/>
              <a:gd name="connsiteY7" fmla="*/ 1790700 h 1881822"/>
              <a:gd name="connsiteX0" fmla="*/ 1397000 w 1974533"/>
              <a:gd name="connsiteY0" fmla="*/ 1881822 h 1881822"/>
              <a:gd name="connsiteX1" fmla="*/ 800100 w 1974533"/>
              <a:gd name="connsiteY1" fmla="*/ 1013460 h 1881822"/>
              <a:gd name="connsiteX2" fmla="*/ 487680 w 1974533"/>
              <a:gd name="connsiteY2" fmla="*/ 1013460 h 1881822"/>
              <a:gd name="connsiteX3" fmla="*/ 0 w 1974533"/>
              <a:gd name="connsiteY3" fmla="*/ 0 h 1881822"/>
              <a:gd name="connsiteX4" fmla="*/ 1196340 w 1974533"/>
              <a:gd name="connsiteY4" fmla="*/ 0 h 1881822"/>
              <a:gd name="connsiteX5" fmla="*/ 1729740 w 1974533"/>
              <a:gd name="connsiteY5" fmla="*/ 1021080 h 1881822"/>
              <a:gd name="connsiteX6" fmla="*/ 1409700 w 1974533"/>
              <a:gd name="connsiteY6" fmla="*/ 1021080 h 1881822"/>
              <a:gd name="connsiteX7" fmla="*/ 1974533 w 1974533"/>
              <a:gd name="connsiteY7" fmla="*/ 1804988 h 1881822"/>
              <a:gd name="connsiteX0" fmla="*/ 1397000 w 1974533"/>
              <a:gd name="connsiteY0" fmla="*/ 1881822 h 1881822"/>
              <a:gd name="connsiteX1" fmla="*/ 800100 w 1974533"/>
              <a:gd name="connsiteY1" fmla="*/ 1013460 h 1881822"/>
              <a:gd name="connsiteX2" fmla="*/ 487680 w 1974533"/>
              <a:gd name="connsiteY2" fmla="*/ 1013460 h 1881822"/>
              <a:gd name="connsiteX3" fmla="*/ 0 w 1974533"/>
              <a:gd name="connsiteY3" fmla="*/ 0 h 1881822"/>
              <a:gd name="connsiteX4" fmla="*/ 1113790 w 1974533"/>
              <a:gd name="connsiteY4" fmla="*/ 101600 h 1881822"/>
              <a:gd name="connsiteX5" fmla="*/ 1729740 w 1974533"/>
              <a:gd name="connsiteY5" fmla="*/ 1021080 h 1881822"/>
              <a:gd name="connsiteX6" fmla="*/ 1409700 w 1974533"/>
              <a:gd name="connsiteY6" fmla="*/ 1021080 h 1881822"/>
              <a:gd name="connsiteX7" fmla="*/ 1974533 w 1974533"/>
              <a:gd name="connsiteY7" fmla="*/ 1804988 h 1881822"/>
              <a:gd name="connsiteX0" fmla="*/ 1447800 w 2025333"/>
              <a:gd name="connsiteY0" fmla="*/ 1780222 h 1780222"/>
              <a:gd name="connsiteX1" fmla="*/ 850900 w 2025333"/>
              <a:gd name="connsiteY1" fmla="*/ 911860 h 1780222"/>
              <a:gd name="connsiteX2" fmla="*/ 538480 w 2025333"/>
              <a:gd name="connsiteY2" fmla="*/ 911860 h 1780222"/>
              <a:gd name="connsiteX3" fmla="*/ 0 w 2025333"/>
              <a:gd name="connsiteY3" fmla="*/ 38100 h 1780222"/>
              <a:gd name="connsiteX4" fmla="*/ 1164590 w 2025333"/>
              <a:gd name="connsiteY4" fmla="*/ 0 h 1780222"/>
              <a:gd name="connsiteX5" fmla="*/ 1780540 w 2025333"/>
              <a:gd name="connsiteY5" fmla="*/ 919480 h 1780222"/>
              <a:gd name="connsiteX6" fmla="*/ 1460500 w 2025333"/>
              <a:gd name="connsiteY6" fmla="*/ 919480 h 1780222"/>
              <a:gd name="connsiteX7" fmla="*/ 2025333 w 2025333"/>
              <a:gd name="connsiteY7" fmla="*/ 1703388 h 1780222"/>
              <a:gd name="connsiteX0" fmla="*/ 1435100 w 2012633"/>
              <a:gd name="connsiteY0" fmla="*/ 1780222 h 1780222"/>
              <a:gd name="connsiteX1" fmla="*/ 838200 w 2012633"/>
              <a:gd name="connsiteY1" fmla="*/ 911860 h 1780222"/>
              <a:gd name="connsiteX2" fmla="*/ 525780 w 2012633"/>
              <a:gd name="connsiteY2" fmla="*/ 911860 h 1780222"/>
              <a:gd name="connsiteX3" fmla="*/ 0 w 2012633"/>
              <a:gd name="connsiteY3" fmla="*/ 6350 h 1780222"/>
              <a:gd name="connsiteX4" fmla="*/ 1151890 w 2012633"/>
              <a:gd name="connsiteY4" fmla="*/ 0 h 1780222"/>
              <a:gd name="connsiteX5" fmla="*/ 1767840 w 2012633"/>
              <a:gd name="connsiteY5" fmla="*/ 919480 h 1780222"/>
              <a:gd name="connsiteX6" fmla="*/ 1447800 w 2012633"/>
              <a:gd name="connsiteY6" fmla="*/ 919480 h 1780222"/>
              <a:gd name="connsiteX7" fmla="*/ 2012633 w 2012633"/>
              <a:gd name="connsiteY7" fmla="*/ 1703388 h 1780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633" h="1780222">
                <a:moveTo>
                  <a:pt x="1435100" y="1780222"/>
                </a:moveTo>
                <a:lnTo>
                  <a:pt x="838200" y="911860"/>
                </a:lnTo>
                <a:lnTo>
                  <a:pt x="525780" y="911860"/>
                </a:lnTo>
                <a:lnTo>
                  <a:pt x="0" y="6350"/>
                </a:lnTo>
                <a:lnTo>
                  <a:pt x="1151890" y="0"/>
                </a:lnTo>
                <a:lnTo>
                  <a:pt x="1767840" y="919480"/>
                </a:lnTo>
                <a:lnTo>
                  <a:pt x="1447800" y="919480"/>
                </a:lnTo>
                <a:lnTo>
                  <a:pt x="2012633" y="1703388"/>
                </a:lnTo>
              </a:path>
            </a:pathLst>
          </a:custGeom>
          <a:noFill/>
          <a:ln w="38100">
            <a:solidFill>
              <a:srgbClr val="FF66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1" name="Cube 270"/>
          <p:cNvSpPr/>
          <p:nvPr/>
        </p:nvSpPr>
        <p:spPr>
          <a:xfrm flipH="1">
            <a:off x="5837055" y="2769393"/>
            <a:ext cx="155196" cy="111919"/>
          </a:xfrm>
          <a:prstGeom prst="cub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75" name="Group 274"/>
          <p:cNvGrpSpPr/>
          <p:nvPr/>
        </p:nvGrpSpPr>
        <p:grpSpPr>
          <a:xfrm>
            <a:off x="5110252" y="2321336"/>
            <a:ext cx="992891" cy="1150528"/>
            <a:chOff x="4729252" y="2473736"/>
            <a:chExt cx="992891" cy="1150528"/>
          </a:xfrm>
        </p:grpSpPr>
        <p:sp>
          <p:nvSpPr>
            <p:cNvPr id="276" name="Freeform 275"/>
            <p:cNvSpPr/>
            <p:nvPr/>
          </p:nvSpPr>
          <p:spPr>
            <a:xfrm>
              <a:off x="4729252" y="2473736"/>
              <a:ext cx="978604" cy="1010033"/>
            </a:xfrm>
            <a:custGeom>
              <a:avLst/>
              <a:gdLst>
                <a:gd name="connsiteX0" fmla="*/ 0 w 971550"/>
                <a:gd name="connsiteY0" fmla="*/ 135731 h 942975"/>
                <a:gd name="connsiteX1" fmla="*/ 419100 w 971550"/>
                <a:gd name="connsiteY1" fmla="*/ 0 h 942975"/>
                <a:gd name="connsiteX2" fmla="*/ 971550 w 971550"/>
                <a:gd name="connsiteY2" fmla="*/ 866775 h 942975"/>
                <a:gd name="connsiteX3" fmla="*/ 507207 w 971550"/>
                <a:gd name="connsiteY3" fmla="*/ 942975 h 942975"/>
                <a:gd name="connsiteX4" fmla="*/ 0 w 971550"/>
                <a:gd name="connsiteY4" fmla="*/ 135731 h 942975"/>
                <a:gd name="connsiteX0" fmla="*/ 940 w 972490"/>
                <a:gd name="connsiteY0" fmla="*/ 135731 h 942975"/>
                <a:gd name="connsiteX1" fmla="*/ 420040 w 972490"/>
                <a:gd name="connsiteY1" fmla="*/ 0 h 942975"/>
                <a:gd name="connsiteX2" fmla="*/ 972490 w 972490"/>
                <a:gd name="connsiteY2" fmla="*/ 866775 h 942975"/>
                <a:gd name="connsiteX3" fmla="*/ 508147 w 972490"/>
                <a:gd name="connsiteY3" fmla="*/ 942975 h 942975"/>
                <a:gd name="connsiteX4" fmla="*/ 940 w 972490"/>
                <a:gd name="connsiteY4" fmla="*/ 135731 h 942975"/>
                <a:gd name="connsiteX0" fmla="*/ 984 w 972534"/>
                <a:gd name="connsiteY0" fmla="*/ 197885 h 1005129"/>
                <a:gd name="connsiteX1" fmla="*/ 420084 w 972534"/>
                <a:gd name="connsiteY1" fmla="*/ 62154 h 1005129"/>
                <a:gd name="connsiteX2" fmla="*/ 972534 w 972534"/>
                <a:gd name="connsiteY2" fmla="*/ 928929 h 1005129"/>
                <a:gd name="connsiteX3" fmla="*/ 508191 w 972534"/>
                <a:gd name="connsiteY3" fmla="*/ 1005129 h 1005129"/>
                <a:gd name="connsiteX4" fmla="*/ 984 w 972534"/>
                <a:gd name="connsiteY4" fmla="*/ 197885 h 1005129"/>
                <a:gd name="connsiteX0" fmla="*/ 7872 w 979422"/>
                <a:gd name="connsiteY0" fmla="*/ 186942 h 994186"/>
                <a:gd name="connsiteX1" fmla="*/ 426972 w 979422"/>
                <a:gd name="connsiteY1" fmla="*/ 51211 h 994186"/>
                <a:gd name="connsiteX2" fmla="*/ 979422 w 979422"/>
                <a:gd name="connsiteY2" fmla="*/ 917986 h 994186"/>
                <a:gd name="connsiteX3" fmla="*/ 515079 w 979422"/>
                <a:gd name="connsiteY3" fmla="*/ 994186 h 994186"/>
                <a:gd name="connsiteX4" fmla="*/ 7872 w 979422"/>
                <a:gd name="connsiteY4" fmla="*/ 186942 h 994186"/>
                <a:gd name="connsiteX0" fmla="*/ 7054 w 978604"/>
                <a:gd name="connsiteY0" fmla="*/ 202789 h 1010033"/>
                <a:gd name="connsiteX1" fmla="*/ 426154 w 978604"/>
                <a:gd name="connsiteY1" fmla="*/ 67058 h 1010033"/>
                <a:gd name="connsiteX2" fmla="*/ 978604 w 978604"/>
                <a:gd name="connsiteY2" fmla="*/ 933833 h 1010033"/>
                <a:gd name="connsiteX3" fmla="*/ 514261 w 978604"/>
                <a:gd name="connsiteY3" fmla="*/ 1010033 h 1010033"/>
                <a:gd name="connsiteX4" fmla="*/ 7054 w 978604"/>
                <a:gd name="connsiteY4" fmla="*/ 202789 h 1010033"/>
                <a:gd name="connsiteX0" fmla="*/ 7054 w 978604"/>
                <a:gd name="connsiteY0" fmla="*/ 202789 h 1010033"/>
                <a:gd name="connsiteX1" fmla="*/ 426154 w 978604"/>
                <a:gd name="connsiteY1" fmla="*/ 67058 h 1010033"/>
                <a:gd name="connsiteX2" fmla="*/ 978604 w 978604"/>
                <a:gd name="connsiteY2" fmla="*/ 933833 h 1010033"/>
                <a:gd name="connsiteX3" fmla="*/ 514261 w 978604"/>
                <a:gd name="connsiteY3" fmla="*/ 1010033 h 1010033"/>
                <a:gd name="connsiteX4" fmla="*/ 7054 w 978604"/>
                <a:gd name="connsiteY4" fmla="*/ 202789 h 1010033"/>
                <a:gd name="connsiteX0" fmla="*/ 7054 w 978604"/>
                <a:gd name="connsiteY0" fmla="*/ 202789 h 1010033"/>
                <a:gd name="connsiteX1" fmla="*/ 426154 w 978604"/>
                <a:gd name="connsiteY1" fmla="*/ 67058 h 1010033"/>
                <a:gd name="connsiteX2" fmla="*/ 978604 w 978604"/>
                <a:gd name="connsiteY2" fmla="*/ 933833 h 1010033"/>
                <a:gd name="connsiteX3" fmla="*/ 514261 w 978604"/>
                <a:gd name="connsiteY3" fmla="*/ 1010033 h 1010033"/>
                <a:gd name="connsiteX4" fmla="*/ 7054 w 978604"/>
                <a:gd name="connsiteY4" fmla="*/ 202789 h 1010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604" h="1010033">
                  <a:moveTo>
                    <a:pt x="7054" y="202789"/>
                  </a:moveTo>
                  <a:cubicBezTo>
                    <a:pt x="-55652" y="38483"/>
                    <a:pt x="317411" y="-80578"/>
                    <a:pt x="426154" y="67058"/>
                  </a:cubicBezTo>
                  <a:lnTo>
                    <a:pt x="978604" y="933833"/>
                  </a:lnTo>
                  <a:cubicBezTo>
                    <a:pt x="740480" y="711583"/>
                    <a:pt x="516642" y="906052"/>
                    <a:pt x="514261" y="1010033"/>
                  </a:cubicBezTo>
                  <a:lnTo>
                    <a:pt x="7054" y="202789"/>
                  </a:lnTo>
                  <a:close/>
                </a:path>
              </a:pathLst>
            </a:cu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7" name="Oval 276"/>
            <p:cNvSpPr/>
            <p:nvPr/>
          </p:nvSpPr>
          <p:spPr>
            <a:xfrm>
              <a:off x="5245894" y="3305175"/>
              <a:ext cx="476249" cy="319089"/>
            </a:xfrm>
            <a:prstGeom prst="ellips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78" name="Group 277"/>
          <p:cNvGrpSpPr/>
          <p:nvPr/>
        </p:nvGrpSpPr>
        <p:grpSpPr>
          <a:xfrm>
            <a:off x="5241757" y="2586038"/>
            <a:ext cx="656599" cy="500062"/>
            <a:chOff x="5673557" y="2586038"/>
            <a:chExt cx="656599" cy="500062"/>
          </a:xfrm>
        </p:grpSpPr>
        <p:sp>
          <p:nvSpPr>
            <p:cNvPr id="279" name="Freeform 278"/>
            <p:cNvSpPr/>
            <p:nvPr/>
          </p:nvSpPr>
          <p:spPr>
            <a:xfrm>
              <a:off x="5673557" y="2593181"/>
              <a:ext cx="306555" cy="492919"/>
            </a:xfrm>
            <a:custGeom>
              <a:avLst/>
              <a:gdLst>
                <a:gd name="connsiteX0" fmla="*/ 66675 w 123825"/>
                <a:gd name="connsiteY0" fmla="*/ 0 h 492919"/>
                <a:gd name="connsiteX1" fmla="*/ 123825 w 123825"/>
                <a:gd name="connsiteY1" fmla="*/ 40482 h 492919"/>
                <a:gd name="connsiteX2" fmla="*/ 121443 w 123825"/>
                <a:gd name="connsiteY2" fmla="*/ 76200 h 492919"/>
                <a:gd name="connsiteX3" fmla="*/ 0 w 123825"/>
                <a:gd name="connsiteY3" fmla="*/ 431007 h 492919"/>
                <a:gd name="connsiteX4" fmla="*/ 35718 w 123825"/>
                <a:gd name="connsiteY4" fmla="*/ 492919 h 492919"/>
                <a:gd name="connsiteX5" fmla="*/ 66675 w 123825"/>
                <a:gd name="connsiteY5" fmla="*/ 0 h 492919"/>
                <a:gd name="connsiteX0" fmla="*/ 213436 w 270586"/>
                <a:gd name="connsiteY0" fmla="*/ 0 h 492919"/>
                <a:gd name="connsiteX1" fmla="*/ 270586 w 270586"/>
                <a:gd name="connsiteY1" fmla="*/ 40482 h 492919"/>
                <a:gd name="connsiteX2" fmla="*/ 268204 w 270586"/>
                <a:gd name="connsiteY2" fmla="*/ 76200 h 492919"/>
                <a:gd name="connsiteX3" fmla="*/ 146761 w 270586"/>
                <a:gd name="connsiteY3" fmla="*/ 431007 h 492919"/>
                <a:gd name="connsiteX4" fmla="*/ 182479 w 270586"/>
                <a:gd name="connsiteY4" fmla="*/ 492919 h 492919"/>
                <a:gd name="connsiteX5" fmla="*/ 213436 w 270586"/>
                <a:gd name="connsiteY5" fmla="*/ 0 h 492919"/>
                <a:gd name="connsiteX0" fmla="*/ 249405 w 306555"/>
                <a:gd name="connsiteY0" fmla="*/ 0 h 492919"/>
                <a:gd name="connsiteX1" fmla="*/ 306555 w 306555"/>
                <a:gd name="connsiteY1" fmla="*/ 40482 h 492919"/>
                <a:gd name="connsiteX2" fmla="*/ 304173 w 306555"/>
                <a:gd name="connsiteY2" fmla="*/ 76200 h 492919"/>
                <a:gd name="connsiteX3" fmla="*/ 182730 w 306555"/>
                <a:gd name="connsiteY3" fmla="*/ 431007 h 492919"/>
                <a:gd name="connsiteX4" fmla="*/ 218448 w 306555"/>
                <a:gd name="connsiteY4" fmla="*/ 492919 h 492919"/>
                <a:gd name="connsiteX5" fmla="*/ 249405 w 306555"/>
                <a:gd name="connsiteY5" fmla="*/ 0 h 492919"/>
                <a:gd name="connsiteX0" fmla="*/ 249405 w 306555"/>
                <a:gd name="connsiteY0" fmla="*/ 0 h 492919"/>
                <a:gd name="connsiteX1" fmla="*/ 306555 w 306555"/>
                <a:gd name="connsiteY1" fmla="*/ 40482 h 492919"/>
                <a:gd name="connsiteX2" fmla="*/ 304173 w 306555"/>
                <a:gd name="connsiteY2" fmla="*/ 76200 h 492919"/>
                <a:gd name="connsiteX3" fmla="*/ 182730 w 306555"/>
                <a:gd name="connsiteY3" fmla="*/ 431007 h 492919"/>
                <a:gd name="connsiteX4" fmla="*/ 218448 w 306555"/>
                <a:gd name="connsiteY4" fmla="*/ 492919 h 492919"/>
                <a:gd name="connsiteX5" fmla="*/ 249405 w 306555"/>
                <a:gd name="connsiteY5" fmla="*/ 0 h 492919"/>
                <a:gd name="connsiteX0" fmla="*/ 249405 w 306555"/>
                <a:gd name="connsiteY0" fmla="*/ 0 h 492919"/>
                <a:gd name="connsiteX1" fmla="*/ 306555 w 306555"/>
                <a:gd name="connsiteY1" fmla="*/ 40482 h 492919"/>
                <a:gd name="connsiteX2" fmla="*/ 304173 w 306555"/>
                <a:gd name="connsiteY2" fmla="*/ 76200 h 492919"/>
                <a:gd name="connsiteX3" fmla="*/ 182730 w 306555"/>
                <a:gd name="connsiteY3" fmla="*/ 431007 h 492919"/>
                <a:gd name="connsiteX4" fmla="*/ 218448 w 306555"/>
                <a:gd name="connsiteY4" fmla="*/ 492919 h 492919"/>
                <a:gd name="connsiteX5" fmla="*/ 249405 w 306555"/>
                <a:gd name="connsiteY5" fmla="*/ 0 h 492919"/>
                <a:gd name="connsiteX0" fmla="*/ 249405 w 306555"/>
                <a:gd name="connsiteY0" fmla="*/ 0 h 492919"/>
                <a:gd name="connsiteX1" fmla="*/ 306555 w 306555"/>
                <a:gd name="connsiteY1" fmla="*/ 40482 h 492919"/>
                <a:gd name="connsiteX2" fmla="*/ 304173 w 306555"/>
                <a:gd name="connsiteY2" fmla="*/ 76200 h 492919"/>
                <a:gd name="connsiteX3" fmla="*/ 182730 w 306555"/>
                <a:gd name="connsiteY3" fmla="*/ 431007 h 492919"/>
                <a:gd name="connsiteX4" fmla="*/ 218448 w 306555"/>
                <a:gd name="connsiteY4" fmla="*/ 492919 h 492919"/>
                <a:gd name="connsiteX5" fmla="*/ 249405 w 306555"/>
                <a:gd name="connsiteY5" fmla="*/ 0 h 49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555" h="492919">
                  <a:moveTo>
                    <a:pt x="249405" y="0"/>
                  </a:moveTo>
                  <a:lnTo>
                    <a:pt x="306555" y="40482"/>
                  </a:lnTo>
                  <a:lnTo>
                    <a:pt x="304173" y="76200"/>
                  </a:lnTo>
                  <a:cubicBezTo>
                    <a:pt x="6517" y="139701"/>
                    <a:pt x="63668" y="398463"/>
                    <a:pt x="182730" y="431007"/>
                  </a:cubicBezTo>
                  <a:lnTo>
                    <a:pt x="218448" y="492919"/>
                  </a:lnTo>
                  <a:cubicBezTo>
                    <a:pt x="-204620" y="300038"/>
                    <a:pt x="89067" y="7144"/>
                    <a:pt x="249405" y="0"/>
                  </a:cubicBezTo>
                  <a:close/>
                </a:path>
              </a:pathLst>
            </a:custGeom>
            <a:solidFill>
              <a:srgbClr val="FF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0" name="Freeform 279"/>
            <p:cNvSpPr/>
            <p:nvPr/>
          </p:nvSpPr>
          <p:spPr>
            <a:xfrm>
              <a:off x="5713370" y="2633663"/>
              <a:ext cx="264359" cy="400050"/>
            </a:xfrm>
            <a:custGeom>
              <a:avLst/>
              <a:gdLst>
                <a:gd name="connsiteX0" fmla="*/ 0 w 183356"/>
                <a:gd name="connsiteY0" fmla="*/ 400050 h 400050"/>
                <a:gd name="connsiteX1" fmla="*/ 183356 w 183356"/>
                <a:gd name="connsiteY1" fmla="*/ 0 h 400050"/>
                <a:gd name="connsiteX0" fmla="*/ 5983 w 189339"/>
                <a:gd name="connsiteY0" fmla="*/ 400050 h 400050"/>
                <a:gd name="connsiteX1" fmla="*/ 189339 w 189339"/>
                <a:gd name="connsiteY1" fmla="*/ 0 h 400050"/>
                <a:gd name="connsiteX0" fmla="*/ 68912 w 252268"/>
                <a:gd name="connsiteY0" fmla="*/ 400050 h 400050"/>
                <a:gd name="connsiteX1" fmla="*/ 252268 w 252268"/>
                <a:gd name="connsiteY1" fmla="*/ 0 h 400050"/>
                <a:gd name="connsiteX0" fmla="*/ 81003 w 264359"/>
                <a:gd name="connsiteY0" fmla="*/ 400050 h 400050"/>
                <a:gd name="connsiteX1" fmla="*/ 264359 w 264359"/>
                <a:gd name="connsiteY1" fmla="*/ 0 h 400050"/>
              </a:gdLst>
              <a:ahLst/>
              <a:cxnLst>
                <a:cxn ang="0">
                  <a:pos x="connsiteX0" y="connsiteY0"/>
                </a:cxn>
                <a:cxn ang="0">
                  <a:pos x="connsiteX1" y="connsiteY1"/>
                </a:cxn>
              </a:cxnLst>
              <a:rect l="l" t="t" r="r" b="b"/>
              <a:pathLst>
                <a:path w="264359" h="400050">
                  <a:moveTo>
                    <a:pt x="81003" y="400050"/>
                  </a:moveTo>
                  <a:cubicBezTo>
                    <a:pt x="-129341" y="173831"/>
                    <a:pt x="119896" y="4763"/>
                    <a:pt x="264359" y="0"/>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1" name="Freeform 280"/>
            <p:cNvSpPr/>
            <p:nvPr/>
          </p:nvSpPr>
          <p:spPr>
            <a:xfrm>
              <a:off x="6018213" y="2586038"/>
              <a:ext cx="311502" cy="342900"/>
            </a:xfrm>
            <a:custGeom>
              <a:avLst/>
              <a:gdLst>
                <a:gd name="connsiteX0" fmla="*/ 0 w 290512"/>
                <a:gd name="connsiteY0" fmla="*/ 0 h 342900"/>
                <a:gd name="connsiteX1" fmla="*/ 50006 w 290512"/>
                <a:gd name="connsiteY1" fmla="*/ 59531 h 342900"/>
                <a:gd name="connsiteX2" fmla="*/ 47625 w 290512"/>
                <a:gd name="connsiteY2" fmla="*/ 104775 h 342900"/>
                <a:gd name="connsiteX3" fmla="*/ 259556 w 290512"/>
                <a:gd name="connsiteY3" fmla="*/ 278606 h 342900"/>
                <a:gd name="connsiteX4" fmla="*/ 290512 w 290512"/>
                <a:gd name="connsiteY4" fmla="*/ 342900 h 342900"/>
                <a:gd name="connsiteX5" fmla="*/ 0 w 290512"/>
                <a:gd name="connsiteY5" fmla="*/ 0 h 342900"/>
                <a:gd name="connsiteX0" fmla="*/ 0 w 315850"/>
                <a:gd name="connsiteY0" fmla="*/ 0 h 342900"/>
                <a:gd name="connsiteX1" fmla="*/ 50006 w 315850"/>
                <a:gd name="connsiteY1" fmla="*/ 59531 h 342900"/>
                <a:gd name="connsiteX2" fmla="*/ 47625 w 315850"/>
                <a:gd name="connsiteY2" fmla="*/ 104775 h 342900"/>
                <a:gd name="connsiteX3" fmla="*/ 259556 w 315850"/>
                <a:gd name="connsiteY3" fmla="*/ 278606 h 342900"/>
                <a:gd name="connsiteX4" fmla="*/ 290512 w 315850"/>
                <a:gd name="connsiteY4" fmla="*/ 342900 h 342900"/>
                <a:gd name="connsiteX5" fmla="*/ 0 w 315850"/>
                <a:gd name="connsiteY5" fmla="*/ 0 h 342900"/>
                <a:gd name="connsiteX0" fmla="*/ 0 w 327072"/>
                <a:gd name="connsiteY0" fmla="*/ 0 h 342900"/>
                <a:gd name="connsiteX1" fmla="*/ 50006 w 327072"/>
                <a:gd name="connsiteY1" fmla="*/ 59531 h 342900"/>
                <a:gd name="connsiteX2" fmla="*/ 47625 w 327072"/>
                <a:gd name="connsiteY2" fmla="*/ 104775 h 342900"/>
                <a:gd name="connsiteX3" fmla="*/ 259556 w 327072"/>
                <a:gd name="connsiteY3" fmla="*/ 278606 h 342900"/>
                <a:gd name="connsiteX4" fmla="*/ 290512 w 327072"/>
                <a:gd name="connsiteY4" fmla="*/ 342900 h 342900"/>
                <a:gd name="connsiteX5" fmla="*/ 0 w 327072"/>
                <a:gd name="connsiteY5" fmla="*/ 0 h 342900"/>
                <a:gd name="connsiteX0" fmla="*/ 0 w 313128"/>
                <a:gd name="connsiteY0" fmla="*/ 0 h 342900"/>
                <a:gd name="connsiteX1" fmla="*/ 50006 w 313128"/>
                <a:gd name="connsiteY1" fmla="*/ 59531 h 342900"/>
                <a:gd name="connsiteX2" fmla="*/ 47625 w 313128"/>
                <a:gd name="connsiteY2" fmla="*/ 104775 h 342900"/>
                <a:gd name="connsiteX3" fmla="*/ 259556 w 313128"/>
                <a:gd name="connsiteY3" fmla="*/ 278606 h 342900"/>
                <a:gd name="connsiteX4" fmla="*/ 290512 w 313128"/>
                <a:gd name="connsiteY4" fmla="*/ 342900 h 342900"/>
                <a:gd name="connsiteX5" fmla="*/ 0 w 313128"/>
                <a:gd name="connsiteY5" fmla="*/ 0 h 342900"/>
                <a:gd name="connsiteX0" fmla="*/ 0 w 313128"/>
                <a:gd name="connsiteY0" fmla="*/ 0 h 342900"/>
                <a:gd name="connsiteX1" fmla="*/ 50006 w 313128"/>
                <a:gd name="connsiteY1" fmla="*/ 59531 h 342900"/>
                <a:gd name="connsiteX2" fmla="*/ 47625 w 313128"/>
                <a:gd name="connsiteY2" fmla="*/ 104775 h 342900"/>
                <a:gd name="connsiteX3" fmla="*/ 259556 w 313128"/>
                <a:gd name="connsiteY3" fmla="*/ 278606 h 342900"/>
                <a:gd name="connsiteX4" fmla="*/ 290512 w 313128"/>
                <a:gd name="connsiteY4" fmla="*/ 342900 h 342900"/>
                <a:gd name="connsiteX5" fmla="*/ 0 w 313128"/>
                <a:gd name="connsiteY5" fmla="*/ 0 h 342900"/>
                <a:gd name="connsiteX0" fmla="*/ 0 w 313128"/>
                <a:gd name="connsiteY0" fmla="*/ 0 h 342900"/>
                <a:gd name="connsiteX1" fmla="*/ 50006 w 313128"/>
                <a:gd name="connsiteY1" fmla="*/ 59531 h 342900"/>
                <a:gd name="connsiteX2" fmla="*/ 47625 w 313128"/>
                <a:gd name="connsiteY2" fmla="*/ 104775 h 342900"/>
                <a:gd name="connsiteX3" fmla="*/ 259556 w 313128"/>
                <a:gd name="connsiteY3" fmla="*/ 278606 h 342900"/>
                <a:gd name="connsiteX4" fmla="*/ 290512 w 313128"/>
                <a:gd name="connsiteY4" fmla="*/ 342900 h 342900"/>
                <a:gd name="connsiteX5" fmla="*/ 0 w 313128"/>
                <a:gd name="connsiteY5" fmla="*/ 0 h 342900"/>
                <a:gd name="connsiteX0" fmla="*/ 0 w 314725"/>
                <a:gd name="connsiteY0" fmla="*/ 0 h 342900"/>
                <a:gd name="connsiteX1" fmla="*/ 50006 w 314725"/>
                <a:gd name="connsiteY1" fmla="*/ 59531 h 342900"/>
                <a:gd name="connsiteX2" fmla="*/ 47625 w 314725"/>
                <a:gd name="connsiteY2" fmla="*/ 104775 h 342900"/>
                <a:gd name="connsiteX3" fmla="*/ 259556 w 314725"/>
                <a:gd name="connsiteY3" fmla="*/ 278606 h 342900"/>
                <a:gd name="connsiteX4" fmla="*/ 290512 w 314725"/>
                <a:gd name="connsiteY4" fmla="*/ 342900 h 342900"/>
                <a:gd name="connsiteX5" fmla="*/ 0 w 314725"/>
                <a:gd name="connsiteY5" fmla="*/ 0 h 342900"/>
                <a:gd name="connsiteX0" fmla="*/ 0 w 311502"/>
                <a:gd name="connsiteY0" fmla="*/ 0 h 342900"/>
                <a:gd name="connsiteX1" fmla="*/ 50006 w 311502"/>
                <a:gd name="connsiteY1" fmla="*/ 59531 h 342900"/>
                <a:gd name="connsiteX2" fmla="*/ 47625 w 311502"/>
                <a:gd name="connsiteY2" fmla="*/ 104775 h 342900"/>
                <a:gd name="connsiteX3" fmla="*/ 259556 w 311502"/>
                <a:gd name="connsiteY3" fmla="*/ 278606 h 342900"/>
                <a:gd name="connsiteX4" fmla="*/ 290512 w 311502"/>
                <a:gd name="connsiteY4" fmla="*/ 342900 h 342900"/>
                <a:gd name="connsiteX5" fmla="*/ 0 w 311502"/>
                <a:gd name="connsiteY5" fmla="*/ 0 h 342900"/>
                <a:gd name="connsiteX0" fmla="*/ 0 w 311502"/>
                <a:gd name="connsiteY0" fmla="*/ 0 h 342900"/>
                <a:gd name="connsiteX1" fmla="*/ 50006 w 311502"/>
                <a:gd name="connsiteY1" fmla="*/ 59531 h 342900"/>
                <a:gd name="connsiteX2" fmla="*/ 47625 w 311502"/>
                <a:gd name="connsiteY2" fmla="*/ 104775 h 342900"/>
                <a:gd name="connsiteX3" fmla="*/ 257175 w 311502"/>
                <a:gd name="connsiteY3" fmla="*/ 285750 h 342900"/>
                <a:gd name="connsiteX4" fmla="*/ 290512 w 311502"/>
                <a:gd name="connsiteY4" fmla="*/ 342900 h 342900"/>
                <a:gd name="connsiteX5" fmla="*/ 0 w 311502"/>
                <a:gd name="connsiteY5" fmla="*/ 0 h 342900"/>
                <a:gd name="connsiteX0" fmla="*/ 0 w 311502"/>
                <a:gd name="connsiteY0" fmla="*/ 0 h 342900"/>
                <a:gd name="connsiteX1" fmla="*/ 50006 w 311502"/>
                <a:gd name="connsiteY1" fmla="*/ 59531 h 342900"/>
                <a:gd name="connsiteX2" fmla="*/ 47625 w 311502"/>
                <a:gd name="connsiteY2" fmla="*/ 104775 h 342900"/>
                <a:gd name="connsiteX3" fmla="*/ 257175 w 311502"/>
                <a:gd name="connsiteY3" fmla="*/ 285750 h 342900"/>
                <a:gd name="connsiteX4" fmla="*/ 290512 w 311502"/>
                <a:gd name="connsiteY4" fmla="*/ 342900 h 342900"/>
                <a:gd name="connsiteX5" fmla="*/ 0 w 311502"/>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02" h="342900">
                  <a:moveTo>
                    <a:pt x="0" y="0"/>
                  </a:moveTo>
                  <a:lnTo>
                    <a:pt x="50006" y="59531"/>
                  </a:lnTo>
                  <a:lnTo>
                    <a:pt x="47625" y="104775"/>
                  </a:lnTo>
                  <a:cubicBezTo>
                    <a:pt x="108744" y="88900"/>
                    <a:pt x="284162" y="149225"/>
                    <a:pt x="257175" y="285750"/>
                  </a:cubicBezTo>
                  <a:lnTo>
                    <a:pt x="290512" y="342900"/>
                  </a:lnTo>
                  <a:cubicBezTo>
                    <a:pt x="369887" y="190501"/>
                    <a:pt x="213518" y="4763"/>
                    <a:pt x="0" y="0"/>
                  </a:cubicBezTo>
                  <a:close/>
                </a:path>
              </a:pathLst>
            </a:custGeom>
            <a:solidFill>
              <a:srgbClr val="FF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2" name="Freeform 281"/>
            <p:cNvSpPr/>
            <p:nvPr/>
          </p:nvSpPr>
          <p:spPr>
            <a:xfrm>
              <a:off x="6070600" y="2645569"/>
              <a:ext cx="259556" cy="207169"/>
            </a:xfrm>
            <a:custGeom>
              <a:avLst/>
              <a:gdLst>
                <a:gd name="connsiteX0" fmla="*/ 0 w 261937"/>
                <a:gd name="connsiteY0" fmla="*/ 0 h 171450"/>
                <a:gd name="connsiteX1" fmla="*/ 261937 w 261937"/>
                <a:gd name="connsiteY1" fmla="*/ 171450 h 171450"/>
                <a:gd name="connsiteX0" fmla="*/ 0 w 261937"/>
                <a:gd name="connsiteY0" fmla="*/ 0 h 171450"/>
                <a:gd name="connsiteX1" fmla="*/ 261937 w 261937"/>
                <a:gd name="connsiteY1" fmla="*/ 171450 h 171450"/>
                <a:gd name="connsiteX0" fmla="*/ 0 w 261937"/>
                <a:gd name="connsiteY0" fmla="*/ 0 h 171450"/>
                <a:gd name="connsiteX1" fmla="*/ 261937 w 261937"/>
                <a:gd name="connsiteY1" fmla="*/ 171450 h 171450"/>
                <a:gd name="connsiteX0" fmla="*/ 0 w 261937"/>
                <a:gd name="connsiteY0" fmla="*/ 0 h 171450"/>
                <a:gd name="connsiteX1" fmla="*/ 261937 w 261937"/>
                <a:gd name="connsiteY1" fmla="*/ 171450 h 171450"/>
                <a:gd name="connsiteX0" fmla="*/ 0 w 259556"/>
                <a:gd name="connsiteY0" fmla="*/ 0 h 207169"/>
                <a:gd name="connsiteX1" fmla="*/ 259556 w 259556"/>
                <a:gd name="connsiteY1" fmla="*/ 207169 h 207169"/>
                <a:gd name="connsiteX0" fmla="*/ 0 w 259556"/>
                <a:gd name="connsiteY0" fmla="*/ 0 h 207169"/>
                <a:gd name="connsiteX1" fmla="*/ 259556 w 259556"/>
                <a:gd name="connsiteY1" fmla="*/ 207169 h 207169"/>
              </a:gdLst>
              <a:ahLst/>
              <a:cxnLst>
                <a:cxn ang="0">
                  <a:pos x="connsiteX0" y="connsiteY0"/>
                </a:cxn>
                <a:cxn ang="0">
                  <a:pos x="connsiteX1" y="connsiteY1"/>
                </a:cxn>
              </a:cxnLst>
              <a:rect l="l" t="t" r="r" b="b"/>
              <a:pathLst>
                <a:path w="259556" h="207169">
                  <a:moveTo>
                    <a:pt x="0" y="0"/>
                  </a:moveTo>
                  <a:cubicBezTo>
                    <a:pt x="144462" y="0"/>
                    <a:pt x="253206" y="95251"/>
                    <a:pt x="259556" y="207169"/>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3" name="Freeform 282"/>
            <p:cNvSpPr/>
            <p:nvPr/>
          </p:nvSpPr>
          <p:spPr>
            <a:xfrm>
              <a:off x="5758522" y="2667000"/>
              <a:ext cx="221591" cy="366713"/>
            </a:xfrm>
            <a:custGeom>
              <a:avLst/>
              <a:gdLst>
                <a:gd name="connsiteX0" fmla="*/ 116681 w 116681"/>
                <a:gd name="connsiteY0" fmla="*/ 0 h 366713"/>
                <a:gd name="connsiteX1" fmla="*/ 116681 w 116681"/>
                <a:gd name="connsiteY1" fmla="*/ 59531 h 366713"/>
                <a:gd name="connsiteX2" fmla="*/ 0 w 116681"/>
                <a:gd name="connsiteY2" fmla="*/ 366713 h 366713"/>
                <a:gd name="connsiteX3" fmla="*/ 116681 w 116681"/>
                <a:gd name="connsiteY3" fmla="*/ 0 h 366713"/>
                <a:gd name="connsiteX0" fmla="*/ 133223 w 133223"/>
                <a:gd name="connsiteY0" fmla="*/ 0 h 366713"/>
                <a:gd name="connsiteX1" fmla="*/ 133223 w 133223"/>
                <a:gd name="connsiteY1" fmla="*/ 59531 h 366713"/>
                <a:gd name="connsiteX2" fmla="*/ 16542 w 133223"/>
                <a:gd name="connsiteY2" fmla="*/ 366713 h 366713"/>
                <a:gd name="connsiteX3" fmla="*/ 133223 w 133223"/>
                <a:gd name="connsiteY3" fmla="*/ 0 h 366713"/>
                <a:gd name="connsiteX0" fmla="*/ 222616 w 222616"/>
                <a:gd name="connsiteY0" fmla="*/ 0 h 366713"/>
                <a:gd name="connsiteX1" fmla="*/ 222616 w 222616"/>
                <a:gd name="connsiteY1" fmla="*/ 59531 h 366713"/>
                <a:gd name="connsiteX2" fmla="*/ 105935 w 222616"/>
                <a:gd name="connsiteY2" fmla="*/ 366713 h 366713"/>
                <a:gd name="connsiteX3" fmla="*/ 222616 w 222616"/>
                <a:gd name="connsiteY3" fmla="*/ 0 h 366713"/>
                <a:gd name="connsiteX0" fmla="*/ 222616 w 222616"/>
                <a:gd name="connsiteY0" fmla="*/ 0 h 366713"/>
                <a:gd name="connsiteX1" fmla="*/ 222616 w 222616"/>
                <a:gd name="connsiteY1" fmla="*/ 59531 h 366713"/>
                <a:gd name="connsiteX2" fmla="*/ 105935 w 222616"/>
                <a:gd name="connsiteY2" fmla="*/ 366713 h 366713"/>
                <a:gd name="connsiteX3" fmla="*/ 222616 w 222616"/>
                <a:gd name="connsiteY3" fmla="*/ 0 h 366713"/>
                <a:gd name="connsiteX0" fmla="*/ 222616 w 222616"/>
                <a:gd name="connsiteY0" fmla="*/ 0 h 366713"/>
                <a:gd name="connsiteX1" fmla="*/ 222616 w 222616"/>
                <a:gd name="connsiteY1" fmla="*/ 59531 h 366713"/>
                <a:gd name="connsiteX2" fmla="*/ 105935 w 222616"/>
                <a:gd name="connsiteY2" fmla="*/ 366713 h 366713"/>
                <a:gd name="connsiteX3" fmla="*/ 222616 w 222616"/>
                <a:gd name="connsiteY3" fmla="*/ 0 h 366713"/>
                <a:gd name="connsiteX0" fmla="*/ 222616 w 222616"/>
                <a:gd name="connsiteY0" fmla="*/ 0 h 366713"/>
                <a:gd name="connsiteX1" fmla="*/ 222616 w 222616"/>
                <a:gd name="connsiteY1" fmla="*/ 59531 h 366713"/>
                <a:gd name="connsiteX2" fmla="*/ 105935 w 222616"/>
                <a:gd name="connsiteY2" fmla="*/ 366713 h 366713"/>
                <a:gd name="connsiteX3" fmla="*/ 222616 w 222616"/>
                <a:gd name="connsiteY3" fmla="*/ 0 h 366713"/>
                <a:gd name="connsiteX0" fmla="*/ 222616 w 222616"/>
                <a:gd name="connsiteY0" fmla="*/ 0 h 366713"/>
                <a:gd name="connsiteX1" fmla="*/ 222616 w 222616"/>
                <a:gd name="connsiteY1" fmla="*/ 59531 h 366713"/>
                <a:gd name="connsiteX2" fmla="*/ 105935 w 222616"/>
                <a:gd name="connsiteY2" fmla="*/ 366713 h 366713"/>
                <a:gd name="connsiteX3" fmla="*/ 222616 w 222616"/>
                <a:gd name="connsiteY3" fmla="*/ 0 h 366713"/>
                <a:gd name="connsiteX0" fmla="*/ 223972 w 223972"/>
                <a:gd name="connsiteY0" fmla="*/ 0 h 366713"/>
                <a:gd name="connsiteX1" fmla="*/ 223972 w 223972"/>
                <a:gd name="connsiteY1" fmla="*/ 59531 h 366713"/>
                <a:gd name="connsiteX2" fmla="*/ 107291 w 223972"/>
                <a:gd name="connsiteY2" fmla="*/ 366713 h 366713"/>
                <a:gd name="connsiteX3" fmla="*/ 223972 w 223972"/>
                <a:gd name="connsiteY3" fmla="*/ 0 h 366713"/>
              </a:gdLst>
              <a:ahLst/>
              <a:cxnLst>
                <a:cxn ang="0">
                  <a:pos x="connsiteX0" y="connsiteY0"/>
                </a:cxn>
                <a:cxn ang="0">
                  <a:pos x="connsiteX1" y="connsiteY1"/>
                </a:cxn>
                <a:cxn ang="0">
                  <a:pos x="connsiteX2" y="connsiteY2"/>
                </a:cxn>
                <a:cxn ang="0">
                  <a:pos x="connsiteX3" y="connsiteY3"/>
                </a:cxn>
              </a:cxnLst>
              <a:rect l="l" t="t" r="r" b="b"/>
              <a:pathLst>
                <a:path w="223972" h="366713">
                  <a:moveTo>
                    <a:pt x="223972" y="0"/>
                  </a:moveTo>
                  <a:lnTo>
                    <a:pt x="223972" y="59531"/>
                  </a:lnTo>
                  <a:cubicBezTo>
                    <a:pt x="106496" y="57150"/>
                    <a:pt x="-49077" y="178594"/>
                    <a:pt x="107291" y="366713"/>
                  </a:cubicBezTo>
                  <a:cubicBezTo>
                    <a:pt x="-75271" y="280193"/>
                    <a:pt x="-17328" y="31751"/>
                    <a:pt x="223972" y="0"/>
                  </a:cubicBezTo>
                  <a:close/>
                </a:path>
              </a:pathLst>
            </a:cu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4" name="Freeform 283"/>
            <p:cNvSpPr/>
            <p:nvPr/>
          </p:nvSpPr>
          <p:spPr>
            <a:xfrm>
              <a:off x="6061075" y="2688431"/>
              <a:ext cx="219779" cy="185738"/>
            </a:xfrm>
            <a:custGeom>
              <a:avLst/>
              <a:gdLst>
                <a:gd name="connsiteX0" fmla="*/ 0 w 204787"/>
                <a:gd name="connsiteY0" fmla="*/ 0 h 185738"/>
                <a:gd name="connsiteX1" fmla="*/ 204787 w 204787"/>
                <a:gd name="connsiteY1" fmla="*/ 185738 h 185738"/>
                <a:gd name="connsiteX2" fmla="*/ 0 w 204787"/>
                <a:gd name="connsiteY2" fmla="*/ 0 h 185738"/>
                <a:gd name="connsiteX0" fmla="*/ 0 w 204787"/>
                <a:gd name="connsiteY0" fmla="*/ 0 h 185738"/>
                <a:gd name="connsiteX1" fmla="*/ 204787 w 204787"/>
                <a:gd name="connsiteY1" fmla="*/ 185738 h 185738"/>
                <a:gd name="connsiteX2" fmla="*/ 0 w 204787"/>
                <a:gd name="connsiteY2" fmla="*/ 0 h 185738"/>
                <a:gd name="connsiteX0" fmla="*/ 0 w 204787"/>
                <a:gd name="connsiteY0" fmla="*/ 0 h 185738"/>
                <a:gd name="connsiteX1" fmla="*/ 204787 w 204787"/>
                <a:gd name="connsiteY1" fmla="*/ 185738 h 185738"/>
                <a:gd name="connsiteX2" fmla="*/ 0 w 204787"/>
                <a:gd name="connsiteY2" fmla="*/ 0 h 185738"/>
                <a:gd name="connsiteX0" fmla="*/ 0 w 204787"/>
                <a:gd name="connsiteY0" fmla="*/ 0 h 185738"/>
                <a:gd name="connsiteX1" fmla="*/ 40481 w 204787"/>
                <a:gd name="connsiteY1" fmla="*/ 35719 h 185738"/>
                <a:gd name="connsiteX2" fmla="*/ 204787 w 204787"/>
                <a:gd name="connsiteY2" fmla="*/ 185738 h 185738"/>
                <a:gd name="connsiteX3" fmla="*/ 0 w 204787"/>
                <a:gd name="connsiteY3" fmla="*/ 0 h 185738"/>
                <a:gd name="connsiteX0" fmla="*/ 7144 w 211959"/>
                <a:gd name="connsiteY0" fmla="*/ 0 h 185888"/>
                <a:gd name="connsiteX1" fmla="*/ 0 w 211959"/>
                <a:gd name="connsiteY1" fmla="*/ 28575 h 185888"/>
                <a:gd name="connsiteX2" fmla="*/ 211931 w 211959"/>
                <a:gd name="connsiteY2" fmla="*/ 185738 h 185888"/>
                <a:gd name="connsiteX3" fmla="*/ 7144 w 211959"/>
                <a:gd name="connsiteY3" fmla="*/ 0 h 185888"/>
                <a:gd name="connsiteX0" fmla="*/ 7144 w 211959"/>
                <a:gd name="connsiteY0" fmla="*/ 0 h 185832"/>
                <a:gd name="connsiteX1" fmla="*/ 0 w 211959"/>
                <a:gd name="connsiteY1" fmla="*/ 28575 h 185832"/>
                <a:gd name="connsiteX2" fmla="*/ 211931 w 211959"/>
                <a:gd name="connsiteY2" fmla="*/ 185738 h 185832"/>
                <a:gd name="connsiteX3" fmla="*/ 7144 w 211959"/>
                <a:gd name="connsiteY3" fmla="*/ 0 h 185832"/>
                <a:gd name="connsiteX0" fmla="*/ 7144 w 211959"/>
                <a:gd name="connsiteY0" fmla="*/ 0 h 185738"/>
                <a:gd name="connsiteX1" fmla="*/ 0 w 211959"/>
                <a:gd name="connsiteY1" fmla="*/ 28575 h 185738"/>
                <a:gd name="connsiteX2" fmla="*/ 211931 w 211959"/>
                <a:gd name="connsiteY2" fmla="*/ 185738 h 185738"/>
                <a:gd name="connsiteX3" fmla="*/ 7144 w 211959"/>
                <a:gd name="connsiteY3" fmla="*/ 0 h 185738"/>
                <a:gd name="connsiteX0" fmla="*/ 7144 w 211959"/>
                <a:gd name="connsiteY0" fmla="*/ 0 h 185738"/>
                <a:gd name="connsiteX1" fmla="*/ 0 w 211959"/>
                <a:gd name="connsiteY1" fmla="*/ 28575 h 185738"/>
                <a:gd name="connsiteX2" fmla="*/ 211931 w 211959"/>
                <a:gd name="connsiteY2" fmla="*/ 185738 h 185738"/>
                <a:gd name="connsiteX3" fmla="*/ 7144 w 211959"/>
                <a:gd name="connsiteY3" fmla="*/ 0 h 185738"/>
                <a:gd name="connsiteX0" fmla="*/ 7144 w 211959"/>
                <a:gd name="connsiteY0" fmla="*/ 0 h 185738"/>
                <a:gd name="connsiteX1" fmla="*/ 0 w 211959"/>
                <a:gd name="connsiteY1" fmla="*/ 28575 h 185738"/>
                <a:gd name="connsiteX2" fmla="*/ 211931 w 211959"/>
                <a:gd name="connsiteY2" fmla="*/ 185738 h 185738"/>
                <a:gd name="connsiteX3" fmla="*/ 7144 w 211959"/>
                <a:gd name="connsiteY3" fmla="*/ 0 h 185738"/>
                <a:gd name="connsiteX0" fmla="*/ 7144 w 219779"/>
                <a:gd name="connsiteY0" fmla="*/ 0 h 185738"/>
                <a:gd name="connsiteX1" fmla="*/ 0 w 219779"/>
                <a:gd name="connsiteY1" fmla="*/ 28575 h 185738"/>
                <a:gd name="connsiteX2" fmla="*/ 211931 w 219779"/>
                <a:gd name="connsiteY2" fmla="*/ 185738 h 185738"/>
                <a:gd name="connsiteX3" fmla="*/ 7144 w 219779"/>
                <a:gd name="connsiteY3" fmla="*/ 0 h 185738"/>
                <a:gd name="connsiteX0" fmla="*/ 7144 w 219779"/>
                <a:gd name="connsiteY0" fmla="*/ 0 h 185738"/>
                <a:gd name="connsiteX1" fmla="*/ 0 w 219779"/>
                <a:gd name="connsiteY1" fmla="*/ 28575 h 185738"/>
                <a:gd name="connsiteX2" fmla="*/ 211931 w 219779"/>
                <a:gd name="connsiteY2" fmla="*/ 185738 h 185738"/>
                <a:gd name="connsiteX3" fmla="*/ 7144 w 219779"/>
                <a:gd name="connsiteY3" fmla="*/ 0 h 185738"/>
                <a:gd name="connsiteX0" fmla="*/ 7144 w 219779"/>
                <a:gd name="connsiteY0" fmla="*/ 0 h 185738"/>
                <a:gd name="connsiteX1" fmla="*/ 0 w 219779"/>
                <a:gd name="connsiteY1" fmla="*/ 28575 h 185738"/>
                <a:gd name="connsiteX2" fmla="*/ 211931 w 219779"/>
                <a:gd name="connsiteY2" fmla="*/ 185738 h 185738"/>
                <a:gd name="connsiteX3" fmla="*/ 7144 w 219779"/>
                <a:gd name="connsiteY3" fmla="*/ 0 h 185738"/>
              </a:gdLst>
              <a:ahLst/>
              <a:cxnLst>
                <a:cxn ang="0">
                  <a:pos x="connsiteX0" y="connsiteY0"/>
                </a:cxn>
                <a:cxn ang="0">
                  <a:pos x="connsiteX1" y="connsiteY1"/>
                </a:cxn>
                <a:cxn ang="0">
                  <a:pos x="connsiteX2" y="connsiteY2"/>
                </a:cxn>
                <a:cxn ang="0">
                  <a:pos x="connsiteX3" y="connsiteY3"/>
                </a:cxn>
              </a:cxnLst>
              <a:rect l="l" t="t" r="r" b="b"/>
              <a:pathLst>
                <a:path w="219779" h="185738">
                  <a:moveTo>
                    <a:pt x="7144" y="0"/>
                  </a:moveTo>
                  <a:lnTo>
                    <a:pt x="0" y="28575"/>
                  </a:lnTo>
                  <a:cubicBezTo>
                    <a:pt x="177801" y="38101"/>
                    <a:pt x="198833" y="180975"/>
                    <a:pt x="211931" y="185738"/>
                  </a:cubicBezTo>
                  <a:cubicBezTo>
                    <a:pt x="244078" y="135733"/>
                    <a:pt x="177799" y="1"/>
                    <a:pt x="7144" y="0"/>
                  </a:cubicBezTo>
                  <a:close/>
                </a:path>
              </a:pathLst>
            </a:cu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5" name="Freeform 284"/>
            <p:cNvSpPr/>
            <p:nvPr/>
          </p:nvSpPr>
          <p:spPr>
            <a:xfrm>
              <a:off x="6013450" y="2586038"/>
              <a:ext cx="56708" cy="133350"/>
            </a:xfrm>
            <a:custGeom>
              <a:avLst/>
              <a:gdLst>
                <a:gd name="connsiteX0" fmla="*/ 4762 w 64293"/>
                <a:gd name="connsiteY0" fmla="*/ 0 h 140494"/>
                <a:gd name="connsiteX1" fmla="*/ 64293 w 64293"/>
                <a:gd name="connsiteY1" fmla="*/ 61913 h 140494"/>
                <a:gd name="connsiteX2" fmla="*/ 45243 w 64293"/>
                <a:gd name="connsiteY2" fmla="*/ 140494 h 140494"/>
                <a:gd name="connsiteX3" fmla="*/ 0 w 64293"/>
                <a:gd name="connsiteY3" fmla="*/ 100013 h 140494"/>
                <a:gd name="connsiteX4" fmla="*/ 4762 w 64293"/>
                <a:gd name="connsiteY4" fmla="*/ 0 h 140494"/>
                <a:gd name="connsiteX0" fmla="*/ 4762 w 67199"/>
                <a:gd name="connsiteY0" fmla="*/ 0 h 142875"/>
                <a:gd name="connsiteX1" fmla="*/ 64293 w 67199"/>
                <a:gd name="connsiteY1" fmla="*/ 61913 h 142875"/>
                <a:gd name="connsiteX2" fmla="*/ 57149 w 67199"/>
                <a:gd name="connsiteY2" fmla="*/ 142875 h 142875"/>
                <a:gd name="connsiteX3" fmla="*/ 0 w 67199"/>
                <a:gd name="connsiteY3" fmla="*/ 100013 h 142875"/>
                <a:gd name="connsiteX4" fmla="*/ 4762 w 67199"/>
                <a:gd name="connsiteY4" fmla="*/ 0 h 142875"/>
                <a:gd name="connsiteX0" fmla="*/ 4762 w 64794"/>
                <a:gd name="connsiteY0" fmla="*/ 0 h 142875"/>
                <a:gd name="connsiteX1" fmla="*/ 64293 w 64794"/>
                <a:gd name="connsiteY1" fmla="*/ 61913 h 142875"/>
                <a:gd name="connsiteX2" fmla="*/ 57149 w 64794"/>
                <a:gd name="connsiteY2" fmla="*/ 142875 h 142875"/>
                <a:gd name="connsiteX3" fmla="*/ 0 w 64794"/>
                <a:gd name="connsiteY3" fmla="*/ 100013 h 142875"/>
                <a:gd name="connsiteX4" fmla="*/ 4762 w 64794"/>
                <a:gd name="connsiteY4" fmla="*/ 0 h 142875"/>
                <a:gd name="connsiteX0" fmla="*/ 4762 w 64293"/>
                <a:gd name="connsiteY0" fmla="*/ 0 h 142875"/>
                <a:gd name="connsiteX1" fmla="*/ 64293 w 64293"/>
                <a:gd name="connsiteY1" fmla="*/ 61913 h 142875"/>
                <a:gd name="connsiteX2" fmla="*/ 57149 w 64293"/>
                <a:gd name="connsiteY2" fmla="*/ 142875 h 142875"/>
                <a:gd name="connsiteX3" fmla="*/ 0 w 64293"/>
                <a:gd name="connsiteY3" fmla="*/ 100013 h 142875"/>
                <a:gd name="connsiteX4" fmla="*/ 4762 w 64293"/>
                <a:gd name="connsiteY4" fmla="*/ 0 h 142875"/>
                <a:gd name="connsiteX0" fmla="*/ 4762 w 64293"/>
                <a:gd name="connsiteY0" fmla="*/ 0 h 142875"/>
                <a:gd name="connsiteX1" fmla="*/ 64293 w 64293"/>
                <a:gd name="connsiteY1" fmla="*/ 61913 h 142875"/>
                <a:gd name="connsiteX2" fmla="*/ 57149 w 64293"/>
                <a:gd name="connsiteY2" fmla="*/ 142875 h 142875"/>
                <a:gd name="connsiteX3" fmla="*/ 0 w 64293"/>
                <a:gd name="connsiteY3" fmla="*/ 100013 h 142875"/>
                <a:gd name="connsiteX4" fmla="*/ 4762 w 64293"/>
                <a:gd name="connsiteY4" fmla="*/ 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93" h="142875">
                  <a:moveTo>
                    <a:pt x="4762" y="0"/>
                  </a:moveTo>
                  <a:lnTo>
                    <a:pt x="64293" y="61913"/>
                  </a:lnTo>
                  <a:cubicBezTo>
                    <a:pt x="58737" y="85725"/>
                    <a:pt x="54130" y="103131"/>
                    <a:pt x="57149" y="142875"/>
                  </a:cubicBezTo>
                  <a:lnTo>
                    <a:pt x="0" y="100013"/>
                  </a:lnTo>
                  <a:lnTo>
                    <a:pt x="4762" y="0"/>
                  </a:lnTo>
                  <a:close/>
                </a:path>
              </a:pathLst>
            </a:cu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6" name="TextBox 285"/>
          <p:cNvSpPr txBox="1"/>
          <p:nvPr/>
        </p:nvSpPr>
        <p:spPr bwMode="auto">
          <a:xfrm>
            <a:off x="6400800" y="2153305"/>
            <a:ext cx="1828800" cy="584775"/>
          </a:xfrm>
          <a:prstGeom prst="rect">
            <a:avLst/>
          </a:prstGeom>
          <a:noFill/>
          <a:ln w="9525">
            <a:noFill/>
            <a:miter lim="800000"/>
            <a:headEnd/>
            <a:tailEnd/>
          </a:ln>
          <a:effectLst/>
        </p:spPr>
        <p:txBody>
          <a:bodyPr wrap="square" rtlCol="0">
            <a:spAutoFit/>
          </a:bodyPr>
          <a:lstStyle>
            <a:defPPr>
              <a:defRPr lang="en-US"/>
            </a:defPPr>
            <a:lvl1pPr>
              <a:defRPr kumimoji="1" sz="1400" b="1">
                <a:solidFill>
                  <a:srgbClr val="000099"/>
                </a:solidFill>
                <a:latin typeface="Arial" panose="020B0604020202020204" pitchFamily="34" charset="0"/>
                <a:cs typeface="Arial" panose="020B0604020202020204" pitchFamily="34" charset="0"/>
              </a:defRPr>
            </a:lvl1pPr>
          </a:lstStyle>
          <a:p>
            <a:pPr algn="ctr"/>
            <a:r>
              <a:rPr lang="en-US" sz="1600" dirty="0">
                <a:solidFill>
                  <a:srgbClr val="FFFFFF"/>
                </a:solidFill>
              </a:rPr>
              <a:t>Carbon </a:t>
            </a:r>
            <a:r>
              <a:rPr lang="en-US" sz="1600" dirty="0" smtClean="0">
                <a:solidFill>
                  <a:srgbClr val="FFFFFF"/>
                </a:solidFill>
              </a:rPr>
              <a:t>Brushes</a:t>
            </a:r>
          </a:p>
          <a:p>
            <a:pPr algn="ctr"/>
            <a:r>
              <a:rPr lang="en-US" sz="1600" dirty="0" smtClean="0">
                <a:solidFill>
                  <a:srgbClr val="FFFFFF"/>
                </a:solidFill>
              </a:rPr>
              <a:t>(B</a:t>
            </a:r>
            <a:r>
              <a:rPr lang="en-US" sz="1600" baseline="-25000" dirty="0" smtClean="0">
                <a:solidFill>
                  <a:srgbClr val="FFFFFF"/>
                </a:solidFill>
              </a:rPr>
              <a:t>!</a:t>
            </a:r>
            <a:r>
              <a:rPr lang="en-US" sz="1600" dirty="0" smtClean="0">
                <a:solidFill>
                  <a:srgbClr val="FFFFFF"/>
                </a:solidFill>
              </a:rPr>
              <a:t> and B</a:t>
            </a:r>
            <a:r>
              <a:rPr lang="en-US" sz="1600" baseline="-25000" dirty="0" smtClean="0">
                <a:solidFill>
                  <a:srgbClr val="FFFFFF"/>
                </a:solidFill>
              </a:rPr>
              <a:t>2</a:t>
            </a:r>
            <a:r>
              <a:rPr lang="en-US" sz="1600" dirty="0" smtClean="0">
                <a:solidFill>
                  <a:srgbClr val="FFFFFF"/>
                </a:solidFill>
              </a:rPr>
              <a:t>)</a:t>
            </a:r>
            <a:endParaRPr lang="en-IN" sz="1600" dirty="0">
              <a:solidFill>
                <a:srgbClr val="FFFFFF"/>
              </a:solidFill>
            </a:endParaRPr>
          </a:p>
        </p:txBody>
      </p:sp>
      <p:sp>
        <p:nvSpPr>
          <p:cNvPr id="287" name="Freeform 286"/>
          <p:cNvSpPr/>
          <p:nvPr/>
        </p:nvSpPr>
        <p:spPr>
          <a:xfrm>
            <a:off x="5956870" y="2688431"/>
            <a:ext cx="768350" cy="127000"/>
          </a:xfrm>
          <a:custGeom>
            <a:avLst/>
            <a:gdLst>
              <a:gd name="connsiteX0" fmla="*/ 0 w 768350"/>
              <a:gd name="connsiteY0" fmla="*/ 127000 h 127000"/>
              <a:gd name="connsiteX1" fmla="*/ 209550 w 768350"/>
              <a:gd name="connsiteY1" fmla="*/ 0 h 127000"/>
              <a:gd name="connsiteX2" fmla="*/ 768350 w 768350"/>
              <a:gd name="connsiteY2" fmla="*/ 0 h 127000"/>
            </a:gdLst>
            <a:ahLst/>
            <a:cxnLst>
              <a:cxn ang="0">
                <a:pos x="connsiteX0" y="connsiteY0"/>
              </a:cxn>
              <a:cxn ang="0">
                <a:pos x="connsiteX1" y="connsiteY1"/>
              </a:cxn>
              <a:cxn ang="0">
                <a:pos x="connsiteX2" y="connsiteY2"/>
              </a:cxn>
            </a:cxnLst>
            <a:rect l="l" t="t" r="r" b="b"/>
            <a:pathLst>
              <a:path w="768350" h="127000">
                <a:moveTo>
                  <a:pt x="0" y="127000"/>
                </a:moveTo>
                <a:lnTo>
                  <a:pt x="209550" y="0"/>
                </a:lnTo>
                <a:lnTo>
                  <a:pt x="768350" y="0"/>
                </a:lnTo>
              </a:path>
            </a:pathLst>
          </a:custGeom>
          <a:noFill/>
          <a:ln w="28575">
            <a:solidFill>
              <a:schemeClr val="bg1"/>
            </a:solidFill>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cxnSp>
        <p:nvCxnSpPr>
          <p:cNvPr id="288" name="Straight Arrow Connector 287"/>
          <p:cNvCxnSpPr/>
          <p:nvPr/>
        </p:nvCxnSpPr>
        <p:spPr>
          <a:xfrm rot="19860000">
            <a:off x="4265613" y="1367654"/>
            <a:ext cx="0" cy="277091"/>
          </a:xfrm>
          <a:prstGeom prst="straightConnector1">
            <a:avLst/>
          </a:prstGeom>
          <a:noFill/>
          <a:ln w="28575">
            <a:solidFill>
              <a:schemeClr val="bg1"/>
            </a:solidFill>
            <a:headEnd type="stealth" w="lg" len="lg"/>
          </a:ln>
        </p:spPr>
        <p:style>
          <a:lnRef idx="2">
            <a:schemeClr val="accent1">
              <a:shade val="50000"/>
            </a:schemeClr>
          </a:lnRef>
          <a:fillRef idx="1">
            <a:schemeClr val="accent1"/>
          </a:fillRef>
          <a:effectRef idx="0">
            <a:schemeClr val="accent1"/>
          </a:effectRef>
          <a:fontRef idx="minor">
            <a:schemeClr val="lt1"/>
          </a:fontRef>
        </p:style>
      </p:cxnSp>
      <p:sp>
        <p:nvSpPr>
          <p:cNvPr id="266" name="Cube 265"/>
          <p:cNvSpPr/>
          <p:nvPr/>
        </p:nvSpPr>
        <p:spPr>
          <a:xfrm flipH="1">
            <a:off x="5128004" y="2812256"/>
            <a:ext cx="155196" cy="111919"/>
          </a:xfrm>
          <a:prstGeom prst="cube">
            <a:avLst>
              <a:gd name="adj" fmla="val 27128"/>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9" name="TextBox 288"/>
          <p:cNvSpPr txBox="1"/>
          <p:nvPr/>
        </p:nvSpPr>
        <p:spPr bwMode="auto">
          <a:xfrm>
            <a:off x="5016469" y="693956"/>
            <a:ext cx="320922" cy="369332"/>
          </a:xfrm>
          <a:prstGeom prst="rect">
            <a:avLst/>
          </a:prstGeom>
          <a:noFill/>
          <a:ln w="9525">
            <a:noFill/>
            <a:miter lim="800000"/>
            <a:headEnd/>
            <a:tailEnd/>
          </a:ln>
          <a:effectLst/>
        </p:spPr>
        <p:txBody>
          <a:bodyPr wrap="none" rtlCol="0">
            <a:spAutoFit/>
          </a:bodyPr>
          <a:lstStyle/>
          <a:p>
            <a:pPr algn="ctr">
              <a:spcBef>
                <a:spcPct val="50000"/>
              </a:spcBef>
            </a:pPr>
            <a:r>
              <a:rPr kumimoji="1" lang="en-US" b="1" dirty="0" smtClean="0">
                <a:solidFill>
                  <a:srgbClr val="FFFF99"/>
                </a:solidFill>
                <a:latin typeface="Aharoni" panose="02010803020104030203" pitchFamily="2" charset="-79"/>
                <a:cs typeface="Aharoni" panose="02010803020104030203" pitchFamily="2" charset="-79"/>
              </a:rPr>
              <a:t>C</a:t>
            </a:r>
            <a:endParaRPr kumimoji="1" lang="en-IN" b="1" dirty="0" smtClean="0">
              <a:solidFill>
                <a:srgbClr val="FFFF99"/>
              </a:solidFill>
              <a:latin typeface="Aharoni" panose="02010803020104030203" pitchFamily="2" charset="-79"/>
              <a:cs typeface="Aharoni" panose="02010803020104030203" pitchFamily="2" charset="-79"/>
            </a:endParaRPr>
          </a:p>
        </p:txBody>
      </p:sp>
      <p:sp>
        <p:nvSpPr>
          <p:cNvPr id="290" name="TextBox 289"/>
          <p:cNvSpPr txBox="1"/>
          <p:nvPr/>
        </p:nvSpPr>
        <p:spPr bwMode="auto">
          <a:xfrm>
            <a:off x="5592273" y="1946294"/>
            <a:ext cx="344967" cy="369332"/>
          </a:xfrm>
          <a:prstGeom prst="rect">
            <a:avLst/>
          </a:prstGeom>
          <a:noFill/>
          <a:ln w="9525">
            <a:noFill/>
            <a:miter lim="800000"/>
            <a:headEnd/>
            <a:tailEnd/>
          </a:ln>
          <a:effectLst/>
        </p:spPr>
        <p:txBody>
          <a:bodyPr wrap="none" rtlCol="0">
            <a:spAutoFit/>
          </a:bodyPr>
          <a:lstStyle/>
          <a:p>
            <a:pPr algn="ctr">
              <a:spcBef>
                <a:spcPct val="50000"/>
              </a:spcBef>
            </a:pPr>
            <a:r>
              <a:rPr kumimoji="1" lang="en-US" b="1" dirty="0" smtClean="0">
                <a:solidFill>
                  <a:srgbClr val="FFFF99"/>
                </a:solidFill>
                <a:latin typeface="Aharoni" panose="02010803020104030203" pitchFamily="2" charset="-79"/>
                <a:cs typeface="Aharoni" panose="02010803020104030203" pitchFamily="2" charset="-79"/>
              </a:rPr>
              <a:t>D</a:t>
            </a:r>
            <a:endParaRPr kumimoji="1" lang="en-IN" b="1" dirty="0" smtClean="0">
              <a:solidFill>
                <a:srgbClr val="FFFF99"/>
              </a:solidFill>
              <a:latin typeface="Aharoni" panose="02010803020104030203" pitchFamily="2" charset="-79"/>
              <a:cs typeface="Aharoni" panose="02010803020104030203" pitchFamily="2" charset="-79"/>
            </a:endParaRPr>
          </a:p>
        </p:txBody>
      </p:sp>
      <p:sp>
        <p:nvSpPr>
          <p:cNvPr id="291" name="TextBox 290"/>
          <p:cNvSpPr txBox="1"/>
          <p:nvPr/>
        </p:nvSpPr>
        <p:spPr bwMode="auto">
          <a:xfrm>
            <a:off x="4192671" y="1985546"/>
            <a:ext cx="348172" cy="369332"/>
          </a:xfrm>
          <a:prstGeom prst="rect">
            <a:avLst/>
          </a:prstGeom>
          <a:noFill/>
          <a:ln w="9525">
            <a:noFill/>
            <a:miter lim="800000"/>
            <a:headEnd/>
            <a:tailEnd/>
          </a:ln>
          <a:effectLst/>
        </p:spPr>
        <p:txBody>
          <a:bodyPr wrap="none" rtlCol="0">
            <a:spAutoFit/>
          </a:bodyPr>
          <a:lstStyle/>
          <a:p>
            <a:pPr algn="ctr">
              <a:spcBef>
                <a:spcPct val="50000"/>
              </a:spcBef>
            </a:pPr>
            <a:r>
              <a:rPr kumimoji="1" lang="en-US" b="1" dirty="0" smtClean="0">
                <a:solidFill>
                  <a:srgbClr val="FFFF99"/>
                </a:solidFill>
                <a:latin typeface="Aharoni" panose="02010803020104030203" pitchFamily="2" charset="-79"/>
                <a:cs typeface="Aharoni" panose="02010803020104030203" pitchFamily="2" charset="-79"/>
              </a:rPr>
              <a:t>A</a:t>
            </a:r>
            <a:endParaRPr kumimoji="1" lang="en-IN" b="1" dirty="0" smtClean="0">
              <a:solidFill>
                <a:srgbClr val="FFFF99"/>
              </a:solidFill>
              <a:latin typeface="Aharoni" panose="02010803020104030203" pitchFamily="2" charset="-79"/>
              <a:cs typeface="Aharoni" panose="02010803020104030203" pitchFamily="2" charset="-79"/>
            </a:endParaRPr>
          </a:p>
        </p:txBody>
      </p:sp>
      <p:sp>
        <p:nvSpPr>
          <p:cNvPr id="292" name="TextBox 291"/>
          <p:cNvSpPr txBox="1"/>
          <p:nvPr/>
        </p:nvSpPr>
        <p:spPr bwMode="auto">
          <a:xfrm>
            <a:off x="3761605" y="695325"/>
            <a:ext cx="327334" cy="369332"/>
          </a:xfrm>
          <a:prstGeom prst="rect">
            <a:avLst/>
          </a:prstGeom>
          <a:noFill/>
          <a:ln w="9525">
            <a:noFill/>
            <a:miter lim="800000"/>
            <a:headEnd/>
            <a:tailEnd/>
          </a:ln>
          <a:effectLst/>
        </p:spPr>
        <p:txBody>
          <a:bodyPr wrap="none" rtlCol="0">
            <a:spAutoFit/>
          </a:bodyPr>
          <a:lstStyle/>
          <a:p>
            <a:pPr algn="ctr">
              <a:spcBef>
                <a:spcPct val="50000"/>
              </a:spcBef>
            </a:pPr>
            <a:r>
              <a:rPr kumimoji="1" lang="en-US" b="1" dirty="0" smtClean="0">
                <a:solidFill>
                  <a:srgbClr val="FFFF99"/>
                </a:solidFill>
                <a:latin typeface="Aharoni" panose="02010803020104030203" pitchFamily="2" charset="-79"/>
                <a:cs typeface="Aharoni" panose="02010803020104030203" pitchFamily="2" charset="-79"/>
              </a:rPr>
              <a:t>B</a:t>
            </a:r>
            <a:endParaRPr kumimoji="1" lang="en-IN" b="1" dirty="0" smtClean="0">
              <a:solidFill>
                <a:srgbClr val="FFFF99"/>
              </a:solidFill>
              <a:latin typeface="Aharoni" panose="02010803020104030203" pitchFamily="2" charset="-79"/>
              <a:cs typeface="Aharoni" panose="02010803020104030203" pitchFamily="2" charset="-79"/>
            </a:endParaRPr>
          </a:p>
        </p:txBody>
      </p:sp>
      <p:cxnSp>
        <p:nvCxnSpPr>
          <p:cNvPr id="293" name="Straight Arrow Connector 292"/>
          <p:cNvCxnSpPr/>
          <p:nvPr/>
        </p:nvCxnSpPr>
        <p:spPr>
          <a:xfrm rot="20100000" flipH="1" flipV="1">
            <a:off x="5224069" y="1310779"/>
            <a:ext cx="0" cy="277091"/>
          </a:xfrm>
          <a:prstGeom prst="straightConnector1">
            <a:avLst/>
          </a:prstGeom>
          <a:noFill/>
          <a:ln w="28575">
            <a:solidFill>
              <a:schemeClr val="bg1"/>
            </a:solidFill>
            <a:headEnd type="stealth" w="lg" len="lg"/>
          </a:ln>
        </p:spPr>
        <p:style>
          <a:lnRef idx="2">
            <a:schemeClr val="accent1">
              <a:shade val="50000"/>
            </a:schemeClr>
          </a:lnRef>
          <a:fillRef idx="1">
            <a:schemeClr val="accent1"/>
          </a:fillRef>
          <a:effectRef idx="0">
            <a:schemeClr val="accent1"/>
          </a:effectRef>
          <a:fontRef idx="minor">
            <a:schemeClr val="lt1"/>
          </a:fontRef>
        </p:style>
      </p:cxnSp>
      <p:cxnSp>
        <p:nvCxnSpPr>
          <p:cNvPr id="294" name="Straight Arrow Connector 293"/>
          <p:cNvCxnSpPr/>
          <p:nvPr/>
        </p:nvCxnSpPr>
        <p:spPr>
          <a:xfrm flipH="1">
            <a:off x="4620485" y="2633663"/>
            <a:ext cx="662715" cy="0"/>
          </a:xfrm>
          <a:prstGeom prst="straightConnector1">
            <a:avLst/>
          </a:prstGeom>
          <a:noFill/>
          <a:ln w="28575">
            <a:solidFill>
              <a:schemeClr val="bg1"/>
            </a:solidFill>
            <a:headEnd type="stealth" w="lg" len="lg"/>
          </a:ln>
        </p:spPr>
        <p:style>
          <a:lnRef idx="2">
            <a:schemeClr val="accent1">
              <a:shade val="50000"/>
            </a:schemeClr>
          </a:lnRef>
          <a:fillRef idx="1">
            <a:schemeClr val="accent1"/>
          </a:fillRef>
          <a:effectRef idx="0">
            <a:schemeClr val="accent1"/>
          </a:effectRef>
          <a:fontRef idx="minor">
            <a:schemeClr val="lt1"/>
          </a:fontRef>
        </p:style>
      </p:cxnSp>
      <p:sp>
        <p:nvSpPr>
          <p:cNvPr id="295" name="TextBox 294"/>
          <p:cNvSpPr txBox="1"/>
          <p:nvPr/>
        </p:nvSpPr>
        <p:spPr bwMode="auto">
          <a:xfrm>
            <a:off x="3505200" y="2277130"/>
            <a:ext cx="1249095" cy="584775"/>
          </a:xfrm>
          <a:prstGeom prst="rect">
            <a:avLst/>
          </a:prstGeom>
          <a:noFill/>
          <a:ln w="9525">
            <a:noFill/>
            <a:miter lim="800000"/>
            <a:headEnd/>
            <a:tailEnd/>
          </a:ln>
          <a:effectLst/>
        </p:spPr>
        <p:txBody>
          <a:bodyPr wrap="square" rtlCol="0">
            <a:spAutoFit/>
          </a:bodyPr>
          <a:lstStyle>
            <a:defPPr>
              <a:defRPr lang="en-US"/>
            </a:defPPr>
            <a:lvl1pPr>
              <a:defRPr kumimoji="1" sz="1400" b="1">
                <a:solidFill>
                  <a:srgbClr val="000099"/>
                </a:solidFill>
                <a:latin typeface="Arial" panose="020B0604020202020204" pitchFamily="34" charset="0"/>
                <a:cs typeface="Arial" panose="020B0604020202020204" pitchFamily="34" charset="0"/>
              </a:defRPr>
            </a:lvl1pPr>
          </a:lstStyle>
          <a:p>
            <a:pPr algn="ctr"/>
            <a:r>
              <a:rPr lang="en-US" sz="1600" dirty="0" smtClean="0">
                <a:solidFill>
                  <a:srgbClr val="FFFFFF"/>
                </a:solidFill>
              </a:rPr>
              <a:t>Split rings </a:t>
            </a:r>
          </a:p>
          <a:p>
            <a:pPr algn="ctr"/>
            <a:r>
              <a:rPr lang="en-US" sz="1600" dirty="0" smtClean="0">
                <a:solidFill>
                  <a:srgbClr val="FFFFFF"/>
                </a:solidFill>
              </a:rPr>
              <a:t>(R</a:t>
            </a:r>
            <a:r>
              <a:rPr lang="en-US" sz="1600" baseline="-25000" dirty="0" smtClean="0">
                <a:solidFill>
                  <a:srgbClr val="FFFFFF"/>
                </a:solidFill>
              </a:rPr>
              <a:t>1</a:t>
            </a:r>
            <a:r>
              <a:rPr lang="en-US" sz="1600" dirty="0" smtClean="0">
                <a:solidFill>
                  <a:srgbClr val="FFFFFF"/>
                </a:solidFill>
              </a:rPr>
              <a:t> and R</a:t>
            </a:r>
            <a:r>
              <a:rPr lang="en-US" sz="1600" baseline="-25000" dirty="0" smtClean="0">
                <a:solidFill>
                  <a:srgbClr val="FFFFFF"/>
                </a:solidFill>
              </a:rPr>
              <a:t>2</a:t>
            </a:r>
            <a:r>
              <a:rPr lang="en-US" sz="1600" dirty="0" smtClean="0">
                <a:solidFill>
                  <a:srgbClr val="FFFFFF"/>
                </a:solidFill>
              </a:rPr>
              <a:t>)</a:t>
            </a:r>
            <a:endParaRPr lang="en-IN" sz="1600" dirty="0">
              <a:solidFill>
                <a:srgbClr val="FFFFFF"/>
              </a:solidFill>
            </a:endParaRPr>
          </a:p>
        </p:txBody>
      </p:sp>
      <p:cxnSp>
        <p:nvCxnSpPr>
          <p:cNvPr id="296" name="Straight Arrow Connector 295"/>
          <p:cNvCxnSpPr/>
          <p:nvPr/>
        </p:nvCxnSpPr>
        <p:spPr>
          <a:xfrm flipH="1">
            <a:off x="4148895" y="3133876"/>
            <a:ext cx="1344784" cy="0"/>
          </a:xfrm>
          <a:prstGeom prst="straightConnector1">
            <a:avLst/>
          </a:prstGeom>
          <a:noFill/>
          <a:ln w="28575">
            <a:solidFill>
              <a:schemeClr val="bg1"/>
            </a:solidFill>
            <a:headEnd type="stealth" w="lg" len="lg"/>
          </a:ln>
        </p:spPr>
        <p:style>
          <a:lnRef idx="2">
            <a:schemeClr val="accent1">
              <a:shade val="50000"/>
            </a:schemeClr>
          </a:lnRef>
          <a:fillRef idx="1">
            <a:schemeClr val="accent1"/>
          </a:fillRef>
          <a:effectRef idx="0">
            <a:schemeClr val="accent1"/>
          </a:effectRef>
          <a:fontRef idx="minor">
            <a:schemeClr val="lt1"/>
          </a:fontRef>
        </p:style>
      </p:cxnSp>
      <p:sp>
        <p:nvSpPr>
          <p:cNvPr id="297" name="TextBox 296"/>
          <p:cNvSpPr txBox="1"/>
          <p:nvPr/>
        </p:nvSpPr>
        <p:spPr bwMode="auto">
          <a:xfrm>
            <a:off x="3473218" y="2957096"/>
            <a:ext cx="705082" cy="338554"/>
          </a:xfrm>
          <a:prstGeom prst="rect">
            <a:avLst/>
          </a:prstGeom>
          <a:noFill/>
          <a:ln w="9525">
            <a:noFill/>
            <a:miter lim="800000"/>
            <a:headEnd/>
            <a:tailEnd/>
          </a:ln>
          <a:effectLst/>
        </p:spPr>
        <p:txBody>
          <a:bodyPr wrap="square" rtlCol="0">
            <a:spAutoFit/>
          </a:bodyPr>
          <a:lstStyle>
            <a:defPPr>
              <a:defRPr lang="en-US"/>
            </a:defPPr>
            <a:lvl1pPr>
              <a:defRPr kumimoji="1" sz="1400" b="1">
                <a:solidFill>
                  <a:srgbClr val="000099"/>
                </a:solidFill>
                <a:latin typeface="Arial" panose="020B0604020202020204" pitchFamily="34" charset="0"/>
                <a:cs typeface="Arial" panose="020B0604020202020204" pitchFamily="34" charset="0"/>
              </a:defRPr>
            </a:lvl1pPr>
          </a:lstStyle>
          <a:p>
            <a:pPr algn="ctr"/>
            <a:r>
              <a:rPr lang="en-US" sz="1600" dirty="0" smtClean="0">
                <a:solidFill>
                  <a:srgbClr val="FFFFFF"/>
                </a:solidFill>
              </a:rPr>
              <a:t>Axle</a:t>
            </a:r>
            <a:endParaRPr lang="en-IN" sz="1600" dirty="0">
              <a:solidFill>
                <a:srgbClr val="FFFFFF"/>
              </a:solidFill>
            </a:endParaRPr>
          </a:p>
        </p:txBody>
      </p:sp>
      <p:sp>
        <p:nvSpPr>
          <p:cNvPr id="298" name="TextBox 297"/>
          <p:cNvSpPr txBox="1"/>
          <p:nvPr/>
        </p:nvSpPr>
        <p:spPr bwMode="auto">
          <a:xfrm>
            <a:off x="4938883" y="2892425"/>
            <a:ext cx="296877" cy="369332"/>
          </a:xfrm>
          <a:prstGeom prst="rect">
            <a:avLst/>
          </a:prstGeom>
          <a:noFill/>
          <a:ln w="9525">
            <a:noFill/>
            <a:miter lim="800000"/>
            <a:headEnd/>
            <a:tailEnd/>
          </a:ln>
          <a:effectLst/>
        </p:spPr>
        <p:txBody>
          <a:bodyPr wrap="none" rtlCol="0">
            <a:spAutoFit/>
          </a:bodyPr>
          <a:lstStyle/>
          <a:p>
            <a:pPr algn="ctr">
              <a:spcBef>
                <a:spcPct val="50000"/>
              </a:spcBef>
            </a:pPr>
            <a:r>
              <a:rPr kumimoji="1" lang="en-US" b="1" dirty="0" smtClean="0">
                <a:solidFill>
                  <a:srgbClr val="FFFF99"/>
                </a:solidFill>
                <a:latin typeface="Aharoni" panose="02010803020104030203" pitchFamily="2" charset="-79"/>
                <a:cs typeface="Aharoni" panose="02010803020104030203" pitchFamily="2" charset="-79"/>
              </a:rPr>
              <a:t>E</a:t>
            </a:r>
            <a:endParaRPr kumimoji="1" lang="en-IN" b="1" dirty="0" smtClean="0">
              <a:solidFill>
                <a:srgbClr val="FFFF99"/>
              </a:solidFill>
              <a:latin typeface="Aharoni" panose="02010803020104030203" pitchFamily="2" charset="-79"/>
              <a:cs typeface="Aharoni" panose="02010803020104030203" pitchFamily="2" charset="-79"/>
            </a:endParaRPr>
          </a:p>
        </p:txBody>
      </p:sp>
      <p:sp>
        <p:nvSpPr>
          <p:cNvPr id="299" name="TextBox 298"/>
          <p:cNvSpPr txBox="1"/>
          <p:nvPr/>
        </p:nvSpPr>
        <p:spPr bwMode="auto">
          <a:xfrm>
            <a:off x="5961233" y="2832100"/>
            <a:ext cx="296877" cy="369332"/>
          </a:xfrm>
          <a:prstGeom prst="rect">
            <a:avLst/>
          </a:prstGeom>
          <a:noFill/>
          <a:ln w="9525">
            <a:noFill/>
            <a:miter lim="800000"/>
            <a:headEnd/>
            <a:tailEnd/>
          </a:ln>
          <a:effectLst/>
        </p:spPr>
        <p:txBody>
          <a:bodyPr wrap="none" rtlCol="0">
            <a:spAutoFit/>
          </a:bodyPr>
          <a:lstStyle/>
          <a:p>
            <a:pPr algn="ctr">
              <a:spcBef>
                <a:spcPct val="50000"/>
              </a:spcBef>
            </a:pPr>
            <a:r>
              <a:rPr kumimoji="1" lang="en-US" b="1" dirty="0" smtClean="0">
                <a:solidFill>
                  <a:srgbClr val="FFFF99"/>
                </a:solidFill>
                <a:latin typeface="Aharoni" panose="02010803020104030203" pitchFamily="2" charset="-79"/>
                <a:cs typeface="Aharoni" panose="02010803020104030203" pitchFamily="2" charset="-79"/>
              </a:rPr>
              <a:t>F</a:t>
            </a:r>
            <a:endParaRPr kumimoji="1" lang="en-IN" b="1" dirty="0" smtClean="0">
              <a:solidFill>
                <a:srgbClr val="FFFF99"/>
              </a:solidFill>
              <a:latin typeface="Aharoni" panose="02010803020104030203" pitchFamily="2" charset="-79"/>
              <a:cs typeface="Aharoni" panose="02010803020104030203" pitchFamily="2" charset="-79"/>
            </a:endParaRPr>
          </a:p>
        </p:txBody>
      </p:sp>
      <p:grpSp>
        <p:nvGrpSpPr>
          <p:cNvPr id="9" name="Group 8"/>
          <p:cNvGrpSpPr/>
          <p:nvPr/>
        </p:nvGrpSpPr>
        <p:grpSpPr>
          <a:xfrm>
            <a:off x="5752850" y="3918287"/>
            <a:ext cx="685800" cy="1015663"/>
            <a:chOff x="6184650" y="3918287"/>
            <a:chExt cx="685800" cy="1015663"/>
          </a:xfrm>
        </p:grpSpPr>
        <p:sp>
          <p:nvSpPr>
            <p:cNvPr id="88" name="TextBox 87"/>
            <p:cNvSpPr txBox="1"/>
            <p:nvPr/>
          </p:nvSpPr>
          <p:spPr bwMode="auto">
            <a:xfrm>
              <a:off x="6253027" y="3918287"/>
              <a:ext cx="354584" cy="1015663"/>
            </a:xfrm>
            <a:prstGeom prst="rect">
              <a:avLst/>
            </a:prstGeom>
            <a:noFill/>
            <a:ln w="9525">
              <a:noFill/>
              <a:miter lim="800000"/>
              <a:headEnd/>
              <a:tailEnd/>
            </a:ln>
            <a:effectLst/>
          </p:spPr>
          <p:txBody>
            <a:bodyPr wrap="none" rtlCol="0">
              <a:spAutoFit/>
            </a:bodyPr>
            <a:lstStyle/>
            <a:p>
              <a:pPr algn="ctr">
                <a:spcBef>
                  <a:spcPct val="50000"/>
                </a:spcBef>
              </a:pPr>
              <a:r>
                <a:rPr kumimoji="1" lang="en-US" sz="6000" b="1" dirty="0" smtClean="0">
                  <a:solidFill>
                    <a:srgbClr val="FFFF99"/>
                  </a:solidFill>
                  <a:latin typeface="Aharoni" panose="02010803020104030203" pitchFamily="2" charset="-79"/>
                  <a:cs typeface="Aharoni" panose="02010803020104030203" pitchFamily="2" charset="-79"/>
                </a:rPr>
                <a:t>.</a:t>
              </a:r>
              <a:endParaRPr kumimoji="1" lang="en-IN" sz="6000" b="1" dirty="0" smtClean="0">
                <a:solidFill>
                  <a:srgbClr val="FFFF99"/>
                </a:solidFill>
                <a:latin typeface="Aharoni" panose="02010803020104030203" pitchFamily="2" charset="-79"/>
                <a:cs typeface="Aharoni" panose="02010803020104030203" pitchFamily="2" charset="-79"/>
              </a:endParaRPr>
            </a:p>
          </p:txBody>
        </p:sp>
        <p:grpSp>
          <p:nvGrpSpPr>
            <p:cNvPr id="8" name="Group 7"/>
            <p:cNvGrpSpPr/>
            <p:nvPr/>
          </p:nvGrpSpPr>
          <p:grpSpPr>
            <a:xfrm>
              <a:off x="6184650" y="4229437"/>
              <a:ext cx="685800" cy="516353"/>
              <a:chOff x="6184650" y="4229437"/>
              <a:chExt cx="685800" cy="516353"/>
            </a:xfrm>
          </p:grpSpPr>
          <p:sp>
            <p:nvSpPr>
              <p:cNvPr id="87" name="TextBox 86"/>
              <p:cNvSpPr txBox="1"/>
              <p:nvPr/>
            </p:nvSpPr>
            <p:spPr bwMode="auto">
              <a:xfrm>
                <a:off x="6184650" y="4407236"/>
                <a:ext cx="505469" cy="338554"/>
              </a:xfrm>
              <a:prstGeom prst="rect">
                <a:avLst/>
              </a:prstGeom>
              <a:noFill/>
              <a:ln w="9525">
                <a:noFill/>
                <a:miter lim="800000"/>
                <a:headEnd/>
                <a:tailEnd/>
              </a:ln>
              <a:effectLst/>
            </p:spPr>
            <p:txBody>
              <a:bodyPr wrap="square" rtlCol="0">
                <a:spAutoFit/>
              </a:bodyPr>
              <a:lstStyle>
                <a:defPPr>
                  <a:defRPr lang="en-US"/>
                </a:defPPr>
                <a:lvl1pPr>
                  <a:defRPr kumimoji="1" sz="1400" b="1">
                    <a:solidFill>
                      <a:srgbClr val="000099"/>
                    </a:solidFill>
                    <a:latin typeface="Arial" panose="020B0604020202020204" pitchFamily="34" charset="0"/>
                    <a:cs typeface="Arial" panose="020B0604020202020204" pitchFamily="34" charset="0"/>
                  </a:defRPr>
                </a:lvl1pPr>
              </a:lstStyle>
              <a:p>
                <a:pPr algn="ctr"/>
                <a:r>
                  <a:rPr lang="en-US" sz="1600" dirty="0" smtClean="0">
                    <a:solidFill>
                      <a:srgbClr val="FFFFFF"/>
                    </a:solidFill>
                  </a:rPr>
                  <a:t>(  )</a:t>
                </a:r>
                <a:endParaRPr lang="en-IN" sz="1600" dirty="0">
                  <a:solidFill>
                    <a:srgbClr val="FFFFFF"/>
                  </a:solidFill>
                </a:endParaRPr>
              </a:p>
            </p:txBody>
          </p:sp>
          <p:sp>
            <p:nvSpPr>
              <p:cNvPr id="89" name="TextBox 88"/>
              <p:cNvSpPr txBox="1"/>
              <p:nvPr/>
            </p:nvSpPr>
            <p:spPr bwMode="auto">
              <a:xfrm>
                <a:off x="6424262" y="4229437"/>
                <a:ext cx="446188" cy="338554"/>
              </a:xfrm>
              <a:prstGeom prst="rect">
                <a:avLst/>
              </a:prstGeom>
              <a:noFill/>
              <a:ln w="9525">
                <a:noFill/>
                <a:miter lim="800000"/>
                <a:headEnd/>
                <a:tailEnd/>
              </a:ln>
              <a:effectLst/>
            </p:spPr>
            <p:txBody>
              <a:bodyPr wrap="square" rtlCol="0">
                <a:spAutoFit/>
              </a:bodyPr>
              <a:lstStyle>
                <a:defPPr>
                  <a:defRPr lang="en-US"/>
                </a:defPPr>
                <a:lvl1pPr>
                  <a:defRPr kumimoji="1" sz="1400" b="1">
                    <a:solidFill>
                      <a:srgbClr val="000099"/>
                    </a:solidFill>
                    <a:latin typeface="Arial" panose="020B0604020202020204" pitchFamily="34" charset="0"/>
                    <a:cs typeface="Arial" panose="020B0604020202020204" pitchFamily="34" charset="0"/>
                  </a:defRPr>
                </a:lvl1pPr>
              </a:lstStyle>
              <a:p>
                <a:pPr algn="ctr"/>
                <a:r>
                  <a:rPr lang="en-US" sz="1600" dirty="0" smtClean="0">
                    <a:solidFill>
                      <a:srgbClr val="FFFF99"/>
                    </a:solidFill>
                    <a:latin typeface="Aharoni" panose="02010803020104030203" pitchFamily="2" charset="-79"/>
                    <a:cs typeface="Aharoni" panose="02010803020104030203" pitchFamily="2" charset="-79"/>
                  </a:rPr>
                  <a:t>K</a:t>
                </a:r>
                <a:endParaRPr lang="en-IN" sz="1600" dirty="0">
                  <a:solidFill>
                    <a:srgbClr val="FFFF99"/>
                  </a:solidFill>
                  <a:latin typeface="Aharoni" panose="02010803020104030203" pitchFamily="2" charset="-79"/>
                  <a:cs typeface="Aharoni" panose="02010803020104030203" pitchFamily="2" charset="-79"/>
                </a:endParaRPr>
              </a:p>
            </p:txBody>
          </p:sp>
        </p:grpSp>
      </p:grpSp>
      <p:grpSp>
        <p:nvGrpSpPr>
          <p:cNvPr id="7" name="Group 6"/>
          <p:cNvGrpSpPr/>
          <p:nvPr/>
        </p:nvGrpSpPr>
        <p:grpSpPr>
          <a:xfrm>
            <a:off x="4826000" y="4229437"/>
            <a:ext cx="1142750" cy="612045"/>
            <a:chOff x="5257800" y="4229437"/>
            <a:chExt cx="1142750" cy="612045"/>
          </a:xfrm>
        </p:grpSpPr>
        <p:sp>
          <p:nvSpPr>
            <p:cNvPr id="90" name="TextBox 89"/>
            <p:cNvSpPr txBox="1"/>
            <p:nvPr/>
          </p:nvSpPr>
          <p:spPr bwMode="auto">
            <a:xfrm>
              <a:off x="5257800" y="4229437"/>
              <a:ext cx="325731" cy="369332"/>
            </a:xfrm>
            <a:prstGeom prst="rect">
              <a:avLst/>
            </a:prstGeom>
            <a:noFill/>
            <a:ln w="9525">
              <a:noFill/>
              <a:miter lim="800000"/>
              <a:headEnd/>
              <a:tailEnd/>
            </a:ln>
            <a:effectLst/>
          </p:spPr>
          <p:txBody>
            <a:bodyPr wrap="none" rtlCol="0">
              <a:spAutoFit/>
            </a:bodyPr>
            <a:lstStyle/>
            <a:p>
              <a:pPr algn="ctr">
                <a:spcBef>
                  <a:spcPct val="50000"/>
                </a:spcBef>
              </a:pPr>
              <a:r>
                <a:rPr kumimoji="1" lang="en-US" b="1" dirty="0" smtClean="0">
                  <a:solidFill>
                    <a:srgbClr val="FFFF99"/>
                  </a:solidFill>
                  <a:latin typeface="Aharoni" panose="02010803020104030203" pitchFamily="2" charset="-79"/>
                  <a:cs typeface="Aharoni" panose="02010803020104030203" pitchFamily="2" charset="-79"/>
                </a:rPr>
                <a:t>+</a:t>
              </a:r>
              <a:endParaRPr kumimoji="1" lang="en-IN" b="1" dirty="0" smtClean="0">
                <a:solidFill>
                  <a:srgbClr val="FFFF99"/>
                </a:solidFill>
                <a:latin typeface="Aharoni" panose="02010803020104030203" pitchFamily="2" charset="-79"/>
                <a:cs typeface="Aharoni" panose="02010803020104030203" pitchFamily="2" charset="-79"/>
              </a:endParaRPr>
            </a:p>
          </p:txBody>
        </p:sp>
        <p:sp>
          <p:nvSpPr>
            <p:cNvPr id="91" name="TextBox 90"/>
            <p:cNvSpPr txBox="1"/>
            <p:nvPr/>
          </p:nvSpPr>
          <p:spPr bwMode="auto">
            <a:xfrm>
              <a:off x="6074819" y="4229437"/>
              <a:ext cx="325731" cy="369332"/>
            </a:xfrm>
            <a:prstGeom prst="rect">
              <a:avLst/>
            </a:prstGeom>
            <a:noFill/>
            <a:ln w="9525">
              <a:noFill/>
              <a:miter lim="800000"/>
              <a:headEnd/>
              <a:tailEnd/>
            </a:ln>
            <a:effectLst/>
          </p:spPr>
          <p:txBody>
            <a:bodyPr wrap="none" rtlCol="0">
              <a:spAutoFit/>
            </a:bodyPr>
            <a:lstStyle/>
            <a:p>
              <a:pPr algn="ctr">
                <a:spcBef>
                  <a:spcPct val="50000"/>
                </a:spcBef>
              </a:pPr>
              <a:r>
                <a:rPr kumimoji="1" lang="en-US" b="1" dirty="0" smtClean="0">
                  <a:solidFill>
                    <a:srgbClr val="FFFF99"/>
                  </a:solidFill>
                  <a:latin typeface="Aharoni" panose="02010803020104030203" pitchFamily="2" charset="-79"/>
                  <a:cs typeface="Aharoni" panose="02010803020104030203" pitchFamily="2" charset="-79"/>
                </a:rPr>
                <a:t>–</a:t>
              </a:r>
              <a:endParaRPr kumimoji="1" lang="en-IN" b="1" dirty="0" smtClean="0">
                <a:solidFill>
                  <a:srgbClr val="FFFF99"/>
                </a:solidFill>
                <a:latin typeface="Aharoni" panose="02010803020104030203" pitchFamily="2" charset="-79"/>
                <a:cs typeface="Aharoni" panose="02010803020104030203" pitchFamily="2" charset="-79"/>
              </a:endParaRPr>
            </a:p>
          </p:txBody>
        </p:sp>
        <p:cxnSp>
          <p:nvCxnSpPr>
            <p:cNvPr id="92" name="Straight Connector 91"/>
            <p:cNvCxnSpPr/>
            <p:nvPr/>
          </p:nvCxnSpPr>
          <p:spPr>
            <a:xfrm flipV="1">
              <a:off x="5575050" y="4374313"/>
              <a:ext cx="0" cy="46715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5676472" y="4488027"/>
              <a:ext cx="0" cy="239721"/>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5400000" flipV="1">
              <a:off x="5728807" y="4565336"/>
              <a:ext cx="0" cy="92423"/>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5785761" y="4374323"/>
              <a:ext cx="0" cy="46715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5890070" y="4488036"/>
              <a:ext cx="0" cy="239721"/>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flipV="1">
              <a:off x="5942405" y="4565346"/>
              <a:ext cx="0" cy="92423"/>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6002245" y="4374332"/>
              <a:ext cx="0" cy="46715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6103667" y="4488046"/>
              <a:ext cx="0" cy="239721"/>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113568" y="4609536"/>
              <a:ext cx="227684"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62" name="TextBox 61"/>
          <p:cNvSpPr txBox="1"/>
          <p:nvPr/>
        </p:nvSpPr>
        <p:spPr bwMode="auto">
          <a:xfrm>
            <a:off x="5076825" y="295275"/>
            <a:ext cx="1828800" cy="338554"/>
          </a:xfrm>
          <a:prstGeom prst="rect">
            <a:avLst/>
          </a:prstGeom>
          <a:noFill/>
          <a:ln w="9525">
            <a:noFill/>
            <a:miter lim="800000"/>
            <a:headEnd/>
            <a:tailEnd/>
          </a:ln>
          <a:effectLst/>
        </p:spPr>
        <p:txBody>
          <a:bodyPr wrap="square" rtlCol="0">
            <a:spAutoFit/>
          </a:bodyPr>
          <a:lstStyle>
            <a:defPPr>
              <a:defRPr lang="en-US"/>
            </a:defPPr>
            <a:lvl1pPr>
              <a:defRPr kumimoji="1" sz="1400" b="1">
                <a:solidFill>
                  <a:srgbClr val="000099"/>
                </a:solidFill>
                <a:latin typeface="Arial" panose="020B0604020202020204" pitchFamily="34" charset="0"/>
                <a:cs typeface="Arial" panose="020B0604020202020204" pitchFamily="34" charset="0"/>
              </a:defRPr>
            </a:lvl1pPr>
          </a:lstStyle>
          <a:p>
            <a:pPr algn="ctr"/>
            <a:r>
              <a:rPr lang="en-US" sz="1600" dirty="0" smtClean="0">
                <a:solidFill>
                  <a:srgbClr val="FFFFFF"/>
                </a:solidFill>
              </a:rPr>
              <a:t>Armature coil</a:t>
            </a:r>
            <a:endParaRPr lang="en-IN" sz="1600" dirty="0">
              <a:solidFill>
                <a:srgbClr val="FFFFFF"/>
              </a:solidFill>
            </a:endParaRPr>
          </a:p>
        </p:txBody>
      </p:sp>
      <p:sp>
        <p:nvSpPr>
          <p:cNvPr id="63" name="Freeform 62"/>
          <p:cNvSpPr/>
          <p:nvPr/>
        </p:nvSpPr>
        <p:spPr>
          <a:xfrm>
            <a:off x="4594795" y="495301"/>
            <a:ext cx="644525" cy="443706"/>
          </a:xfrm>
          <a:custGeom>
            <a:avLst/>
            <a:gdLst>
              <a:gd name="connsiteX0" fmla="*/ 0 w 768350"/>
              <a:gd name="connsiteY0" fmla="*/ 127000 h 127000"/>
              <a:gd name="connsiteX1" fmla="*/ 209550 w 768350"/>
              <a:gd name="connsiteY1" fmla="*/ 0 h 127000"/>
              <a:gd name="connsiteX2" fmla="*/ 768350 w 768350"/>
              <a:gd name="connsiteY2" fmla="*/ 0 h 127000"/>
              <a:gd name="connsiteX0" fmla="*/ 0 w 644525"/>
              <a:gd name="connsiteY0" fmla="*/ 269875 h 269875"/>
              <a:gd name="connsiteX1" fmla="*/ 85725 w 644525"/>
              <a:gd name="connsiteY1" fmla="*/ 0 h 269875"/>
              <a:gd name="connsiteX2" fmla="*/ 644525 w 644525"/>
              <a:gd name="connsiteY2" fmla="*/ 0 h 269875"/>
            </a:gdLst>
            <a:ahLst/>
            <a:cxnLst>
              <a:cxn ang="0">
                <a:pos x="connsiteX0" y="connsiteY0"/>
              </a:cxn>
              <a:cxn ang="0">
                <a:pos x="connsiteX1" y="connsiteY1"/>
              </a:cxn>
              <a:cxn ang="0">
                <a:pos x="connsiteX2" y="connsiteY2"/>
              </a:cxn>
            </a:cxnLst>
            <a:rect l="l" t="t" r="r" b="b"/>
            <a:pathLst>
              <a:path w="644525" h="269875">
                <a:moveTo>
                  <a:pt x="0" y="269875"/>
                </a:moveTo>
                <a:lnTo>
                  <a:pt x="85725" y="0"/>
                </a:lnTo>
                <a:lnTo>
                  <a:pt x="644525" y="0"/>
                </a:lnTo>
              </a:path>
            </a:pathLst>
          </a:custGeom>
          <a:noFill/>
          <a:ln w="28575">
            <a:solidFill>
              <a:schemeClr val="bg1"/>
            </a:solidFill>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Tree>
    <p:extLst>
      <p:ext uri="{BB962C8B-B14F-4D97-AF65-F5344CB8AC3E}">
        <p14:creationId xmlns:p14="http://schemas.microsoft.com/office/powerpoint/2010/main" val="89720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59"/>
                                        </p:tgtEl>
                                        <p:attrNameLst>
                                          <p:attrName>style.visibility</p:attrName>
                                        </p:attrNameLst>
                                      </p:cBhvr>
                                      <p:to>
                                        <p:strVal val="visible"/>
                                      </p:to>
                                    </p:set>
                                    <p:anim calcmode="lin" valueType="num">
                                      <p:cBhvr additive="base">
                                        <p:cTn id="7" dur="250"/>
                                        <p:tgtEl>
                                          <p:spTgt spid="259"/>
                                        </p:tgtEl>
                                        <p:attrNameLst>
                                          <p:attrName>ppt_y</p:attrName>
                                        </p:attrNameLst>
                                      </p:cBhvr>
                                      <p:tavLst>
                                        <p:tav tm="0">
                                          <p:val>
                                            <p:strVal val="#ppt_y-#ppt_h*1.125000"/>
                                          </p:val>
                                        </p:tav>
                                        <p:tav tm="100000">
                                          <p:val>
                                            <p:strVal val="#ppt_y"/>
                                          </p:val>
                                        </p:tav>
                                      </p:tavLst>
                                    </p:anim>
                                    <p:animEffect transition="in" filter="wipe(down)">
                                      <p:cBhvr>
                                        <p:cTn id="8" dur="250"/>
                                        <p:tgtEl>
                                          <p:spTgt spid="259"/>
                                        </p:tgtEl>
                                      </p:cBhvr>
                                    </p:animEffect>
                                  </p:childTnLst>
                                </p:cTn>
                              </p:par>
                              <p:par>
                                <p:cTn id="9" presetID="16" presetClass="entr" presetSubtype="37" fill="hold" grpId="0" nodeType="withEffect">
                                  <p:stCondLst>
                                    <p:cond delay="250"/>
                                  </p:stCondLst>
                                  <p:childTnLst>
                                    <p:set>
                                      <p:cBhvr>
                                        <p:cTn id="10" dur="1" fill="hold">
                                          <p:stCondLst>
                                            <p:cond delay="0"/>
                                          </p:stCondLst>
                                        </p:cTn>
                                        <p:tgtEl>
                                          <p:spTgt spid="258"/>
                                        </p:tgtEl>
                                        <p:attrNameLst>
                                          <p:attrName>style.visibility</p:attrName>
                                        </p:attrNameLst>
                                      </p:cBhvr>
                                      <p:to>
                                        <p:strVal val="visible"/>
                                      </p:to>
                                    </p:set>
                                    <p:animEffect transition="in" filter="barn(outVertical)">
                                      <p:cBhvr>
                                        <p:cTn id="11" dur="250"/>
                                        <p:tgtEl>
                                          <p:spTgt spid="25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74"/>
                                        </p:tgtEl>
                                        <p:attrNameLst>
                                          <p:attrName>style.visibility</p:attrName>
                                        </p:attrNameLst>
                                      </p:cBhvr>
                                      <p:to>
                                        <p:strVal val="visible"/>
                                      </p:to>
                                    </p:set>
                                    <p:animEffect transition="in" filter="fade">
                                      <p:cBhvr>
                                        <p:cTn id="16" dur="500"/>
                                        <p:tgtEl>
                                          <p:spTgt spid="27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0"/>
                                        </p:tgtEl>
                                        <p:attrNameLst>
                                          <p:attrName>style.visibility</p:attrName>
                                        </p:attrNameLst>
                                      </p:cBhvr>
                                      <p:to>
                                        <p:strVal val="visible"/>
                                      </p:to>
                                    </p:set>
                                    <p:animEffect transition="in" filter="fade">
                                      <p:cBhvr>
                                        <p:cTn id="21" dur="500"/>
                                        <p:tgtEl>
                                          <p:spTgt spid="26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5"/>
                                        </p:tgtEl>
                                        <p:attrNameLst>
                                          <p:attrName>style.visibility</p:attrName>
                                        </p:attrNameLst>
                                      </p:cBhvr>
                                      <p:to>
                                        <p:strVal val="visible"/>
                                      </p:to>
                                    </p:set>
                                    <p:animEffect transition="in" filter="fade">
                                      <p:cBhvr>
                                        <p:cTn id="24" dur="500"/>
                                        <p:tgtEl>
                                          <p:spTgt spid="26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1"/>
                                        </p:tgtEl>
                                        <p:attrNameLst>
                                          <p:attrName>style.visibility</p:attrName>
                                        </p:attrNameLst>
                                      </p:cBhvr>
                                      <p:to>
                                        <p:strVal val="visible"/>
                                      </p:to>
                                    </p:set>
                                    <p:animEffect transition="in" filter="fade">
                                      <p:cBhvr>
                                        <p:cTn id="29" dur="500"/>
                                        <p:tgtEl>
                                          <p:spTgt spid="26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3"/>
                                        </p:tgtEl>
                                        <p:attrNameLst>
                                          <p:attrName>style.visibility</p:attrName>
                                        </p:attrNameLst>
                                      </p:cBhvr>
                                      <p:to>
                                        <p:strVal val="visible"/>
                                      </p:to>
                                    </p:set>
                                    <p:animEffect transition="in" filter="fade">
                                      <p:cBhvr>
                                        <p:cTn id="32" dur="500"/>
                                        <p:tgtEl>
                                          <p:spTgt spid="26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2"/>
                                        </p:tgtEl>
                                        <p:attrNameLst>
                                          <p:attrName>style.visibility</p:attrName>
                                        </p:attrNameLst>
                                      </p:cBhvr>
                                      <p:to>
                                        <p:strVal val="visible"/>
                                      </p:to>
                                    </p:set>
                                    <p:animEffect transition="in" filter="fade">
                                      <p:cBhvr>
                                        <p:cTn id="37" dur="500"/>
                                        <p:tgtEl>
                                          <p:spTgt spid="26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4"/>
                                        </p:tgtEl>
                                        <p:attrNameLst>
                                          <p:attrName>style.visibility</p:attrName>
                                        </p:attrNameLst>
                                      </p:cBhvr>
                                      <p:to>
                                        <p:strVal val="visible"/>
                                      </p:to>
                                    </p:set>
                                    <p:animEffect transition="in" filter="fade">
                                      <p:cBhvr>
                                        <p:cTn id="40" dur="500"/>
                                        <p:tgtEl>
                                          <p:spTgt spid="264"/>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7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78"/>
                                        </p:tgtEl>
                                        <p:attrNameLst>
                                          <p:attrName>style.visibility</p:attrName>
                                        </p:attrNameLst>
                                      </p:cBhvr>
                                      <p:to>
                                        <p:strVal val="visible"/>
                                      </p:to>
                                    </p:set>
                                    <p:animEffect transition="in" filter="fade">
                                      <p:cBhvr>
                                        <p:cTn id="49" dur="500"/>
                                        <p:tgtEl>
                                          <p:spTgt spid="27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6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7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73"/>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27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70"/>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269"/>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268"/>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26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500"/>
                                        <p:tgtEl>
                                          <p:spTgt spid="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fade">
                                      <p:cBhvr>
                                        <p:cTn id="79" dur="500"/>
                                        <p:tgtEl>
                                          <p:spTgt spid="9"/>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291"/>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292"/>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289"/>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290"/>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298"/>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299"/>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63"/>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2"/>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294"/>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295"/>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296"/>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297"/>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287"/>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286"/>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nodeType="clickEffect">
                                  <p:stCondLst>
                                    <p:cond delay="0"/>
                                  </p:stCondLst>
                                  <p:childTnLst>
                                    <p:set>
                                      <p:cBhvr>
                                        <p:cTn id="123" dur="1" fill="hold">
                                          <p:stCondLst>
                                            <p:cond delay="0"/>
                                          </p:stCondLst>
                                        </p:cTn>
                                        <p:tgtEl>
                                          <p:spTgt spid="288"/>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animBg="1"/>
      <p:bldP spid="259" grpId="0"/>
      <p:bldP spid="260" grpId="0" animBg="1"/>
      <p:bldP spid="261" grpId="0" animBg="1"/>
      <p:bldP spid="262" grpId="0" animBg="1"/>
      <p:bldP spid="263" grpId="0" animBg="1"/>
      <p:bldP spid="264" grpId="0" animBg="1"/>
      <p:bldP spid="265" grpId="0" animBg="1"/>
      <p:bldP spid="274" grpId="0" animBg="1"/>
      <p:bldP spid="271" grpId="0" animBg="1"/>
      <p:bldP spid="286" grpId="0"/>
      <p:bldP spid="287" grpId="0" animBg="1"/>
      <p:bldP spid="266" grpId="0" animBg="1"/>
      <p:bldP spid="289" grpId="0"/>
      <p:bldP spid="290" grpId="0"/>
      <p:bldP spid="291" grpId="0"/>
      <p:bldP spid="292" grpId="0"/>
      <p:bldP spid="295" grpId="0"/>
      <p:bldP spid="297" grpId="0"/>
      <p:bldP spid="298" grpId="0"/>
      <p:bldP spid="299" grpId="0"/>
      <p:bldP spid="62" grpId="0"/>
      <p:bldP spid="6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89" name="Rectangle 88">
            <a:hlinkClick r:id="rId3" action="ppaction://hlinkfile"/>
          </p:cNvPr>
          <p:cNvSpPr/>
          <p:nvPr/>
        </p:nvSpPr>
        <p:spPr>
          <a:xfrm>
            <a:off x="457200" y="2647950"/>
            <a:ext cx="1356536" cy="609489"/>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bg1"/>
                </a:solidFill>
              </a:rPr>
              <a:t>VIDEO</a:t>
            </a:r>
            <a:endParaRPr lang="en-US" sz="2800" b="1" dirty="0">
              <a:solidFill>
                <a:schemeClr val="bg1"/>
              </a:solidFill>
            </a:endParaRPr>
          </a:p>
        </p:txBody>
      </p:sp>
      <p:grpSp>
        <p:nvGrpSpPr>
          <p:cNvPr id="91" name="Group 90"/>
          <p:cNvGrpSpPr/>
          <p:nvPr/>
        </p:nvGrpSpPr>
        <p:grpSpPr>
          <a:xfrm>
            <a:off x="3882991" y="742950"/>
            <a:ext cx="5461034" cy="4088092"/>
            <a:chOff x="3882991" y="742950"/>
            <a:chExt cx="5461034" cy="4088092"/>
          </a:xfrm>
        </p:grpSpPr>
        <p:grpSp>
          <p:nvGrpSpPr>
            <p:cNvPr id="92" name="Group 91"/>
            <p:cNvGrpSpPr/>
            <p:nvPr/>
          </p:nvGrpSpPr>
          <p:grpSpPr>
            <a:xfrm>
              <a:off x="3882991" y="742950"/>
              <a:ext cx="5461034" cy="4088092"/>
              <a:chOff x="2818600" y="588161"/>
              <a:chExt cx="5894204" cy="4412361"/>
            </a:xfrm>
          </p:grpSpPr>
          <p:sp>
            <p:nvSpPr>
              <p:cNvPr id="104" name="Rectangle 103"/>
              <p:cNvSpPr/>
              <p:nvPr/>
            </p:nvSpPr>
            <p:spPr>
              <a:xfrm>
                <a:off x="3256586" y="1068484"/>
                <a:ext cx="1058467" cy="1069972"/>
              </a:xfrm>
              <a:prstGeom prst="rect">
                <a:avLst/>
              </a:prstGeom>
              <a:solidFill>
                <a:srgbClr val="C0000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prstClr val="white"/>
                    </a:solidFill>
                  </a:rPr>
                  <a:t>N</a:t>
                </a:r>
                <a:endParaRPr lang="en-IN" sz="4400" dirty="0">
                  <a:solidFill>
                    <a:prstClr val="white"/>
                  </a:solidFill>
                </a:endParaRPr>
              </a:p>
            </p:txBody>
          </p:sp>
          <p:sp>
            <p:nvSpPr>
              <p:cNvPr id="105" name="Parallelogram 104"/>
              <p:cNvSpPr/>
              <p:nvPr/>
            </p:nvSpPr>
            <p:spPr>
              <a:xfrm flipH="1">
                <a:off x="2827071" y="762000"/>
                <a:ext cx="1487990" cy="306483"/>
              </a:xfrm>
              <a:prstGeom prst="parallelogram">
                <a:avLst>
                  <a:gd name="adj" fmla="val 13075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Parallelogram 105"/>
              <p:cNvSpPr/>
              <p:nvPr/>
            </p:nvSpPr>
            <p:spPr>
              <a:xfrm rot="16200000">
                <a:off x="2350672" y="1229927"/>
                <a:ext cx="1374651" cy="438795"/>
              </a:xfrm>
              <a:prstGeom prst="parallelogram">
                <a:avLst>
                  <a:gd name="adj" fmla="val 69500"/>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Parallelogram 106"/>
              <p:cNvSpPr/>
              <p:nvPr/>
            </p:nvSpPr>
            <p:spPr>
              <a:xfrm flipH="1">
                <a:off x="6016359" y="588248"/>
                <a:ext cx="1503332" cy="449977"/>
              </a:xfrm>
              <a:prstGeom prst="parallelogram">
                <a:avLst>
                  <a:gd name="adj" fmla="val 91326"/>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8" name="Parallelogram 107"/>
              <p:cNvSpPr/>
              <p:nvPr/>
            </p:nvSpPr>
            <p:spPr>
              <a:xfrm rot="5400000">
                <a:off x="5447965" y="1152851"/>
                <a:ext cx="1542921" cy="413542"/>
              </a:xfrm>
              <a:prstGeom prst="parallelogram">
                <a:avLst>
                  <a:gd name="adj" fmla="val 107284"/>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Rectangle 108"/>
              <p:cNvSpPr/>
              <p:nvPr/>
            </p:nvSpPr>
            <p:spPr>
              <a:xfrm>
                <a:off x="6425596" y="1035412"/>
                <a:ext cx="1092804" cy="1091042"/>
              </a:xfrm>
              <a:prstGeom prst="rect">
                <a:avLst/>
              </a:prstGeom>
              <a:solidFill>
                <a:srgbClr val="C0000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prstClr val="white"/>
                    </a:solidFill>
                  </a:rPr>
                  <a:t>S</a:t>
                </a:r>
                <a:endParaRPr lang="en-IN" dirty="0"/>
              </a:p>
            </p:txBody>
          </p:sp>
          <p:sp>
            <p:nvSpPr>
              <p:cNvPr id="110" name="Cube 109"/>
              <p:cNvSpPr/>
              <p:nvPr/>
            </p:nvSpPr>
            <p:spPr>
              <a:xfrm flipH="1">
                <a:off x="5559804" y="2812256"/>
                <a:ext cx="155196" cy="111919"/>
              </a:xfrm>
              <a:prstGeom prst="cube">
                <a:avLst>
                  <a:gd name="adj" fmla="val 27128"/>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1" name="Straight Connector 110"/>
              <p:cNvCxnSpPr/>
              <p:nvPr/>
            </p:nvCxnSpPr>
            <p:spPr>
              <a:xfrm>
                <a:off x="4697413" y="2855913"/>
                <a:ext cx="86868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16200000">
                <a:off x="3814399" y="3738557"/>
                <a:ext cx="17819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4706937" y="4620380"/>
                <a:ext cx="741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6481929" y="4591050"/>
                <a:ext cx="842113"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15" name="Cube 114"/>
              <p:cNvSpPr/>
              <p:nvPr/>
            </p:nvSpPr>
            <p:spPr>
              <a:xfrm flipH="1">
                <a:off x="6268855" y="2769393"/>
                <a:ext cx="155197" cy="111919"/>
              </a:xfrm>
              <a:prstGeom prst="cub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6" name="Straight Connector 115"/>
              <p:cNvCxnSpPr/>
              <p:nvPr/>
            </p:nvCxnSpPr>
            <p:spPr>
              <a:xfrm rot="16200000">
                <a:off x="6425837" y="3709981"/>
                <a:ext cx="178190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6407151" y="2830513"/>
                <a:ext cx="914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18" name="Freeform 117"/>
              <p:cNvSpPr/>
              <p:nvPr/>
            </p:nvSpPr>
            <p:spPr>
              <a:xfrm>
                <a:off x="4325619" y="990600"/>
                <a:ext cx="1970378" cy="1849542"/>
              </a:xfrm>
              <a:custGeom>
                <a:avLst/>
                <a:gdLst>
                  <a:gd name="connsiteX0" fmla="*/ 1257300 w 2026920"/>
                  <a:gd name="connsiteY0" fmla="*/ 1813560 h 1813560"/>
                  <a:gd name="connsiteX1" fmla="*/ 800100 w 2026920"/>
                  <a:gd name="connsiteY1" fmla="*/ 1013460 h 1813560"/>
                  <a:gd name="connsiteX2" fmla="*/ 487680 w 2026920"/>
                  <a:gd name="connsiteY2" fmla="*/ 1013460 h 1813560"/>
                  <a:gd name="connsiteX3" fmla="*/ 0 w 2026920"/>
                  <a:gd name="connsiteY3" fmla="*/ 0 h 1813560"/>
                  <a:gd name="connsiteX4" fmla="*/ 1196340 w 2026920"/>
                  <a:gd name="connsiteY4" fmla="*/ 0 h 1813560"/>
                  <a:gd name="connsiteX5" fmla="*/ 1729740 w 2026920"/>
                  <a:gd name="connsiteY5" fmla="*/ 1021080 h 1813560"/>
                  <a:gd name="connsiteX6" fmla="*/ 1409700 w 2026920"/>
                  <a:gd name="connsiteY6" fmla="*/ 1021080 h 1813560"/>
                  <a:gd name="connsiteX7" fmla="*/ 2026920 w 2026920"/>
                  <a:gd name="connsiteY7" fmla="*/ 1790700 h 1813560"/>
                  <a:gd name="connsiteX0" fmla="*/ 1385807 w 2026920"/>
                  <a:gd name="connsiteY0" fmla="*/ 1849541 h 1849541"/>
                  <a:gd name="connsiteX1" fmla="*/ 800100 w 2026920"/>
                  <a:gd name="connsiteY1" fmla="*/ 1013460 h 1849541"/>
                  <a:gd name="connsiteX2" fmla="*/ 487680 w 2026920"/>
                  <a:gd name="connsiteY2" fmla="*/ 1013460 h 1849541"/>
                  <a:gd name="connsiteX3" fmla="*/ 0 w 2026920"/>
                  <a:gd name="connsiteY3" fmla="*/ 0 h 1849541"/>
                  <a:gd name="connsiteX4" fmla="*/ 1196340 w 2026920"/>
                  <a:gd name="connsiteY4" fmla="*/ 0 h 1849541"/>
                  <a:gd name="connsiteX5" fmla="*/ 1729740 w 2026920"/>
                  <a:gd name="connsiteY5" fmla="*/ 1021080 h 1849541"/>
                  <a:gd name="connsiteX6" fmla="*/ 1409700 w 2026920"/>
                  <a:gd name="connsiteY6" fmla="*/ 1021080 h 1849541"/>
                  <a:gd name="connsiteX7" fmla="*/ 2026920 w 2026920"/>
                  <a:gd name="connsiteY7" fmla="*/ 1790700 h 1849541"/>
                  <a:gd name="connsiteX0" fmla="*/ 1385807 w 1970378"/>
                  <a:gd name="connsiteY0" fmla="*/ 1849541 h 1849541"/>
                  <a:gd name="connsiteX1" fmla="*/ 800100 w 1970378"/>
                  <a:gd name="connsiteY1" fmla="*/ 1013460 h 1849541"/>
                  <a:gd name="connsiteX2" fmla="*/ 487680 w 1970378"/>
                  <a:gd name="connsiteY2" fmla="*/ 1013460 h 1849541"/>
                  <a:gd name="connsiteX3" fmla="*/ 0 w 1970378"/>
                  <a:gd name="connsiteY3" fmla="*/ 0 h 1849541"/>
                  <a:gd name="connsiteX4" fmla="*/ 1196340 w 1970378"/>
                  <a:gd name="connsiteY4" fmla="*/ 0 h 1849541"/>
                  <a:gd name="connsiteX5" fmla="*/ 1729740 w 1970378"/>
                  <a:gd name="connsiteY5" fmla="*/ 1021080 h 1849541"/>
                  <a:gd name="connsiteX6" fmla="*/ 1409700 w 1970378"/>
                  <a:gd name="connsiteY6" fmla="*/ 1021080 h 1849541"/>
                  <a:gd name="connsiteX7" fmla="*/ 1970378 w 1970378"/>
                  <a:gd name="connsiteY7" fmla="*/ 1816402 h 184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0378" h="1849541">
                    <a:moveTo>
                      <a:pt x="1385807" y="1849541"/>
                    </a:moveTo>
                    <a:lnTo>
                      <a:pt x="800100" y="1013460"/>
                    </a:lnTo>
                    <a:lnTo>
                      <a:pt x="487680" y="1013460"/>
                    </a:lnTo>
                    <a:lnTo>
                      <a:pt x="0" y="0"/>
                    </a:lnTo>
                    <a:lnTo>
                      <a:pt x="1196340" y="0"/>
                    </a:lnTo>
                    <a:lnTo>
                      <a:pt x="1729740" y="1021080"/>
                    </a:lnTo>
                    <a:lnTo>
                      <a:pt x="1409700" y="1021080"/>
                    </a:lnTo>
                    <a:lnTo>
                      <a:pt x="1970378" y="1816402"/>
                    </a:lnTo>
                  </a:path>
                </a:pathLst>
              </a:custGeom>
              <a:noFill/>
              <a:ln w="38100">
                <a:solidFill>
                  <a:srgbClr val="FF6600"/>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9" name="Group 118"/>
              <p:cNvGrpSpPr/>
              <p:nvPr/>
            </p:nvGrpSpPr>
            <p:grpSpPr>
              <a:xfrm>
                <a:off x="5542052" y="2321336"/>
                <a:ext cx="992891" cy="1150528"/>
                <a:chOff x="4729252" y="2473736"/>
                <a:chExt cx="992891" cy="1150528"/>
              </a:xfrm>
            </p:grpSpPr>
            <p:sp>
              <p:nvSpPr>
                <p:cNvPr id="157" name="Freeform 156"/>
                <p:cNvSpPr/>
                <p:nvPr/>
              </p:nvSpPr>
              <p:spPr>
                <a:xfrm>
                  <a:off x="4729252" y="2473736"/>
                  <a:ext cx="978604" cy="1010033"/>
                </a:xfrm>
                <a:custGeom>
                  <a:avLst/>
                  <a:gdLst>
                    <a:gd name="connsiteX0" fmla="*/ 0 w 971550"/>
                    <a:gd name="connsiteY0" fmla="*/ 135731 h 942975"/>
                    <a:gd name="connsiteX1" fmla="*/ 419100 w 971550"/>
                    <a:gd name="connsiteY1" fmla="*/ 0 h 942975"/>
                    <a:gd name="connsiteX2" fmla="*/ 971550 w 971550"/>
                    <a:gd name="connsiteY2" fmla="*/ 866775 h 942975"/>
                    <a:gd name="connsiteX3" fmla="*/ 507207 w 971550"/>
                    <a:gd name="connsiteY3" fmla="*/ 942975 h 942975"/>
                    <a:gd name="connsiteX4" fmla="*/ 0 w 971550"/>
                    <a:gd name="connsiteY4" fmla="*/ 135731 h 942975"/>
                    <a:gd name="connsiteX0" fmla="*/ 940 w 972490"/>
                    <a:gd name="connsiteY0" fmla="*/ 135731 h 942975"/>
                    <a:gd name="connsiteX1" fmla="*/ 420040 w 972490"/>
                    <a:gd name="connsiteY1" fmla="*/ 0 h 942975"/>
                    <a:gd name="connsiteX2" fmla="*/ 972490 w 972490"/>
                    <a:gd name="connsiteY2" fmla="*/ 866775 h 942975"/>
                    <a:gd name="connsiteX3" fmla="*/ 508147 w 972490"/>
                    <a:gd name="connsiteY3" fmla="*/ 942975 h 942975"/>
                    <a:gd name="connsiteX4" fmla="*/ 940 w 972490"/>
                    <a:gd name="connsiteY4" fmla="*/ 135731 h 942975"/>
                    <a:gd name="connsiteX0" fmla="*/ 984 w 972534"/>
                    <a:gd name="connsiteY0" fmla="*/ 197885 h 1005129"/>
                    <a:gd name="connsiteX1" fmla="*/ 420084 w 972534"/>
                    <a:gd name="connsiteY1" fmla="*/ 62154 h 1005129"/>
                    <a:gd name="connsiteX2" fmla="*/ 972534 w 972534"/>
                    <a:gd name="connsiteY2" fmla="*/ 928929 h 1005129"/>
                    <a:gd name="connsiteX3" fmla="*/ 508191 w 972534"/>
                    <a:gd name="connsiteY3" fmla="*/ 1005129 h 1005129"/>
                    <a:gd name="connsiteX4" fmla="*/ 984 w 972534"/>
                    <a:gd name="connsiteY4" fmla="*/ 197885 h 1005129"/>
                    <a:gd name="connsiteX0" fmla="*/ 7872 w 979422"/>
                    <a:gd name="connsiteY0" fmla="*/ 186942 h 994186"/>
                    <a:gd name="connsiteX1" fmla="*/ 426972 w 979422"/>
                    <a:gd name="connsiteY1" fmla="*/ 51211 h 994186"/>
                    <a:gd name="connsiteX2" fmla="*/ 979422 w 979422"/>
                    <a:gd name="connsiteY2" fmla="*/ 917986 h 994186"/>
                    <a:gd name="connsiteX3" fmla="*/ 515079 w 979422"/>
                    <a:gd name="connsiteY3" fmla="*/ 994186 h 994186"/>
                    <a:gd name="connsiteX4" fmla="*/ 7872 w 979422"/>
                    <a:gd name="connsiteY4" fmla="*/ 186942 h 994186"/>
                    <a:gd name="connsiteX0" fmla="*/ 7054 w 978604"/>
                    <a:gd name="connsiteY0" fmla="*/ 202789 h 1010033"/>
                    <a:gd name="connsiteX1" fmla="*/ 426154 w 978604"/>
                    <a:gd name="connsiteY1" fmla="*/ 67058 h 1010033"/>
                    <a:gd name="connsiteX2" fmla="*/ 978604 w 978604"/>
                    <a:gd name="connsiteY2" fmla="*/ 933833 h 1010033"/>
                    <a:gd name="connsiteX3" fmla="*/ 514261 w 978604"/>
                    <a:gd name="connsiteY3" fmla="*/ 1010033 h 1010033"/>
                    <a:gd name="connsiteX4" fmla="*/ 7054 w 978604"/>
                    <a:gd name="connsiteY4" fmla="*/ 202789 h 1010033"/>
                    <a:gd name="connsiteX0" fmla="*/ 7054 w 978604"/>
                    <a:gd name="connsiteY0" fmla="*/ 202789 h 1010033"/>
                    <a:gd name="connsiteX1" fmla="*/ 426154 w 978604"/>
                    <a:gd name="connsiteY1" fmla="*/ 67058 h 1010033"/>
                    <a:gd name="connsiteX2" fmla="*/ 978604 w 978604"/>
                    <a:gd name="connsiteY2" fmla="*/ 933833 h 1010033"/>
                    <a:gd name="connsiteX3" fmla="*/ 514261 w 978604"/>
                    <a:gd name="connsiteY3" fmla="*/ 1010033 h 1010033"/>
                    <a:gd name="connsiteX4" fmla="*/ 7054 w 978604"/>
                    <a:gd name="connsiteY4" fmla="*/ 202789 h 1010033"/>
                    <a:gd name="connsiteX0" fmla="*/ 7054 w 978604"/>
                    <a:gd name="connsiteY0" fmla="*/ 202789 h 1010033"/>
                    <a:gd name="connsiteX1" fmla="*/ 426154 w 978604"/>
                    <a:gd name="connsiteY1" fmla="*/ 67058 h 1010033"/>
                    <a:gd name="connsiteX2" fmla="*/ 978604 w 978604"/>
                    <a:gd name="connsiteY2" fmla="*/ 933833 h 1010033"/>
                    <a:gd name="connsiteX3" fmla="*/ 514261 w 978604"/>
                    <a:gd name="connsiteY3" fmla="*/ 1010033 h 1010033"/>
                    <a:gd name="connsiteX4" fmla="*/ 7054 w 978604"/>
                    <a:gd name="connsiteY4" fmla="*/ 202789 h 1010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604" h="1010033">
                      <a:moveTo>
                        <a:pt x="7054" y="202789"/>
                      </a:moveTo>
                      <a:cubicBezTo>
                        <a:pt x="-55652" y="38483"/>
                        <a:pt x="317411" y="-80578"/>
                        <a:pt x="426154" y="67058"/>
                      </a:cubicBezTo>
                      <a:lnTo>
                        <a:pt x="978604" y="933833"/>
                      </a:lnTo>
                      <a:cubicBezTo>
                        <a:pt x="740480" y="711583"/>
                        <a:pt x="516642" y="906052"/>
                        <a:pt x="514261" y="1010033"/>
                      </a:cubicBezTo>
                      <a:lnTo>
                        <a:pt x="7054" y="202789"/>
                      </a:lnTo>
                      <a:close/>
                    </a:path>
                  </a:pathLst>
                </a:cu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 name="Oval 157"/>
                <p:cNvSpPr/>
                <p:nvPr/>
              </p:nvSpPr>
              <p:spPr>
                <a:xfrm>
                  <a:off x="5245894" y="3305175"/>
                  <a:ext cx="476249" cy="319089"/>
                </a:xfrm>
                <a:prstGeom prst="ellips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20" name="Group 119"/>
              <p:cNvGrpSpPr/>
              <p:nvPr/>
            </p:nvGrpSpPr>
            <p:grpSpPr>
              <a:xfrm>
                <a:off x="5673557" y="2586038"/>
                <a:ext cx="656599" cy="500062"/>
                <a:chOff x="5673557" y="2586038"/>
                <a:chExt cx="656599" cy="500062"/>
              </a:xfrm>
            </p:grpSpPr>
            <p:sp>
              <p:nvSpPr>
                <p:cNvPr id="150" name="Freeform 149"/>
                <p:cNvSpPr/>
                <p:nvPr/>
              </p:nvSpPr>
              <p:spPr>
                <a:xfrm>
                  <a:off x="5673557" y="2593181"/>
                  <a:ext cx="306555" cy="492919"/>
                </a:xfrm>
                <a:custGeom>
                  <a:avLst/>
                  <a:gdLst>
                    <a:gd name="connsiteX0" fmla="*/ 66675 w 123825"/>
                    <a:gd name="connsiteY0" fmla="*/ 0 h 492919"/>
                    <a:gd name="connsiteX1" fmla="*/ 123825 w 123825"/>
                    <a:gd name="connsiteY1" fmla="*/ 40482 h 492919"/>
                    <a:gd name="connsiteX2" fmla="*/ 121443 w 123825"/>
                    <a:gd name="connsiteY2" fmla="*/ 76200 h 492919"/>
                    <a:gd name="connsiteX3" fmla="*/ 0 w 123825"/>
                    <a:gd name="connsiteY3" fmla="*/ 431007 h 492919"/>
                    <a:gd name="connsiteX4" fmla="*/ 35718 w 123825"/>
                    <a:gd name="connsiteY4" fmla="*/ 492919 h 492919"/>
                    <a:gd name="connsiteX5" fmla="*/ 66675 w 123825"/>
                    <a:gd name="connsiteY5" fmla="*/ 0 h 492919"/>
                    <a:gd name="connsiteX0" fmla="*/ 213436 w 270586"/>
                    <a:gd name="connsiteY0" fmla="*/ 0 h 492919"/>
                    <a:gd name="connsiteX1" fmla="*/ 270586 w 270586"/>
                    <a:gd name="connsiteY1" fmla="*/ 40482 h 492919"/>
                    <a:gd name="connsiteX2" fmla="*/ 268204 w 270586"/>
                    <a:gd name="connsiteY2" fmla="*/ 76200 h 492919"/>
                    <a:gd name="connsiteX3" fmla="*/ 146761 w 270586"/>
                    <a:gd name="connsiteY3" fmla="*/ 431007 h 492919"/>
                    <a:gd name="connsiteX4" fmla="*/ 182479 w 270586"/>
                    <a:gd name="connsiteY4" fmla="*/ 492919 h 492919"/>
                    <a:gd name="connsiteX5" fmla="*/ 213436 w 270586"/>
                    <a:gd name="connsiteY5" fmla="*/ 0 h 492919"/>
                    <a:gd name="connsiteX0" fmla="*/ 249405 w 306555"/>
                    <a:gd name="connsiteY0" fmla="*/ 0 h 492919"/>
                    <a:gd name="connsiteX1" fmla="*/ 306555 w 306555"/>
                    <a:gd name="connsiteY1" fmla="*/ 40482 h 492919"/>
                    <a:gd name="connsiteX2" fmla="*/ 304173 w 306555"/>
                    <a:gd name="connsiteY2" fmla="*/ 76200 h 492919"/>
                    <a:gd name="connsiteX3" fmla="*/ 182730 w 306555"/>
                    <a:gd name="connsiteY3" fmla="*/ 431007 h 492919"/>
                    <a:gd name="connsiteX4" fmla="*/ 218448 w 306555"/>
                    <a:gd name="connsiteY4" fmla="*/ 492919 h 492919"/>
                    <a:gd name="connsiteX5" fmla="*/ 249405 w 306555"/>
                    <a:gd name="connsiteY5" fmla="*/ 0 h 492919"/>
                    <a:gd name="connsiteX0" fmla="*/ 249405 w 306555"/>
                    <a:gd name="connsiteY0" fmla="*/ 0 h 492919"/>
                    <a:gd name="connsiteX1" fmla="*/ 306555 w 306555"/>
                    <a:gd name="connsiteY1" fmla="*/ 40482 h 492919"/>
                    <a:gd name="connsiteX2" fmla="*/ 304173 w 306555"/>
                    <a:gd name="connsiteY2" fmla="*/ 76200 h 492919"/>
                    <a:gd name="connsiteX3" fmla="*/ 182730 w 306555"/>
                    <a:gd name="connsiteY3" fmla="*/ 431007 h 492919"/>
                    <a:gd name="connsiteX4" fmla="*/ 218448 w 306555"/>
                    <a:gd name="connsiteY4" fmla="*/ 492919 h 492919"/>
                    <a:gd name="connsiteX5" fmla="*/ 249405 w 306555"/>
                    <a:gd name="connsiteY5" fmla="*/ 0 h 492919"/>
                    <a:gd name="connsiteX0" fmla="*/ 249405 w 306555"/>
                    <a:gd name="connsiteY0" fmla="*/ 0 h 492919"/>
                    <a:gd name="connsiteX1" fmla="*/ 306555 w 306555"/>
                    <a:gd name="connsiteY1" fmla="*/ 40482 h 492919"/>
                    <a:gd name="connsiteX2" fmla="*/ 304173 w 306555"/>
                    <a:gd name="connsiteY2" fmla="*/ 76200 h 492919"/>
                    <a:gd name="connsiteX3" fmla="*/ 182730 w 306555"/>
                    <a:gd name="connsiteY3" fmla="*/ 431007 h 492919"/>
                    <a:gd name="connsiteX4" fmla="*/ 218448 w 306555"/>
                    <a:gd name="connsiteY4" fmla="*/ 492919 h 492919"/>
                    <a:gd name="connsiteX5" fmla="*/ 249405 w 306555"/>
                    <a:gd name="connsiteY5" fmla="*/ 0 h 492919"/>
                    <a:gd name="connsiteX0" fmla="*/ 249405 w 306555"/>
                    <a:gd name="connsiteY0" fmla="*/ 0 h 492919"/>
                    <a:gd name="connsiteX1" fmla="*/ 306555 w 306555"/>
                    <a:gd name="connsiteY1" fmla="*/ 40482 h 492919"/>
                    <a:gd name="connsiteX2" fmla="*/ 304173 w 306555"/>
                    <a:gd name="connsiteY2" fmla="*/ 76200 h 492919"/>
                    <a:gd name="connsiteX3" fmla="*/ 182730 w 306555"/>
                    <a:gd name="connsiteY3" fmla="*/ 431007 h 492919"/>
                    <a:gd name="connsiteX4" fmla="*/ 218448 w 306555"/>
                    <a:gd name="connsiteY4" fmla="*/ 492919 h 492919"/>
                    <a:gd name="connsiteX5" fmla="*/ 249405 w 306555"/>
                    <a:gd name="connsiteY5" fmla="*/ 0 h 49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555" h="492919">
                      <a:moveTo>
                        <a:pt x="249405" y="0"/>
                      </a:moveTo>
                      <a:lnTo>
                        <a:pt x="306555" y="40482"/>
                      </a:lnTo>
                      <a:lnTo>
                        <a:pt x="304173" y="76200"/>
                      </a:lnTo>
                      <a:cubicBezTo>
                        <a:pt x="6517" y="139701"/>
                        <a:pt x="63668" y="398463"/>
                        <a:pt x="182730" y="431007"/>
                      </a:cubicBezTo>
                      <a:lnTo>
                        <a:pt x="218448" y="492919"/>
                      </a:lnTo>
                      <a:cubicBezTo>
                        <a:pt x="-204620" y="300038"/>
                        <a:pt x="89067" y="7144"/>
                        <a:pt x="249405" y="0"/>
                      </a:cubicBezTo>
                      <a:close/>
                    </a:path>
                  </a:pathLst>
                </a:custGeom>
                <a:solidFill>
                  <a:srgbClr val="FF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Freeform 150"/>
                <p:cNvSpPr/>
                <p:nvPr/>
              </p:nvSpPr>
              <p:spPr>
                <a:xfrm>
                  <a:off x="5713370" y="2633663"/>
                  <a:ext cx="264359" cy="400050"/>
                </a:xfrm>
                <a:custGeom>
                  <a:avLst/>
                  <a:gdLst>
                    <a:gd name="connsiteX0" fmla="*/ 0 w 183356"/>
                    <a:gd name="connsiteY0" fmla="*/ 400050 h 400050"/>
                    <a:gd name="connsiteX1" fmla="*/ 183356 w 183356"/>
                    <a:gd name="connsiteY1" fmla="*/ 0 h 400050"/>
                    <a:gd name="connsiteX0" fmla="*/ 5983 w 189339"/>
                    <a:gd name="connsiteY0" fmla="*/ 400050 h 400050"/>
                    <a:gd name="connsiteX1" fmla="*/ 189339 w 189339"/>
                    <a:gd name="connsiteY1" fmla="*/ 0 h 400050"/>
                    <a:gd name="connsiteX0" fmla="*/ 68912 w 252268"/>
                    <a:gd name="connsiteY0" fmla="*/ 400050 h 400050"/>
                    <a:gd name="connsiteX1" fmla="*/ 252268 w 252268"/>
                    <a:gd name="connsiteY1" fmla="*/ 0 h 400050"/>
                    <a:gd name="connsiteX0" fmla="*/ 81003 w 264359"/>
                    <a:gd name="connsiteY0" fmla="*/ 400050 h 400050"/>
                    <a:gd name="connsiteX1" fmla="*/ 264359 w 264359"/>
                    <a:gd name="connsiteY1" fmla="*/ 0 h 400050"/>
                  </a:gdLst>
                  <a:ahLst/>
                  <a:cxnLst>
                    <a:cxn ang="0">
                      <a:pos x="connsiteX0" y="connsiteY0"/>
                    </a:cxn>
                    <a:cxn ang="0">
                      <a:pos x="connsiteX1" y="connsiteY1"/>
                    </a:cxn>
                  </a:cxnLst>
                  <a:rect l="l" t="t" r="r" b="b"/>
                  <a:pathLst>
                    <a:path w="264359" h="400050">
                      <a:moveTo>
                        <a:pt x="81003" y="400050"/>
                      </a:moveTo>
                      <a:cubicBezTo>
                        <a:pt x="-129341" y="173831"/>
                        <a:pt x="119896" y="4763"/>
                        <a:pt x="264359" y="0"/>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Freeform 151"/>
                <p:cNvSpPr/>
                <p:nvPr/>
              </p:nvSpPr>
              <p:spPr>
                <a:xfrm>
                  <a:off x="6018213" y="2586038"/>
                  <a:ext cx="311502" cy="342900"/>
                </a:xfrm>
                <a:custGeom>
                  <a:avLst/>
                  <a:gdLst>
                    <a:gd name="connsiteX0" fmla="*/ 0 w 290512"/>
                    <a:gd name="connsiteY0" fmla="*/ 0 h 342900"/>
                    <a:gd name="connsiteX1" fmla="*/ 50006 w 290512"/>
                    <a:gd name="connsiteY1" fmla="*/ 59531 h 342900"/>
                    <a:gd name="connsiteX2" fmla="*/ 47625 w 290512"/>
                    <a:gd name="connsiteY2" fmla="*/ 104775 h 342900"/>
                    <a:gd name="connsiteX3" fmla="*/ 259556 w 290512"/>
                    <a:gd name="connsiteY3" fmla="*/ 278606 h 342900"/>
                    <a:gd name="connsiteX4" fmla="*/ 290512 w 290512"/>
                    <a:gd name="connsiteY4" fmla="*/ 342900 h 342900"/>
                    <a:gd name="connsiteX5" fmla="*/ 0 w 290512"/>
                    <a:gd name="connsiteY5" fmla="*/ 0 h 342900"/>
                    <a:gd name="connsiteX0" fmla="*/ 0 w 315850"/>
                    <a:gd name="connsiteY0" fmla="*/ 0 h 342900"/>
                    <a:gd name="connsiteX1" fmla="*/ 50006 w 315850"/>
                    <a:gd name="connsiteY1" fmla="*/ 59531 h 342900"/>
                    <a:gd name="connsiteX2" fmla="*/ 47625 w 315850"/>
                    <a:gd name="connsiteY2" fmla="*/ 104775 h 342900"/>
                    <a:gd name="connsiteX3" fmla="*/ 259556 w 315850"/>
                    <a:gd name="connsiteY3" fmla="*/ 278606 h 342900"/>
                    <a:gd name="connsiteX4" fmla="*/ 290512 w 315850"/>
                    <a:gd name="connsiteY4" fmla="*/ 342900 h 342900"/>
                    <a:gd name="connsiteX5" fmla="*/ 0 w 315850"/>
                    <a:gd name="connsiteY5" fmla="*/ 0 h 342900"/>
                    <a:gd name="connsiteX0" fmla="*/ 0 w 327072"/>
                    <a:gd name="connsiteY0" fmla="*/ 0 h 342900"/>
                    <a:gd name="connsiteX1" fmla="*/ 50006 w 327072"/>
                    <a:gd name="connsiteY1" fmla="*/ 59531 h 342900"/>
                    <a:gd name="connsiteX2" fmla="*/ 47625 w 327072"/>
                    <a:gd name="connsiteY2" fmla="*/ 104775 h 342900"/>
                    <a:gd name="connsiteX3" fmla="*/ 259556 w 327072"/>
                    <a:gd name="connsiteY3" fmla="*/ 278606 h 342900"/>
                    <a:gd name="connsiteX4" fmla="*/ 290512 w 327072"/>
                    <a:gd name="connsiteY4" fmla="*/ 342900 h 342900"/>
                    <a:gd name="connsiteX5" fmla="*/ 0 w 327072"/>
                    <a:gd name="connsiteY5" fmla="*/ 0 h 342900"/>
                    <a:gd name="connsiteX0" fmla="*/ 0 w 313128"/>
                    <a:gd name="connsiteY0" fmla="*/ 0 h 342900"/>
                    <a:gd name="connsiteX1" fmla="*/ 50006 w 313128"/>
                    <a:gd name="connsiteY1" fmla="*/ 59531 h 342900"/>
                    <a:gd name="connsiteX2" fmla="*/ 47625 w 313128"/>
                    <a:gd name="connsiteY2" fmla="*/ 104775 h 342900"/>
                    <a:gd name="connsiteX3" fmla="*/ 259556 w 313128"/>
                    <a:gd name="connsiteY3" fmla="*/ 278606 h 342900"/>
                    <a:gd name="connsiteX4" fmla="*/ 290512 w 313128"/>
                    <a:gd name="connsiteY4" fmla="*/ 342900 h 342900"/>
                    <a:gd name="connsiteX5" fmla="*/ 0 w 313128"/>
                    <a:gd name="connsiteY5" fmla="*/ 0 h 342900"/>
                    <a:gd name="connsiteX0" fmla="*/ 0 w 313128"/>
                    <a:gd name="connsiteY0" fmla="*/ 0 h 342900"/>
                    <a:gd name="connsiteX1" fmla="*/ 50006 w 313128"/>
                    <a:gd name="connsiteY1" fmla="*/ 59531 h 342900"/>
                    <a:gd name="connsiteX2" fmla="*/ 47625 w 313128"/>
                    <a:gd name="connsiteY2" fmla="*/ 104775 h 342900"/>
                    <a:gd name="connsiteX3" fmla="*/ 259556 w 313128"/>
                    <a:gd name="connsiteY3" fmla="*/ 278606 h 342900"/>
                    <a:gd name="connsiteX4" fmla="*/ 290512 w 313128"/>
                    <a:gd name="connsiteY4" fmla="*/ 342900 h 342900"/>
                    <a:gd name="connsiteX5" fmla="*/ 0 w 313128"/>
                    <a:gd name="connsiteY5" fmla="*/ 0 h 342900"/>
                    <a:gd name="connsiteX0" fmla="*/ 0 w 313128"/>
                    <a:gd name="connsiteY0" fmla="*/ 0 h 342900"/>
                    <a:gd name="connsiteX1" fmla="*/ 50006 w 313128"/>
                    <a:gd name="connsiteY1" fmla="*/ 59531 h 342900"/>
                    <a:gd name="connsiteX2" fmla="*/ 47625 w 313128"/>
                    <a:gd name="connsiteY2" fmla="*/ 104775 h 342900"/>
                    <a:gd name="connsiteX3" fmla="*/ 259556 w 313128"/>
                    <a:gd name="connsiteY3" fmla="*/ 278606 h 342900"/>
                    <a:gd name="connsiteX4" fmla="*/ 290512 w 313128"/>
                    <a:gd name="connsiteY4" fmla="*/ 342900 h 342900"/>
                    <a:gd name="connsiteX5" fmla="*/ 0 w 313128"/>
                    <a:gd name="connsiteY5" fmla="*/ 0 h 342900"/>
                    <a:gd name="connsiteX0" fmla="*/ 0 w 314725"/>
                    <a:gd name="connsiteY0" fmla="*/ 0 h 342900"/>
                    <a:gd name="connsiteX1" fmla="*/ 50006 w 314725"/>
                    <a:gd name="connsiteY1" fmla="*/ 59531 h 342900"/>
                    <a:gd name="connsiteX2" fmla="*/ 47625 w 314725"/>
                    <a:gd name="connsiteY2" fmla="*/ 104775 h 342900"/>
                    <a:gd name="connsiteX3" fmla="*/ 259556 w 314725"/>
                    <a:gd name="connsiteY3" fmla="*/ 278606 h 342900"/>
                    <a:gd name="connsiteX4" fmla="*/ 290512 w 314725"/>
                    <a:gd name="connsiteY4" fmla="*/ 342900 h 342900"/>
                    <a:gd name="connsiteX5" fmla="*/ 0 w 314725"/>
                    <a:gd name="connsiteY5" fmla="*/ 0 h 342900"/>
                    <a:gd name="connsiteX0" fmla="*/ 0 w 311502"/>
                    <a:gd name="connsiteY0" fmla="*/ 0 h 342900"/>
                    <a:gd name="connsiteX1" fmla="*/ 50006 w 311502"/>
                    <a:gd name="connsiteY1" fmla="*/ 59531 h 342900"/>
                    <a:gd name="connsiteX2" fmla="*/ 47625 w 311502"/>
                    <a:gd name="connsiteY2" fmla="*/ 104775 h 342900"/>
                    <a:gd name="connsiteX3" fmla="*/ 259556 w 311502"/>
                    <a:gd name="connsiteY3" fmla="*/ 278606 h 342900"/>
                    <a:gd name="connsiteX4" fmla="*/ 290512 w 311502"/>
                    <a:gd name="connsiteY4" fmla="*/ 342900 h 342900"/>
                    <a:gd name="connsiteX5" fmla="*/ 0 w 311502"/>
                    <a:gd name="connsiteY5" fmla="*/ 0 h 342900"/>
                    <a:gd name="connsiteX0" fmla="*/ 0 w 311502"/>
                    <a:gd name="connsiteY0" fmla="*/ 0 h 342900"/>
                    <a:gd name="connsiteX1" fmla="*/ 50006 w 311502"/>
                    <a:gd name="connsiteY1" fmla="*/ 59531 h 342900"/>
                    <a:gd name="connsiteX2" fmla="*/ 47625 w 311502"/>
                    <a:gd name="connsiteY2" fmla="*/ 104775 h 342900"/>
                    <a:gd name="connsiteX3" fmla="*/ 257175 w 311502"/>
                    <a:gd name="connsiteY3" fmla="*/ 285750 h 342900"/>
                    <a:gd name="connsiteX4" fmla="*/ 290512 w 311502"/>
                    <a:gd name="connsiteY4" fmla="*/ 342900 h 342900"/>
                    <a:gd name="connsiteX5" fmla="*/ 0 w 311502"/>
                    <a:gd name="connsiteY5" fmla="*/ 0 h 342900"/>
                    <a:gd name="connsiteX0" fmla="*/ 0 w 311502"/>
                    <a:gd name="connsiteY0" fmla="*/ 0 h 342900"/>
                    <a:gd name="connsiteX1" fmla="*/ 50006 w 311502"/>
                    <a:gd name="connsiteY1" fmla="*/ 59531 h 342900"/>
                    <a:gd name="connsiteX2" fmla="*/ 47625 w 311502"/>
                    <a:gd name="connsiteY2" fmla="*/ 104775 h 342900"/>
                    <a:gd name="connsiteX3" fmla="*/ 257175 w 311502"/>
                    <a:gd name="connsiteY3" fmla="*/ 285750 h 342900"/>
                    <a:gd name="connsiteX4" fmla="*/ 290512 w 311502"/>
                    <a:gd name="connsiteY4" fmla="*/ 342900 h 342900"/>
                    <a:gd name="connsiteX5" fmla="*/ 0 w 311502"/>
                    <a:gd name="connsiteY5"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02" h="342900">
                      <a:moveTo>
                        <a:pt x="0" y="0"/>
                      </a:moveTo>
                      <a:lnTo>
                        <a:pt x="50006" y="59531"/>
                      </a:lnTo>
                      <a:lnTo>
                        <a:pt x="47625" y="104775"/>
                      </a:lnTo>
                      <a:cubicBezTo>
                        <a:pt x="108744" y="88900"/>
                        <a:pt x="284162" y="149225"/>
                        <a:pt x="257175" y="285750"/>
                      </a:cubicBezTo>
                      <a:lnTo>
                        <a:pt x="290512" y="342900"/>
                      </a:lnTo>
                      <a:cubicBezTo>
                        <a:pt x="369887" y="190501"/>
                        <a:pt x="213518" y="4763"/>
                        <a:pt x="0" y="0"/>
                      </a:cubicBezTo>
                      <a:close/>
                    </a:path>
                  </a:pathLst>
                </a:custGeom>
                <a:solidFill>
                  <a:srgbClr val="FF99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Freeform 152"/>
                <p:cNvSpPr/>
                <p:nvPr/>
              </p:nvSpPr>
              <p:spPr>
                <a:xfrm>
                  <a:off x="6070600" y="2645569"/>
                  <a:ext cx="259556" cy="207169"/>
                </a:xfrm>
                <a:custGeom>
                  <a:avLst/>
                  <a:gdLst>
                    <a:gd name="connsiteX0" fmla="*/ 0 w 261937"/>
                    <a:gd name="connsiteY0" fmla="*/ 0 h 171450"/>
                    <a:gd name="connsiteX1" fmla="*/ 261937 w 261937"/>
                    <a:gd name="connsiteY1" fmla="*/ 171450 h 171450"/>
                    <a:gd name="connsiteX0" fmla="*/ 0 w 261937"/>
                    <a:gd name="connsiteY0" fmla="*/ 0 h 171450"/>
                    <a:gd name="connsiteX1" fmla="*/ 261937 w 261937"/>
                    <a:gd name="connsiteY1" fmla="*/ 171450 h 171450"/>
                    <a:gd name="connsiteX0" fmla="*/ 0 w 261937"/>
                    <a:gd name="connsiteY0" fmla="*/ 0 h 171450"/>
                    <a:gd name="connsiteX1" fmla="*/ 261937 w 261937"/>
                    <a:gd name="connsiteY1" fmla="*/ 171450 h 171450"/>
                    <a:gd name="connsiteX0" fmla="*/ 0 w 261937"/>
                    <a:gd name="connsiteY0" fmla="*/ 0 h 171450"/>
                    <a:gd name="connsiteX1" fmla="*/ 261937 w 261937"/>
                    <a:gd name="connsiteY1" fmla="*/ 171450 h 171450"/>
                    <a:gd name="connsiteX0" fmla="*/ 0 w 259556"/>
                    <a:gd name="connsiteY0" fmla="*/ 0 h 207169"/>
                    <a:gd name="connsiteX1" fmla="*/ 259556 w 259556"/>
                    <a:gd name="connsiteY1" fmla="*/ 207169 h 207169"/>
                    <a:gd name="connsiteX0" fmla="*/ 0 w 259556"/>
                    <a:gd name="connsiteY0" fmla="*/ 0 h 207169"/>
                    <a:gd name="connsiteX1" fmla="*/ 259556 w 259556"/>
                    <a:gd name="connsiteY1" fmla="*/ 207169 h 207169"/>
                  </a:gdLst>
                  <a:ahLst/>
                  <a:cxnLst>
                    <a:cxn ang="0">
                      <a:pos x="connsiteX0" y="connsiteY0"/>
                    </a:cxn>
                    <a:cxn ang="0">
                      <a:pos x="connsiteX1" y="connsiteY1"/>
                    </a:cxn>
                  </a:cxnLst>
                  <a:rect l="l" t="t" r="r" b="b"/>
                  <a:pathLst>
                    <a:path w="259556" h="207169">
                      <a:moveTo>
                        <a:pt x="0" y="0"/>
                      </a:moveTo>
                      <a:cubicBezTo>
                        <a:pt x="144462" y="0"/>
                        <a:pt x="253206" y="95251"/>
                        <a:pt x="259556" y="207169"/>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 name="Freeform 153"/>
                <p:cNvSpPr/>
                <p:nvPr/>
              </p:nvSpPr>
              <p:spPr>
                <a:xfrm>
                  <a:off x="5758522" y="2667000"/>
                  <a:ext cx="221591" cy="366713"/>
                </a:xfrm>
                <a:custGeom>
                  <a:avLst/>
                  <a:gdLst>
                    <a:gd name="connsiteX0" fmla="*/ 116681 w 116681"/>
                    <a:gd name="connsiteY0" fmla="*/ 0 h 366713"/>
                    <a:gd name="connsiteX1" fmla="*/ 116681 w 116681"/>
                    <a:gd name="connsiteY1" fmla="*/ 59531 h 366713"/>
                    <a:gd name="connsiteX2" fmla="*/ 0 w 116681"/>
                    <a:gd name="connsiteY2" fmla="*/ 366713 h 366713"/>
                    <a:gd name="connsiteX3" fmla="*/ 116681 w 116681"/>
                    <a:gd name="connsiteY3" fmla="*/ 0 h 366713"/>
                    <a:gd name="connsiteX0" fmla="*/ 133223 w 133223"/>
                    <a:gd name="connsiteY0" fmla="*/ 0 h 366713"/>
                    <a:gd name="connsiteX1" fmla="*/ 133223 w 133223"/>
                    <a:gd name="connsiteY1" fmla="*/ 59531 h 366713"/>
                    <a:gd name="connsiteX2" fmla="*/ 16542 w 133223"/>
                    <a:gd name="connsiteY2" fmla="*/ 366713 h 366713"/>
                    <a:gd name="connsiteX3" fmla="*/ 133223 w 133223"/>
                    <a:gd name="connsiteY3" fmla="*/ 0 h 366713"/>
                    <a:gd name="connsiteX0" fmla="*/ 222616 w 222616"/>
                    <a:gd name="connsiteY0" fmla="*/ 0 h 366713"/>
                    <a:gd name="connsiteX1" fmla="*/ 222616 w 222616"/>
                    <a:gd name="connsiteY1" fmla="*/ 59531 h 366713"/>
                    <a:gd name="connsiteX2" fmla="*/ 105935 w 222616"/>
                    <a:gd name="connsiteY2" fmla="*/ 366713 h 366713"/>
                    <a:gd name="connsiteX3" fmla="*/ 222616 w 222616"/>
                    <a:gd name="connsiteY3" fmla="*/ 0 h 366713"/>
                    <a:gd name="connsiteX0" fmla="*/ 222616 w 222616"/>
                    <a:gd name="connsiteY0" fmla="*/ 0 h 366713"/>
                    <a:gd name="connsiteX1" fmla="*/ 222616 w 222616"/>
                    <a:gd name="connsiteY1" fmla="*/ 59531 h 366713"/>
                    <a:gd name="connsiteX2" fmla="*/ 105935 w 222616"/>
                    <a:gd name="connsiteY2" fmla="*/ 366713 h 366713"/>
                    <a:gd name="connsiteX3" fmla="*/ 222616 w 222616"/>
                    <a:gd name="connsiteY3" fmla="*/ 0 h 366713"/>
                    <a:gd name="connsiteX0" fmla="*/ 222616 w 222616"/>
                    <a:gd name="connsiteY0" fmla="*/ 0 h 366713"/>
                    <a:gd name="connsiteX1" fmla="*/ 222616 w 222616"/>
                    <a:gd name="connsiteY1" fmla="*/ 59531 h 366713"/>
                    <a:gd name="connsiteX2" fmla="*/ 105935 w 222616"/>
                    <a:gd name="connsiteY2" fmla="*/ 366713 h 366713"/>
                    <a:gd name="connsiteX3" fmla="*/ 222616 w 222616"/>
                    <a:gd name="connsiteY3" fmla="*/ 0 h 366713"/>
                    <a:gd name="connsiteX0" fmla="*/ 222616 w 222616"/>
                    <a:gd name="connsiteY0" fmla="*/ 0 h 366713"/>
                    <a:gd name="connsiteX1" fmla="*/ 222616 w 222616"/>
                    <a:gd name="connsiteY1" fmla="*/ 59531 h 366713"/>
                    <a:gd name="connsiteX2" fmla="*/ 105935 w 222616"/>
                    <a:gd name="connsiteY2" fmla="*/ 366713 h 366713"/>
                    <a:gd name="connsiteX3" fmla="*/ 222616 w 222616"/>
                    <a:gd name="connsiteY3" fmla="*/ 0 h 366713"/>
                    <a:gd name="connsiteX0" fmla="*/ 222616 w 222616"/>
                    <a:gd name="connsiteY0" fmla="*/ 0 h 366713"/>
                    <a:gd name="connsiteX1" fmla="*/ 222616 w 222616"/>
                    <a:gd name="connsiteY1" fmla="*/ 59531 h 366713"/>
                    <a:gd name="connsiteX2" fmla="*/ 105935 w 222616"/>
                    <a:gd name="connsiteY2" fmla="*/ 366713 h 366713"/>
                    <a:gd name="connsiteX3" fmla="*/ 222616 w 222616"/>
                    <a:gd name="connsiteY3" fmla="*/ 0 h 366713"/>
                    <a:gd name="connsiteX0" fmla="*/ 223972 w 223972"/>
                    <a:gd name="connsiteY0" fmla="*/ 0 h 366713"/>
                    <a:gd name="connsiteX1" fmla="*/ 223972 w 223972"/>
                    <a:gd name="connsiteY1" fmla="*/ 59531 h 366713"/>
                    <a:gd name="connsiteX2" fmla="*/ 107291 w 223972"/>
                    <a:gd name="connsiteY2" fmla="*/ 366713 h 366713"/>
                    <a:gd name="connsiteX3" fmla="*/ 223972 w 223972"/>
                    <a:gd name="connsiteY3" fmla="*/ 0 h 366713"/>
                  </a:gdLst>
                  <a:ahLst/>
                  <a:cxnLst>
                    <a:cxn ang="0">
                      <a:pos x="connsiteX0" y="connsiteY0"/>
                    </a:cxn>
                    <a:cxn ang="0">
                      <a:pos x="connsiteX1" y="connsiteY1"/>
                    </a:cxn>
                    <a:cxn ang="0">
                      <a:pos x="connsiteX2" y="connsiteY2"/>
                    </a:cxn>
                    <a:cxn ang="0">
                      <a:pos x="connsiteX3" y="connsiteY3"/>
                    </a:cxn>
                  </a:cxnLst>
                  <a:rect l="l" t="t" r="r" b="b"/>
                  <a:pathLst>
                    <a:path w="223972" h="366713">
                      <a:moveTo>
                        <a:pt x="223972" y="0"/>
                      </a:moveTo>
                      <a:lnTo>
                        <a:pt x="223972" y="59531"/>
                      </a:lnTo>
                      <a:cubicBezTo>
                        <a:pt x="106496" y="57150"/>
                        <a:pt x="-49077" y="178594"/>
                        <a:pt x="107291" y="366713"/>
                      </a:cubicBezTo>
                      <a:cubicBezTo>
                        <a:pt x="-75271" y="280193"/>
                        <a:pt x="-17328" y="31751"/>
                        <a:pt x="223972" y="0"/>
                      </a:cubicBezTo>
                      <a:close/>
                    </a:path>
                  </a:pathLst>
                </a:cu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 name="Freeform 154"/>
                <p:cNvSpPr/>
                <p:nvPr/>
              </p:nvSpPr>
              <p:spPr>
                <a:xfrm>
                  <a:off x="6061075" y="2688431"/>
                  <a:ext cx="219779" cy="185738"/>
                </a:xfrm>
                <a:custGeom>
                  <a:avLst/>
                  <a:gdLst>
                    <a:gd name="connsiteX0" fmla="*/ 0 w 204787"/>
                    <a:gd name="connsiteY0" fmla="*/ 0 h 185738"/>
                    <a:gd name="connsiteX1" fmla="*/ 204787 w 204787"/>
                    <a:gd name="connsiteY1" fmla="*/ 185738 h 185738"/>
                    <a:gd name="connsiteX2" fmla="*/ 0 w 204787"/>
                    <a:gd name="connsiteY2" fmla="*/ 0 h 185738"/>
                    <a:gd name="connsiteX0" fmla="*/ 0 w 204787"/>
                    <a:gd name="connsiteY0" fmla="*/ 0 h 185738"/>
                    <a:gd name="connsiteX1" fmla="*/ 204787 w 204787"/>
                    <a:gd name="connsiteY1" fmla="*/ 185738 h 185738"/>
                    <a:gd name="connsiteX2" fmla="*/ 0 w 204787"/>
                    <a:gd name="connsiteY2" fmla="*/ 0 h 185738"/>
                    <a:gd name="connsiteX0" fmla="*/ 0 w 204787"/>
                    <a:gd name="connsiteY0" fmla="*/ 0 h 185738"/>
                    <a:gd name="connsiteX1" fmla="*/ 204787 w 204787"/>
                    <a:gd name="connsiteY1" fmla="*/ 185738 h 185738"/>
                    <a:gd name="connsiteX2" fmla="*/ 0 w 204787"/>
                    <a:gd name="connsiteY2" fmla="*/ 0 h 185738"/>
                    <a:gd name="connsiteX0" fmla="*/ 0 w 204787"/>
                    <a:gd name="connsiteY0" fmla="*/ 0 h 185738"/>
                    <a:gd name="connsiteX1" fmla="*/ 40481 w 204787"/>
                    <a:gd name="connsiteY1" fmla="*/ 35719 h 185738"/>
                    <a:gd name="connsiteX2" fmla="*/ 204787 w 204787"/>
                    <a:gd name="connsiteY2" fmla="*/ 185738 h 185738"/>
                    <a:gd name="connsiteX3" fmla="*/ 0 w 204787"/>
                    <a:gd name="connsiteY3" fmla="*/ 0 h 185738"/>
                    <a:gd name="connsiteX0" fmla="*/ 7144 w 211959"/>
                    <a:gd name="connsiteY0" fmla="*/ 0 h 185888"/>
                    <a:gd name="connsiteX1" fmla="*/ 0 w 211959"/>
                    <a:gd name="connsiteY1" fmla="*/ 28575 h 185888"/>
                    <a:gd name="connsiteX2" fmla="*/ 211931 w 211959"/>
                    <a:gd name="connsiteY2" fmla="*/ 185738 h 185888"/>
                    <a:gd name="connsiteX3" fmla="*/ 7144 w 211959"/>
                    <a:gd name="connsiteY3" fmla="*/ 0 h 185888"/>
                    <a:gd name="connsiteX0" fmla="*/ 7144 w 211959"/>
                    <a:gd name="connsiteY0" fmla="*/ 0 h 185832"/>
                    <a:gd name="connsiteX1" fmla="*/ 0 w 211959"/>
                    <a:gd name="connsiteY1" fmla="*/ 28575 h 185832"/>
                    <a:gd name="connsiteX2" fmla="*/ 211931 w 211959"/>
                    <a:gd name="connsiteY2" fmla="*/ 185738 h 185832"/>
                    <a:gd name="connsiteX3" fmla="*/ 7144 w 211959"/>
                    <a:gd name="connsiteY3" fmla="*/ 0 h 185832"/>
                    <a:gd name="connsiteX0" fmla="*/ 7144 w 211959"/>
                    <a:gd name="connsiteY0" fmla="*/ 0 h 185738"/>
                    <a:gd name="connsiteX1" fmla="*/ 0 w 211959"/>
                    <a:gd name="connsiteY1" fmla="*/ 28575 h 185738"/>
                    <a:gd name="connsiteX2" fmla="*/ 211931 w 211959"/>
                    <a:gd name="connsiteY2" fmla="*/ 185738 h 185738"/>
                    <a:gd name="connsiteX3" fmla="*/ 7144 w 211959"/>
                    <a:gd name="connsiteY3" fmla="*/ 0 h 185738"/>
                    <a:gd name="connsiteX0" fmla="*/ 7144 w 211959"/>
                    <a:gd name="connsiteY0" fmla="*/ 0 h 185738"/>
                    <a:gd name="connsiteX1" fmla="*/ 0 w 211959"/>
                    <a:gd name="connsiteY1" fmla="*/ 28575 h 185738"/>
                    <a:gd name="connsiteX2" fmla="*/ 211931 w 211959"/>
                    <a:gd name="connsiteY2" fmla="*/ 185738 h 185738"/>
                    <a:gd name="connsiteX3" fmla="*/ 7144 w 211959"/>
                    <a:gd name="connsiteY3" fmla="*/ 0 h 185738"/>
                    <a:gd name="connsiteX0" fmla="*/ 7144 w 211959"/>
                    <a:gd name="connsiteY0" fmla="*/ 0 h 185738"/>
                    <a:gd name="connsiteX1" fmla="*/ 0 w 211959"/>
                    <a:gd name="connsiteY1" fmla="*/ 28575 h 185738"/>
                    <a:gd name="connsiteX2" fmla="*/ 211931 w 211959"/>
                    <a:gd name="connsiteY2" fmla="*/ 185738 h 185738"/>
                    <a:gd name="connsiteX3" fmla="*/ 7144 w 211959"/>
                    <a:gd name="connsiteY3" fmla="*/ 0 h 185738"/>
                    <a:gd name="connsiteX0" fmla="*/ 7144 w 219779"/>
                    <a:gd name="connsiteY0" fmla="*/ 0 h 185738"/>
                    <a:gd name="connsiteX1" fmla="*/ 0 w 219779"/>
                    <a:gd name="connsiteY1" fmla="*/ 28575 h 185738"/>
                    <a:gd name="connsiteX2" fmla="*/ 211931 w 219779"/>
                    <a:gd name="connsiteY2" fmla="*/ 185738 h 185738"/>
                    <a:gd name="connsiteX3" fmla="*/ 7144 w 219779"/>
                    <a:gd name="connsiteY3" fmla="*/ 0 h 185738"/>
                    <a:gd name="connsiteX0" fmla="*/ 7144 w 219779"/>
                    <a:gd name="connsiteY0" fmla="*/ 0 h 185738"/>
                    <a:gd name="connsiteX1" fmla="*/ 0 w 219779"/>
                    <a:gd name="connsiteY1" fmla="*/ 28575 h 185738"/>
                    <a:gd name="connsiteX2" fmla="*/ 211931 w 219779"/>
                    <a:gd name="connsiteY2" fmla="*/ 185738 h 185738"/>
                    <a:gd name="connsiteX3" fmla="*/ 7144 w 219779"/>
                    <a:gd name="connsiteY3" fmla="*/ 0 h 185738"/>
                    <a:gd name="connsiteX0" fmla="*/ 7144 w 219779"/>
                    <a:gd name="connsiteY0" fmla="*/ 0 h 185738"/>
                    <a:gd name="connsiteX1" fmla="*/ 0 w 219779"/>
                    <a:gd name="connsiteY1" fmla="*/ 28575 h 185738"/>
                    <a:gd name="connsiteX2" fmla="*/ 211931 w 219779"/>
                    <a:gd name="connsiteY2" fmla="*/ 185738 h 185738"/>
                    <a:gd name="connsiteX3" fmla="*/ 7144 w 219779"/>
                    <a:gd name="connsiteY3" fmla="*/ 0 h 185738"/>
                  </a:gdLst>
                  <a:ahLst/>
                  <a:cxnLst>
                    <a:cxn ang="0">
                      <a:pos x="connsiteX0" y="connsiteY0"/>
                    </a:cxn>
                    <a:cxn ang="0">
                      <a:pos x="connsiteX1" y="connsiteY1"/>
                    </a:cxn>
                    <a:cxn ang="0">
                      <a:pos x="connsiteX2" y="connsiteY2"/>
                    </a:cxn>
                    <a:cxn ang="0">
                      <a:pos x="connsiteX3" y="connsiteY3"/>
                    </a:cxn>
                  </a:cxnLst>
                  <a:rect l="l" t="t" r="r" b="b"/>
                  <a:pathLst>
                    <a:path w="219779" h="185738">
                      <a:moveTo>
                        <a:pt x="7144" y="0"/>
                      </a:moveTo>
                      <a:lnTo>
                        <a:pt x="0" y="28575"/>
                      </a:lnTo>
                      <a:cubicBezTo>
                        <a:pt x="177801" y="38101"/>
                        <a:pt x="198833" y="180975"/>
                        <a:pt x="211931" y="185738"/>
                      </a:cubicBezTo>
                      <a:cubicBezTo>
                        <a:pt x="244078" y="135733"/>
                        <a:pt x="177799" y="1"/>
                        <a:pt x="7144" y="0"/>
                      </a:cubicBezTo>
                      <a:close/>
                    </a:path>
                  </a:pathLst>
                </a:cu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6" name="Freeform 155"/>
                <p:cNvSpPr/>
                <p:nvPr/>
              </p:nvSpPr>
              <p:spPr>
                <a:xfrm>
                  <a:off x="6013450" y="2586038"/>
                  <a:ext cx="56708" cy="133350"/>
                </a:xfrm>
                <a:custGeom>
                  <a:avLst/>
                  <a:gdLst>
                    <a:gd name="connsiteX0" fmla="*/ 4762 w 64293"/>
                    <a:gd name="connsiteY0" fmla="*/ 0 h 140494"/>
                    <a:gd name="connsiteX1" fmla="*/ 64293 w 64293"/>
                    <a:gd name="connsiteY1" fmla="*/ 61913 h 140494"/>
                    <a:gd name="connsiteX2" fmla="*/ 45243 w 64293"/>
                    <a:gd name="connsiteY2" fmla="*/ 140494 h 140494"/>
                    <a:gd name="connsiteX3" fmla="*/ 0 w 64293"/>
                    <a:gd name="connsiteY3" fmla="*/ 100013 h 140494"/>
                    <a:gd name="connsiteX4" fmla="*/ 4762 w 64293"/>
                    <a:gd name="connsiteY4" fmla="*/ 0 h 140494"/>
                    <a:gd name="connsiteX0" fmla="*/ 4762 w 67199"/>
                    <a:gd name="connsiteY0" fmla="*/ 0 h 142875"/>
                    <a:gd name="connsiteX1" fmla="*/ 64293 w 67199"/>
                    <a:gd name="connsiteY1" fmla="*/ 61913 h 142875"/>
                    <a:gd name="connsiteX2" fmla="*/ 57149 w 67199"/>
                    <a:gd name="connsiteY2" fmla="*/ 142875 h 142875"/>
                    <a:gd name="connsiteX3" fmla="*/ 0 w 67199"/>
                    <a:gd name="connsiteY3" fmla="*/ 100013 h 142875"/>
                    <a:gd name="connsiteX4" fmla="*/ 4762 w 67199"/>
                    <a:gd name="connsiteY4" fmla="*/ 0 h 142875"/>
                    <a:gd name="connsiteX0" fmla="*/ 4762 w 64794"/>
                    <a:gd name="connsiteY0" fmla="*/ 0 h 142875"/>
                    <a:gd name="connsiteX1" fmla="*/ 64293 w 64794"/>
                    <a:gd name="connsiteY1" fmla="*/ 61913 h 142875"/>
                    <a:gd name="connsiteX2" fmla="*/ 57149 w 64794"/>
                    <a:gd name="connsiteY2" fmla="*/ 142875 h 142875"/>
                    <a:gd name="connsiteX3" fmla="*/ 0 w 64794"/>
                    <a:gd name="connsiteY3" fmla="*/ 100013 h 142875"/>
                    <a:gd name="connsiteX4" fmla="*/ 4762 w 64794"/>
                    <a:gd name="connsiteY4" fmla="*/ 0 h 142875"/>
                    <a:gd name="connsiteX0" fmla="*/ 4762 w 64293"/>
                    <a:gd name="connsiteY0" fmla="*/ 0 h 142875"/>
                    <a:gd name="connsiteX1" fmla="*/ 64293 w 64293"/>
                    <a:gd name="connsiteY1" fmla="*/ 61913 h 142875"/>
                    <a:gd name="connsiteX2" fmla="*/ 57149 w 64293"/>
                    <a:gd name="connsiteY2" fmla="*/ 142875 h 142875"/>
                    <a:gd name="connsiteX3" fmla="*/ 0 w 64293"/>
                    <a:gd name="connsiteY3" fmla="*/ 100013 h 142875"/>
                    <a:gd name="connsiteX4" fmla="*/ 4762 w 64293"/>
                    <a:gd name="connsiteY4" fmla="*/ 0 h 142875"/>
                    <a:gd name="connsiteX0" fmla="*/ 4762 w 64293"/>
                    <a:gd name="connsiteY0" fmla="*/ 0 h 142875"/>
                    <a:gd name="connsiteX1" fmla="*/ 64293 w 64293"/>
                    <a:gd name="connsiteY1" fmla="*/ 61913 h 142875"/>
                    <a:gd name="connsiteX2" fmla="*/ 57149 w 64293"/>
                    <a:gd name="connsiteY2" fmla="*/ 142875 h 142875"/>
                    <a:gd name="connsiteX3" fmla="*/ 0 w 64293"/>
                    <a:gd name="connsiteY3" fmla="*/ 100013 h 142875"/>
                    <a:gd name="connsiteX4" fmla="*/ 4762 w 64293"/>
                    <a:gd name="connsiteY4" fmla="*/ 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93" h="142875">
                      <a:moveTo>
                        <a:pt x="4762" y="0"/>
                      </a:moveTo>
                      <a:lnTo>
                        <a:pt x="64293" y="61913"/>
                      </a:lnTo>
                      <a:cubicBezTo>
                        <a:pt x="58737" y="85725"/>
                        <a:pt x="54130" y="103131"/>
                        <a:pt x="57149" y="142875"/>
                      </a:cubicBezTo>
                      <a:lnTo>
                        <a:pt x="0" y="100013"/>
                      </a:lnTo>
                      <a:lnTo>
                        <a:pt x="4762" y="0"/>
                      </a:lnTo>
                      <a:close/>
                    </a:path>
                  </a:pathLst>
                </a:custGeom>
                <a:solidFill>
                  <a:schemeClr val="tx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1" name="TextBox 120"/>
              <p:cNvSpPr txBox="1"/>
              <p:nvPr/>
            </p:nvSpPr>
            <p:spPr bwMode="auto">
              <a:xfrm>
                <a:off x="6884004" y="2153305"/>
                <a:ext cx="1828800" cy="896912"/>
              </a:xfrm>
              <a:prstGeom prst="rect">
                <a:avLst/>
              </a:prstGeom>
              <a:noFill/>
              <a:ln w="9525">
                <a:noFill/>
                <a:miter lim="800000"/>
                <a:headEnd/>
                <a:tailEnd/>
              </a:ln>
              <a:effectLst/>
            </p:spPr>
            <p:txBody>
              <a:bodyPr wrap="square" rtlCol="0">
                <a:spAutoFit/>
              </a:bodyPr>
              <a:lstStyle>
                <a:defPPr>
                  <a:defRPr lang="en-US"/>
                </a:defPPr>
                <a:lvl1pPr>
                  <a:defRPr kumimoji="1" sz="1400" b="1">
                    <a:solidFill>
                      <a:srgbClr val="000099"/>
                    </a:solidFill>
                    <a:latin typeface="Arial" panose="020B0604020202020204" pitchFamily="34" charset="0"/>
                    <a:cs typeface="Arial" panose="020B0604020202020204" pitchFamily="34" charset="0"/>
                  </a:defRPr>
                </a:lvl1pPr>
              </a:lstStyle>
              <a:p>
                <a:pPr algn="ctr"/>
                <a:r>
                  <a:rPr lang="en-US" sz="1600" dirty="0">
                    <a:solidFill>
                      <a:srgbClr val="FFFFFF"/>
                    </a:solidFill>
                  </a:rPr>
                  <a:t>Carbon </a:t>
                </a:r>
                <a:r>
                  <a:rPr lang="en-US" sz="1600" dirty="0" smtClean="0">
                    <a:solidFill>
                      <a:srgbClr val="FFFFFF"/>
                    </a:solidFill>
                  </a:rPr>
                  <a:t>Brushes</a:t>
                </a:r>
              </a:p>
              <a:p>
                <a:pPr algn="ctr"/>
                <a:r>
                  <a:rPr lang="en-US" sz="1600" dirty="0" smtClean="0">
                    <a:solidFill>
                      <a:srgbClr val="FFFFFF"/>
                    </a:solidFill>
                  </a:rPr>
                  <a:t>(B</a:t>
                </a:r>
                <a:r>
                  <a:rPr lang="en-US" sz="1600" baseline="-25000" dirty="0" smtClean="0">
                    <a:solidFill>
                      <a:srgbClr val="FFFFFF"/>
                    </a:solidFill>
                  </a:rPr>
                  <a:t>1</a:t>
                </a:r>
                <a:r>
                  <a:rPr lang="en-US" sz="1600" dirty="0" smtClean="0">
                    <a:solidFill>
                      <a:srgbClr val="FFFFFF"/>
                    </a:solidFill>
                  </a:rPr>
                  <a:t> and B</a:t>
                </a:r>
                <a:r>
                  <a:rPr lang="en-US" sz="1600" baseline="-25000" dirty="0" smtClean="0">
                    <a:solidFill>
                      <a:srgbClr val="FFFFFF"/>
                    </a:solidFill>
                  </a:rPr>
                  <a:t>2</a:t>
                </a:r>
                <a:r>
                  <a:rPr lang="en-US" sz="1600" dirty="0" smtClean="0">
                    <a:solidFill>
                      <a:srgbClr val="FFFFFF"/>
                    </a:solidFill>
                  </a:rPr>
                  <a:t>)</a:t>
                </a:r>
                <a:endParaRPr lang="en-IN" sz="1600" dirty="0">
                  <a:solidFill>
                    <a:srgbClr val="FFFFFF"/>
                  </a:solidFill>
                </a:endParaRPr>
              </a:p>
            </p:txBody>
          </p:sp>
          <p:sp>
            <p:nvSpPr>
              <p:cNvPr id="122" name="Freeform 121"/>
              <p:cNvSpPr/>
              <p:nvPr/>
            </p:nvSpPr>
            <p:spPr>
              <a:xfrm>
                <a:off x="6388670" y="2688431"/>
                <a:ext cx="768350" cy="127000"/>
              </a:xfrm>
              <a:custGeom>
                <a:avLst/>
                <a:gdLst>
                  <a:gd name="connsiteX0" fmla="*/ 0 w 768350"/>
                  <a:gd name="connsiteY0" fmla="*/ 127000 h 127000"/>
                  <a:gd name="connsiteX1" fmla="*/ 209550 w 768350"/>
                  <a:gd name="connsiteY1" fmla="*/ 0 h 127000"/>
                  <a:gd name="connsiteX2" fmla="*/ 768350 w 768350"/>
                  <a:gd name="connsiteY2" fmla="*/ 0 h 127000"/>
                </a:gdLst>
                <a:ahLst/>
                <a:cxnLst>
                  <a:cxn ang="0">
                    <a:pos x="connsiteX0" y="connsiteY0"/>
                  </a:cxn>
                  <a:cxn ang="0">
                    <a:pos x="connsiteX1" y="connsiteY1"/>
                  </a:cxn>
                  <a:cxn ang="0">
                    <a:pos x="connsiteX2" y="connsiteY2"/>
                  </a:cxn>
                </a:cxnLst>
                <a:rect l="l" t="t" r="r" b="b"/>
                <a:pathLst>
                  <a:path w="768350" h="127000">
                    <a:moveTo>
                      <a:pt x="0" y="127000"/>
                    </a:moveTo>
                    <a:lnTo>
                      <a:pt x="209550" y="0"/>
                    </a:lnTo>
                    <a:lnTo>
                      <a:pt x="768350" y="0"/>
                    </a:lnTo>
                  </a:path>
                </a:pathLst>
              </a:custGeom>
              <a:noFill/>
              <a:ln w="28575">
                <a:solidFill>
                  <a:schemeClr val="bg1"/>
                </a:solidFill>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cxnSp>
            <p:nvCxnSpPr>
              <p:cNvPr id="123" name="Straight Arrow Connector 122"/>
              <p:cNvCxnSpPr/>
              <p:nvPr/>
            </p:nvCxnSpPr>
            <p:spPr>
              <a:xfrm rot="19500000">
                <a:off x="5131752" y="2146303"/>
                <a:ext cx="0" cy="277091"/>
              </a:xfrm>
              <a:prstGeom prst="straightConnector1">
                <a:avLst/>
              </a:prstGeom>
              <a:noFill/>
              <a:ln w="28575">
                <a:solidFill>
                  <a:schemeClr val="bg1"/>
                </a:solidFill>
                <a:headEnd type="stealth" w="lg" len="lg"/>
              </a:ln>
            </p:spPr>
            <p:style>
              <a:lnRef idx="2">
                <a:schemeClr val="accent1">
                  <a:shade val="50000"/>
                </a:schemeClr>
              </a:lnRef>
              <a:fillRef idx="1">
                <a:schemeClr val="accent1"/>
              </a:fillRef>
              <a:effectRef idx="0">
                <a:schemeClr val="accent1"/>
              </a:effectRef>
              <a:fontRef idx="minor">
                <a:schemeClr val="lt1"/>
              </a:fontRef>
            </p:style>
          </p:cxnSp>
          <p:sp>
            <p:nvSpPr>
              <p:cNvPr id="124" name="TextBox 123"/>
              <p:cNvSpPr txBox="1"/>
              <p:nvPr/>
            </p:nvSpPr>
            <p:spPr bwMode="auto">
              <a:xfrm>
                <a:off x="5448269" y="693956"/>
                <a:ext cx="320922" cy="369332"/>
              </a:xfrm>
              <a:prstGeom prst="rect">
                <a:avLst/>
              </a:prstGeom>
              <a:noFill/>
              <a:ln w="9525">
                <a:noFill/>
                <a:miter lim="800000"/>
                <a:headEnd/>
                <a:tailEnd/>
              </a:ln>
              <a:effectLst/>
            </p:spPr>
            <p:txBody>
              <a:bodyPr wrap="none" rtlCol="0">
                <a:spAutoFit/>
              </a:bodyPr>
              <a:lstStyle/>
              <a:p>
                <a:pPr algn="ctr">
                  <a:spcBef>
                    <a:spcPct val="50000"/>
                  </a:spcBef>
                </a:pPr>
                <a:r>
                  <a:rPr kumimoji="1" lang="en-US" b="1" dirty="0" smtClean="0">
                    <a:solidFill>
                      <a:srgbClr val="FFFF99"/>
                    </a:solidFill>
                    <a:latin typeface="Aharoni" panose="02010803020104030203" pitchFamily="2" charset="-79"/>
                    <a:cs typeface="Aharoni" panose="02010803020104030203" pitchFamily="2" charset="-79"/>
                  </a:rPr>
                  <a:t>C</a:t>
                </a:r>
                <a:endParaRPr kumimoji="1" lang="en-IN" b="1" dirty="0" smtClean="0">
                  <a:solidFill>
                    <a:srgbClr val="FFFF99"/>
                  </a:solidFill>
                  <a:latin typeface="Aharoni" panose="02010803020104030203" pitchFamily="2" charset="-79"/>
                  <a:cs typeface="Aharoni" panose="02010803020104030203" pitchFamily="2" charset="-79"/>
                </a:endParaRPr>
              </a:p>
            </p:txBody>
          </p:sp>
          <p:sp>
            <p:nvSpPr>
              <p:cNvPr id="125" name="TextBox 124"/>
              <p:cNvSpPr txBox="1"/>
              <p:nvPr/>
            </p:nvSpPr>
            <p:spPr bwMode="auto">
              <a:xfrm>
                <a:off x="6024073" y="1946294"/>
                <a:ext cx="344967" cy="369332"/>
              </a:xfrm>
              <a:prstGeom prst="rect">
                <a:avLst/>
              </a:prstGeom>
              <a:noFill/>
              <a:ln w="9525">
                <a:noFill/>
                <a:miter lim="800000"/>
                <a:headEnd/>
                <a:tailEnd/>
              </a:ln>
              <a:effectLst/>
            </p:spPr>
            <p:txBody>
              <a:bodyPr wrap="none" rtlCol="0">
                <a:spAutoFit/>
              </a:bodyPr>
              <a:lstStyle/>
              <a:p>
                <a:pPr algn="ctr">
                  <a:spcBef>
                    <a:spcPct val="50000"/>
                  </a:spcBef>
                </a:pPr>
                <a:r>
                  <a:rPr kumimoji="1" lang="en-US" b="1" dirty="0" smtClean="0">
                    <a:solidFill>
                      <a:srgbClr val="FFFF99"/>
                    </a:solidFill>
                    <a:latin typeface="Aharoni" panose="02010803020104030203" pitchFamily="2" charset="-79"/>
                    <a:cs typeface="Aharoni" panose="02010803020104030203" pitchFamily="2" charset="-79"/>
                  </a:rPr>
                  <a:t>D</a:t>
                </a:r>
                <a:endParaRPr kumimoji="1" lang="en-IN" b="1" dirty="0" smtClean="0">
                  <a:solidFill>
                    <a:srgbClr val="FFFF99"/>
                  </a:solidFill>
                  <a:latin typeface="Aharoni" panose="02010803020104030203" pitchFamily="2" charset="-79"/>
                  <a:cs typeface="Aharoni" panose="02010803020104030203" pitchFamily="2" charset="-79"/>
                </a:endParaRPr>
              </a:p>
            </p:txBody>
          </p:sp>
          <p:sp>
            <p:nvSpPr>
              <p:cNvPr id="126" name="TextBox 125"/>
              <p:cNvSpPr txBox="1"/>
              <p:nvPr/>
            </p:nvSpPr>
            <p:spPr bwMode="auto">
              <a:xfrm>
                <a:off x="4624471" y="1985546"/>
                <a:ext cx="348172" cy="369332"/>
              </a:xfrm>
              <a:prstGeom prst="rect">
                <a:avLst/>
              </a:prstGeom>
              <a:noFill/>
              <a:ln w="9525">
                <a:noFill/>
                <a:miter lim="800000"/>
                <a:headEnd/>
                <a:tailEnd/>
              </a:ln>
              <a:effectLst/>
            </p:spPr>
            <p:txBody>
              <a:bodyPr wrap="none" rtlCol="0">
                <a:spAutoFit/>
              </a:bodyPr>
              <a:lstStyle/>
              <a:p>
                <a:pPr algn="ctr">
                  <a:spcBef>
                    <a:spcPct val="50000"/>
                  </a:spcBef>
                </a:pPr>
                <a:r>
                  <a:rPr kumimoji="1" lang="en-US" b="1" dirty="0" smtClean="0">
                    <a:solidFill>
                      <a:srgbClr val="FFFF99"/>
                    </a:solidFill>
                    <a:latin typeface="Aharoni" panose="02010803020104030203" pitchFamily="2" charset="-79"/>
                    <a:cs typeface="Aharoni" panose="02010803020104030203" pitchFamily="2" charset="-79"/>
                  </a:rPr>
                  <a:t>A</a:t>
                </a:r>
                <a:endParaRPr kumimoji="1" lang="en-IN" b="1" dirty="0" smtClean="0">
                  <a:solidFill>
                    <a:srgbClr val="FFFF99"/>
                  </a:solidFill>
                  <a:latin typeface="Aharoni" panose="02010803020104030203" pitchFamily="2" charset="-79"/>
                  <a:cs typeface="Aharoni" panose="02010803020104030203" pitchFamily="2" charset="-79"/>
                </a:endParaRPr>
              </a:p>
            </p:txBody>
          </p:sp>
          <p:sp>
            <p:nvSpPr>
              <p:cNvPr id="127" name="TextBox 126"/>
              <p:cNvSpPr txBox="1"/>
              <p:nvPr/>
            </p:nvSpPr>
            <p:spPr bwMode="auto">
              <a:xfrm>
                <a:off x="4139327" y="641246"/>
                <a:ext cx="327334" cy="369332"/>
              </a:xfrm>
              <a:prstGeom prst="rect">
                <a:avLst/>
              </a:prstGeom>
              <a:noFill/>
              <a:ln w="9525">
                <a:noFill/>
                <a:miter lim="800000"/>
                <a:headEnd/>
                <a:tailEnd/>
              </a:ln>
              <a:effectLst/>
            </p:spPr>
            <p:txBody>
              <a:bodyPr wrap="none" rtlCol="0">
                <a:spAutoFit/>
              </a:bodyPr>
              <a:lstStyle/>
              <a:p>
                <a:pPr algn="ctr">
                  <a:spcBef>
                    <a:spcPct val="50000"/>
                  </a:spcBef>
                </a:pPr>
                <a:r>
                  <a:rPr kumimoji="1" lang="en-US" b="1" dirty="0" smtClean="0">
                    <a:solidFill>
                      <a:srgbClr val="FFFF99"/>
                    </a:solidFill>
                    <a:latin typeface="Aharoni" panose="02010803020104030203" pitchFamily="2" charset="-79"/>
                    <a:cs typeface="Aharoni" panose="02010803020104030203" pitchFamily="2" charset="-79"/>
                  </a:rPr>
                  <a:t>B</a:t>
                </a:r>
                <a:endParaRPr kumimoji="1" lang="en-IN" b="1" dirty="0" smtClean="0">
                  <a:solidFill>
                    <a:srgbClr val="FFFF99"/>
                  </a:solidFill>
                  <a:latin typeface="Aharoni" panose="02010803020104030203" pitchFamily="2" charset="-79"/>
                  <a:cs typeface="Aharoni" panose="02010803020104030203" pitchFamily="2" charset="-79"/>
                </a:endParaRPr>
              </a:p>
            </p:txBody>
          </p:sp>
          <p:cxnSp>
            <p:nvCxnSpPr>
              <p:cNvPr id="128" name="Straight Arrow Connector 127"/>
              <p:cNvCxnSpPr/>
              <p:nvPr/>
            </p:nvCxnSpPr>
            <p:spPr>
              <a:xfrm rot="19500000" flipH="1" flipV="1">
                <a:off x="6121269" y="2167105"/>
                <a:ext cx="0" cy="277091"/>
              </a:xfrm>
              <a:prstGeom prst="straightConnector1">
                <a:avLst/>
              </a:prstGeom>
              <a:noFill/>
              <a:ln w="28575">
                <a:solidFill>
                  <a:schemeClr val="bg1"/>
                </a:solidFill>
                <a:headEnd type="stealth" w="lg" len="lg"/>
              </a:ln>
            </p:spPr>
            <p:style>
              <a:lnRef idx="2">
                <a:schemeClr val="accent1">
                  <a:shade val="50000"/>
                </a:schemeClr>
              </a:lnRef>
              <a:fillRef idx="1">
                <a:schemeClr val="accent1"/>
              </a:fillRef>
              <a:effectRef idx="0">
                <a:schemeClr val="accent1"/>
              </a:effectRef>
              <a:fontRef idx="minor">
                <a:schemeClr val="lt1"/>
              </a:fontRef>
            </p:style>
          </p:cxnSp>
          <p:cxnSp>
            <p:nvCxnSpPr>
              <p:cNvPr id="129" name="Straight Arrow Connector 128"/>
              <p:cNvCxnSpPr/>
              <p:nvPr/>
            </p:nvCxnSpPr>
            <p:spPr>
              <a:xfrm flipH="1">
                <a:off x="5052285" y="2633663"/>
                <a:ext cx="662715" cy="0"/>
              </a:xfrm>
              <a:prstGeom prst="straightConnector1">
                <a:avLst/>
              </a:prstGeom>
              <a:noFill/>
              <a:ln w="28575">
                <a:solidFill>
                  <a:schemeClr val="bg1"/>
                </a:solidFill>
                <a:headEnd type="stealth" w="lg" len="lg"/>
              </a:ln>
            </p:spPr>
            <p:style>
              <a:lnRef idx="2">
                <a:schemeClr val="accent1">
                  <a:shade val="50000"/>
                </a:schemeClr>
              </a:lnRef>
              <a:fillRef idx="1">
                <a:schemeClr val="accent1"/>
              </a:fillRef>
              <a:effectRef idx="0">
                <a:schemeClr val="accent1"/>
              </a:effectRef>
              <a:fontRef idx="minor">
                <a:schemeClr val="lt1"/>
              </a:fontRef>
            </p:style>
          </p:cxnSp>
          <p:sp>
            <p:nvSpPr>
              <p:cNvPr id="130" name="TextBox 129"/>
              <p:cNvSpPr txBox="1"/>
              <p:nvPr/>
            </p:nvSpPr>
            <p:spPr bwMode="auto">
              <a:xfrm>
                <a:off x="3723286" y="2277131"/>
                <a:ext cx="1462809" cy="631159"/>
              </a:xfrm>
              <a:prstGeom prst="rect">
                <a:avLst/>
              </a:prstGeom>
              <a:noFill/>
              <a:ln w="9525">
                <a:noFill/>
                <a:miter lim="800000"/>
                <a:headEnd/>
                <a:tailEnd/>
              </a:ln>
              <a:effectLst/>
            </p:spPr>
            <p:txBody>
              <a:bodyPr wrap="square" rtlCol="0">
                <a:spAutoFit/>
              </a:bodyPr>
              <a:lstStyle>
                <a:defPPr>
                  <a:defRPr lang="en-US"/>
                </a:defPPr>
                <a:lvl1pPr>
                  <a:defRPr kumimoji="1" sz="1400" b="1">
                    <a:solidFill>
                      <a:srgbClr val="000099"/>
                    </a:solidFill>
                    <a:latin typeface="Arial" panose="020B0604020202020204" pitchFamily="34" charset="0"/>
                    <a:cs typeface="Arial" panose="020B0604020202020204" pitchFamily="34" charset="0"/>
                  </a:defRPr>
                </a:lvl1pPr>
              </a:lstStyle>
              <a:p>
                <a:pPr algn="ctr"/>
                <a:r>
                  <a:rPr lang="en-US" sz="1600" dirty="0" smtClean="0">
                    <a:solidFill>
                      <a:srgbClr val="FFFFFF"/>
                    </a:solidFill>
                  </a:rPr>
                  <a:t>Split rings </a:t>
                </a:r>
              </a:p>
              <a:p>
                <a:pPr algn="ctr"/>
                <a:r>
                  <a:rPr lang="en-US" sz="1600" dirty="0" smtClean="0">
                    <a:solidFill>
                      <a:srgbClr val="FFFFFF"/>
                    </a:solidFill>
                  </a:rPr>
                  <a:t>(R</a:t>
                </a:r>
                <a:r>
                  <a:rPr lang="en-US" sz="1600" baseline="-25000" dirty="0" smtClean="0">
                    <a:solidFill>
                      <a:srgbClr val="FFFFFF"/>
                    </a:solidFill>
                  </a:rPr>
                  <a:t>1</a:t>
                </a:r>
                <a:r>
                  <a:rPr lang="en-US" sz="1600" dirty="0" smtClean="0">
                    <a:solidFill>
                      <a:srgbClr val="FFFFFF"/>
                    </a:solidFill>
                  </a:rPr>
                  <a:t> and R</a:t>
                </a:r>
                <a:r>
                  <a:rPr lang="en-US" sz="1600" baseline="-25000" dirty="0" smtClean="0">
                    <a:solidFill>
                      <a:srgbClr val="FFFFFF"/>
                    </a:solidFill>
                  </a:rPr>
                  <a:t>2</a:t>
                </a:r>
                <a:r>
                  <a:rPr lang="en-US" sz="1600" dirty="0" smtClean="0">
                    <a:solidFill>
                      <a:srgbClr val="FFFFFF"/>
                    </a:solidFill>
                  </a:rPr>
                  <a:t>)</a:t>
                </a:r>
                <a:endParaRPr lang="en-IN" sz="1600" dirty="0">
                  <a:solidFill>
                    <a:srgbClr val="FFFFFF"/>
                  </a:solidFill>
                </a:endParaRPr>
              </a:p>
            </p:txBody>
          </p:sp>
          <p:cxnSp>
            <p:nvCxnSpPr>
              <p:cNvPr id="131" name="Straight Arrow Connector 130"/>
              <p:cNvCxnSpPr/>
              <p:nvPr/>
            </p:nvCxnSpPr>
            <p:spPr>
              <a:xfrm flipH="1">
                <a:off x="4580695" y="3133876"/>
                <a:ext cx="1344784" cy="0"/>
              </a:xfrm>
              <a:prstGeom prst="straightConnector1">
                <a:avLst/>
              </a:prstGeom>
              <a:noFill/>
              <a:ln w="28575">
                <a:solidFill>
                  <a:schemeClr val="bg1"/>
                </a:solidFill>
                <a:headEnd type="stealth" w="lg" len="lg"/>
              </a:ln>
            </p:spPr>
            <p:style>
              <a:lnRef idx="2">
                <a:schemeClr val="accent1">
                  <a:shade val="50000"/>
                </a:schemeClr>
              </a:lnRef>
              <a:fillRef idx="1">
                <a:schemeClr val="accent1"/>
              </a:fillRef>
              <a:effectRef idx="0">
                <a:schemeClr val="accent1"/>
              </a:effectRef>
              <a:fontRef idx="minor">
                <a:schemeClr val="lt1"/>
              </a:fontRef>
            </p:style>
          </p:cxnSp>
          <p:sp>
            <p:nvSpPr>
              <p:cNvPr id="132" name="TextBox 131"/>
              <p:cNvSpPr txBox="1"/>
              <p:nvPr/>
            </p:nvSpPr>
            <p:spPr bwMode="auto">
              <a:xfrm>
                <a:off x="3905018" y="2957096"/>
                <a:ext cx="705082" cy="338554"/>
              </a:xfrm>
              <a:prstGeom prst="rect">
                <a:avLst/>
              </a:prstGeom>
              <a:noFill/>
              <a:ln w="9525">
                <a:noFill/>
                <a:miter lim="800000"/>
                <a:headEnd/>
                <a:tailEnd/>
              </a:ln>
              <a:effectLst/>
            </p:spPr>
            <p:txBody>
              <a:bodyPr wrap="square" rtlCol="0">
                <a:spAutoFit/>
              </a:bodyPr>
              <a:lstStyle>
                <a:defPPr>
                  <a:defRPr lang="en-US"/>
                </a:defPPr>
                <a:lvl1pPr>
                  <a:defRPr kumimoji="1" sz="1400" b="1">
                    <a:solidFill>
                      <a:srgbClr val="000099"/>
                    </a:solidFill>
                    <a:latin typeface="Arial" panose="020B0604020202020204" pitchFamily="34" charset="0"/>
                    <a:cs typeface="Arial" panose="020B0604020202020204" pitchFamily="34" charset="0"/>
                  </a:defRPr>
                </a:lvl1pPr>
              </a:lstStyle>
              <a:p>
                <a:pPr algn="ctr"/>
                <a:r>
                  <a:rPr lang="en-US" sz="1600" dirty="0" smtClean="0">
                    <a:solidFill>
                      <a:srgbClr val="FFFFFF"/>
                    </a:solidFill>
                  </a:rPr>
                  <a:t>Axle</a:t>
                </a:r>
                <a:endParaRPr lang="en-IN" sz="1600" dirty="0">
                  <a:solidFill>
                    <a:srgbClr val="FFFFFF"/>
                  </a:solidFill>
                </a:endParaRPr>
              </a:p>
            </p:txBody>
          </p:sp>
          <p:sp>
            <p:nvSpPr>
              <p:cNvPr id="133" name="TextBox 132"/>
              <p:cNvSpPr txBox="1"/>
              <p:nvPr/>
            </p:nvSpPr>
            <p:spPr bwMode="auto">
              <a:xfrm>
                <a:off x="5370683" y="2892425"/>
                <a:ext cx="296877" cy="369332"/>
              </a:xfrm>
              <a:prstGeom prst="rect">
                <a:avLst/>
              </a:prstGeom>
              <a:noFill/>
              <a:ln w="9525">
                <a:noFill/>
                <a:miter lim="800000"/>
                <a:headEnd/>
                <a:tailEnd/>
              </a:ln>
              <a:effectLst/>
            </p:spPr>
            <p:txBody>
              <a:bodyPr wrap="none" rtlCol="0">
                <a:spAutoFit/>
              </a:bodyPr>
              <a:lstStyle/>
              <a:p>
                <a:pPr algn="ctr">
                  <a:spcBef>
                    <a:spcPct val="50000"/>
                  </a:spcBef>
                </a:pPr>
                <a:r>
                  <a:rPr kumimoji="1" lang="en-US" b="1" dirty="0" smtClean="0">
                    <a:solidFill>
                      <a:srgbClr val="FFFF99"/>
                    </a:solidFill>
                    <a:latin typeface="Aharoni" panose="02010803020104030203" pitchFamily="2" charset="-79"/>
                    <a:cs typeface="Aharoni" panose="02010803020104030203" pitchFamily="2" charset="-79"/>
                  </a:rPr>
                  <a:t>E</a:t>
                </a:r>
                <a:endParaRPr kumimoji="1" lang="en-IN" b="1" dirty="0" smtClean="0">
                  <a:solidFill>
                    <a:srgbClr val="FFFF99"/>
                  </a:solidFill>
                  <a:latin typeface="Aharoni" panose="02010803020104030203" pitchFamily="2" charset="-79"/>
                  <a:cs typeface="Aharoni" panose="02010803020104030203" pitchFamily="2" charset="-79"/>
                </a:endParaRPr>
              </a:p>
            </p:txBody>
          </p:sp>
          <p:sp>
            <p:nvSpPr>
              <p:cNvPr id="134" name="TextBox 133"/>
              <p:cNvSpPr txBox="1"/>
              <p:nvPr/>
            </p:nvSpPr>
            <p:spPr bwMode="auto">
              <a:xfrm>
                <a:off x="6381260" y="2832100"/>
                <a:ext cx="320424" cy="398628"/>
              </a:xfrm>
              <a:prstGeom prst="rect">
                <a:avLst/>
              </a:prstGeom>
              <a:noFill/>
              <a:ln w="9525">
                <a:noFill/>
                <a:miter lim="800000"/>
                <a:headEnd/>
                <a:tailEnd/>
              </a:ln>
              <a:effectLst/>
            </p:spPr>
            <p:txBody>
              <a:bodyPr wrap="none" rtlCol="0">
                <a:spAutoFit/>
              </a:bodyPr>
              <a:lstStyle/>
              <a:p>
                <a:pPr algn="ctr">
                  <a:spcBef>
                    <a:spcPct val="50000"/>
                  </a:spcBef>
                </a:pPr>
                <a:r>
                  <a:rPr kumimoji="1" lang="en-US" b="1" dirty="0" smtClean="0">
                    <a:solidFill>
                      <a:srgbClr val="FFFF99"/>
                    </a:solidFill>
                    <a:latin typeface="Aharoni" panose="02010803020104030203" pitchFamily="2" charset="-79"/>
                    <a:cs typeface="Aharoni" panose="02010803020104030203" pitchFamily="2" charset="-79"/>
                  </a:rPr>
                  <a:t>F</a:t>
                </a:r>
                <a:endParaRPr kumimoji="1" lang="en-IN" b="1" dirty="0" smtClean="0">
                  <a:solidFill>
                    <a:srgbClr val="FFFF99"/>
                  </a:solidFill>
                  <a:latin typeface="Aharoni" panose="02010803020104030203" pitchFamily="2" charset="-79"/>
                  <a:cs typeface="Aharoni" panose="02010803020104030203" pitchFamily="2" charset="-79"/>
                </a:endParaRPr>
              </a:p>
            </p:txBody>
          </p:sp>
          <p:grpSp>
            <p:nvGrpSpPr>
              <p:cNvPr id="135" name="Group 134"/>
              <p:cNvGrpSpPr/>
              <p:nvPr/>
            </p:nvGrpSpPr>
            <p:grpSpPr>
              <a:xfrm>
                <a:off x="5667407" y="4116442"/>
                <a:ext cx="730449" cy="884080"/>
                <a:chOff x="5348956" y="4077395"/>
                <a:chExt cx="668805" cy="809470"/>
              </a:xfrm>
            </p:grpSpPr>
            <p:grpSp>
              <p:nvGrpSpPr>
                <p:cNvPr id="141" name="Group 140"/>
                <p:cNvGrpSpPr/>
                <p:nvPr/>
              </p:nvGrpSpPr>
              <p:grpSpPr>
                <a:xfrm>
                  <a:off x="5348956" y="4077395"/>
                  <a:ext cx="668805" cy="241456"/>
                  <a:chOff x="5348956" y="4077395"/>
                  <a:chExt cx="668805" cy="241456"/>
                </a:xfrm>
              </p:grpSpPr>
              <p:cxnSp>
                <p:nvCxnSpPr>
                  <p:cNvPr id="143" name="Straight Connector 142"/>
                  <p:cNvCxnSpPr/>
                  <p:nvPr/>
                </p:nvCxnSpPr>
                <p:spPr>
                  <a:xfrm>
                    <a:off x="5682962" y="4077395"/>
                    <a:ext cx="0" cy="548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4" name="Group 143"/>
                  <p:cNvGrpSpPr/>
                  <p:nvPr/>
                </p:nvGrpSpPr>
                <p:grpSpPr>
                  <a:xfrm rot="420000">
                    <a:off x="5862975" y="4153573"/>
                    <a:ext cx="154786" cy="165278"/>
                    <a:chOff x="5865596" y="4135477"/>
                    <a:chExt cx="127922" cy="136593"/>
                  </a:xfrm>
                </p:grpSpPr>
                <p:cxnSp>
                  <p:nvCxnSpPr>
                    <p:cNvPr id="148" name="Straight Connector 147"/>
                    <p:cNvCxnSpPr/>
                    <p:nvPr/>
                  </p:nvCxnSpPr>
                  <p:spPr>
                    <a:xfrm rot="1800000">
                      <a:off x="5865596" y="4135477"/>
                      <a:ext cx="0" cy="375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rot="3840000">
                      <a:off x="5974727" y="4253278"/>
                      <a:ext cx="0" cy="375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5" name="Group 144"/>
                  <p:cNvGrpSpPr/>
                  <p:nvPr/>
                </p:nvGrpSpPr>
                <p:grpSpPr>
                  <a:xfrm rot="21180000" flipH="1">
                    <a:off x="5348956" y="4150802"/>
                    <a:ext cx="154786" cy="165278"/>
                    <a:chOff x="5865596" y="4135477"/>
                    <a:chExt cx="127922" cy="136593"/>
                  </a:xfrm>
                </p:grpSpPr>
                <p:cxnSp>
                  <p:nvCxnSpPr>
                    <p:cNvPr id="146" name="Straight Connector 145"/>
                    <p:cNvCxnSpPr/>
                    <p:nvPr/>
                  </p:nvCxnSpPr>
                  <p:spPr>
                    <a:xfrm rot="2160000">
                      <a:off x="5865596" y="4135477"/>
                      <a:ext cx="0" cy="375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rot="3900000">
                      <a:off x="5974727" y="4253278"/>
                      <a:ext cx="0" cy="375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42" name="Straight Arrow Connector 141"/>
                <p:cNvCxnSpPr/>
                <p:nvPr/>
              </p:nvCxnSpPr>
              <p:spPr>
                <a:xfrm rot="16200000" flipH="1">
                  <a:off x="5535793" y="4731475"/>
                  <a:ext cx="309694" cy="1085"/>
                </a:xfrm>
                <a:prstGeom prst="straightConnector1">
                  <a:avLst/>
                </a:prstGeom>
                <a:noFill/>
                <a:ln w="28575" cap="flat" cmpd="sng" algn="ctr">
                  <a:noFill/>
                  <a:prstDash val="solid"/>
                  <a:tailEnd type="stealth" w="med" len="med"/>
                </a:ln>
                <a:effectLst/>
              </p:spPr>
            </p:cxnSp>
          </p:grpSp>
          <p:sp>
            <p:nvSpPr>
              <p:cNvPr id="136" name="TextBox 135"/>
              <p:cNvSpPr txBox="1"/>
              <p:nvPr/>
            </p:nvSpPr>
            <p:spPr bwMode="auto">
              <a:xfrm>
                <a:off x="6111831" y="4398808"/>
                <a:ext cx="545563" cy="365408"/>
              </a:xfrm>
              <a:prstGeom prst="rect">
                <a:avLst/>
              </a:prstGeom>
              <a:noFill/>
              <a:ln w="9525">
                <a:noFill/>
                <a:miter lim="800000"/>
                <a:headEnd/>
                <a:tailEnd/>
              </a:ln>
              <a:effectLst/>
            </p:spPr>
            <p:txBody>
              <a:bodyPr wrap="square" rtlCol="0">
                <a:spAutoFit/>
              </a:bodyPr>
              <a:lstStyle>
                <a:defPPr>
                  <a:defRPr lang="en-US"/>
                </a:defPPr>
                <a:lvl1pPr>
                  <a:defRPr kumimoji="1" sz="1400" b="1">
                    <a:solidFill>
                      <a:srgbClr val="000099"/>
                    </a:solidFill>
                    <a:latin typeface="Arial" panose="020B0604020202020204" pitchFamily="34" charset="0"/>
                    <a:cs typeface="Arial" panose="020B0604020202020204" pitchFamily="34" charset="0"/>
                  </a:defRPr>
                </a:lvl1pPr>
              </a:lstStyle>
              <a:p>
                <a:pPr algn="ctr"/>
                <a:r>
                  <a:rPr lang="en-US" sz="1600" dirty="0" smtClean="0">
                    <a:solidFill>
                      <a:srgbClr val="FFFFFF"/>
                    </a:solidFill>
                  </a:rPr>
                  <a:t>(  )</a:t>
                </a:r>
                <a:endParaRPr lang="en-IN" sz="1600" dirty="0">
                  <a:solidFill>
                    <a:srgbClr val="FFFFFF"/>
                  </a:solidFill>
                </a:endParaRPr>
              </a:p>
            </p:txBody>
          </p:sp>
          <p:sp>
            <p:nvSpPr>
              <p:cNvPr id="137" name="TextBox 136"/>
              <p:cNvSpPr txBox="1"/>
              <p:nvPr/>
            </p:nvSpPr>
            <p:spPr bwMode="auto">
              <a:xfrm>
                <a:off x="6185632" y="3871076"/>
                <a:ext cx="382710" cy="1096226"/>
              </a:xfrm>
              <a:prstGeom prst="rect">
                <a:avLst/>
              </a:prstGeom>
              <a:noFill/>
              <a:ln w="9525">
                <a:noFill/>
                <a:miter lim="800000"/>
                <a:headEnd/>
                <a:tailEnd/>
              </a:ln>
              <a:effectLst/>
            </p:spPr>
            <p:txBody>
              <a:bodyPr wrap="none" rtlCol="0">
                <a:spAutoFit/>
              </a:bodyPr>
              <a:lstStyle/>
              <a:p>
                <a:pPr algn="ctr">
                  <a:spcBef>
                    <a:spcPct val="50000"/>
                  </a:spcBef>
                </a:pPr>
                <a:r>
                  <a:rPr kumimoji="1" lang="en-US" sz="6000" b="1" dirty="0" smtClean="0">
                    <a:solidFill>
                      <a:srgbClr val="FFFF99"/>
                    </a:solidFill>
                    <a:latin typeface="Aharoni" panose="02010803020104030203" pitchFamily="2" charset="-79"/>
                    <a:cs typeface="Aharoni" panose="02010803020104030203" pitchFamily="2" charset="-79"/>
                  </a:rPr>
                  <a:t>.</a:t>
                </a:r>
                <a:endParaRPr kumimoji="1" lang="en-IN" sz="6000" b="1" dirty="0" smtClean="0">
                  <a:solidFill>
                    <a:srgbClr val="FFFF99"/>
                  </a:solidFill>
                  <a:latin typeface="Aharoni" panose="02010803020104030203" pitchFamily="2" charset="-79"/>
                  <a:cs typeface="Aharoni" panose="02010803020104030203" pitchFamily="2" charset="-79"/>
                </a:endParaRPr>
              </a:p>
            </p:txBody>
          </p:sp>
          <p:sp>
            <p:nvSpPr>
              <p:cNvPr id="138" name="TextBox 137"/>
              <p:cNvSpPr txBox="1"/>
              <p:nvPr/>
            </p:nvSpPr>
            <p:spPr bwMode="auto">
              <a:xfrm>
                <a:off x="6370449" y="4206906"/>
                <a:ext cx="481580" cy="365408"/>
              </a:xfrm>
              <a:prstGeom prst="rect">
                <a:avLst/>
              </a:prstGeom>
              <a:noFill/>
              <a:ln w="9525">
                <a:noFill/>
                <a:miter lim="800000"/>
                <a:headEnd/>
                <a:tailEnd/>
              </a:ln>
              <a:effectLst/>
            </p:spPr>
            <p:txBody>
              <a:bodyPr wrap="square" rtlCol="0">
                <a:spAutoFit/>
              </a:bodyPr>
              <a:lstStyle>
                <a:defPPr>
                  <a:defRPr lang="en-US"/>
                </a:defPPr>
                <a:lvl1pPr>
                  <a:defRPr kumimoji="1" sz="1400" b="1">
                    <a:solidFill>
                      <a:srgbClr val="000099"/>
                    </a:solidFill>
                    <a:latin typeface="Arial" panose="020B0604020202020204" pitchFamily="34" charset="0"/>
                    <a:cs typeface="Arial" panose="020B0604020202020204" pitchFamily="34" charset="0"/>
                  </a:defRPr>
                </a:lvl1pPr>
              </a:lstStyle>
              <a:p>
                <a:pPr algn="ctr"/>
                <a:r>
                  <a:rPr lang="en-US" sz="1600" dirty="0" smtClean="0">
                    <a:solidFill>
                      <a:srgbClr val="FFFF99"/>
                    </a:solidFill>
                    <a:latin typeface="Aharoni" panose="02010803020104030203" pitchFamily="2" charset="-79"/>
                    <a:cs typeface="Aharoni" panose="02010803020104030203" pitchFamily="2" charset="-79"/>
                  </a:rPr>
                  <a:t>K</a:t>
                </a:r>
                <a:endParaRPr lang="en-IN" sz="1600" dirty="0">
                  <a:solidFill>
                    <a:srgbClr val="FFFF99"/>
                  </a:solidFill>
                  <a:latin typeface="Aharoni" panose="02010803020104030203" pitchFamily="2" charset="-79"/>
                  <a:cs typeface="Aharoni" panose="02010803020104030203" pitchFamily="2" charset="-79"/>
                </a:endParaRPr>
              </a:p>
            </p:txBody>
          </p:sp>
          <p:sp>
            <p:nvSpPr>
              <p:cNvPr id="139" name="TextBox 138"/>
              <p:cNvSpPr txBox="1"/>
              <p:nvPr/>
            </p:nvSpPr>
            <p:spPr bwMode="auto">
              <a:xfrm>
                <a:off x="5111463" y="4206906"/>
                <a:ext cx="351568" cy="398628"/>
              </a:xfrm>
              <a:prstGeom prst="rect">
                <a:avLst/>
              </a:prstGeom>
              <a:noFill/>
              <a:ln w="9525">
                <a:noFill/>
                <a:miter lim="800000"/>
                <a:headEnd/>
                <a:tailEnd/>
              </a:ln>
              <a:effectLst/>
            </p:spPr>
            <p:txBody>
              <a:bodyPr wrap="none" rtlCol="0">
                <a:spAutoFit/>
              </a:bodyPr>
              <a:lstStyle/>
              <a:p>
                <a:pPr algn="ctr">
                  <a:spcBef>
                    <a:spcPct val="50000"/>
                  </a:spcBef>
                </a:pPr>
                <a:r>
                  <a:rPr kumimoji="1" lang="en-US" b="1" dirty="0" smtClean="0">
                    <a:solidFill>
                      <a:srgbClr val="FFFF99"/>
                    </a:solidFill>
                    <a:latin typeface="Aharoni" panose="02010803020104030203" pitchFamily="2" charset="-79"/>
                    <a:cs typeface="Aharoni" panose="02010803020104030203" pitchFamily="2" charset="-79"/>
                  </a:rPr>
                  <a:t>+</a:t>
                </a:r>
                <a:endParaRPr kumimoji="1" lang="en-IN" b="1" dirty="0" smtClean="0">
                  <a:solidFill>
                    <a:srgbClr val="FFFF99"/>
                  </a:solidFill>
                  <a:latin typeface="Aharoni" panose="02010803020104030203" pitchFamily="2" charset="-79"/>
                  <a:cs typeface="Aharoni" panose="02010803020104030203" pitchFamily="2" charset="-79"/>
                </a:endParaRPr>
              </a:p>
            </p:txBody>
          </p:sp>
          <p:sp>
            <p:nvSpPr>
              <p:cNvPr id="140" name="TextBox 139"/>
              <p:cNvSpPr txBox="1"/>
              <p:nvPr/>
            </p:nvSpPr>
            <p:spPr bwMode="auto">
              <a:xfrm>
                <a:off x="5993289" y="4206906"/>
                <a:ext cx="351568" cy="398628"/>
              </a:xfrm>
              <a:prstGeom prst="rect">
                <a:avLst/>
              </a:prstGeom>
              <a:noFill/>
              <a:ln w="9525">
                <a:noFill/>
                <a:miter lim="800000"/>
                <a:headEnd/>
                <a:tailEnd/>
              </a:ln>
              <a:effectLst/>
            </p:spPr>
            <p:txBody>
              <a:bodyPr wrap="none" rtlCol="0">
                <a:spAutoFit/>
              </a:bodyPr>
              <a:lstStyle/>
              <a:p>
                <a:pPr algn="ctr">
                  <a:spcBef>
                    <a:spcPct val="50000"/>
                  </a:spcBef>
                </a:pPr>
                <a:r>
                  <a:rPr kumimoji="1" lang="en-US" b="1" dirty="0" smtClean="0">
                    <a:solidFill>
                      <a:srgbClr val="FFFF99"/>
                    </a:solidFill>
                    <a:latin typeface="Aharoni" panose="02010803020104030203" pitchFamily="2" charset="-79"/>
                    <a:cs typeface="Aharoni" panose="02010803020104030203" pitchFamily="2" charset="-79"/>
                  </a:rPr>
                  <a:t>–</a:t>
                </a:r>
                <a:endParaRPr kumimoji="1" lang="en-IN" b="1" dirty="0" smtClean="0">
                  <a:solidFill>
                    <a:srgbClr val="FFFF99"/>
                  </a:solidFill>
                  <a:latin typeface="Aharoni" panose="02010803020104030203" pitchFamily="2" charset="-79"/>
                  <a:cs typeface="Aharoni" panose="02010803020104030203" pitchFamily="2" charset="-79"/>
                </a:endParaRPr>
              </a:p>
            </p:txBody>
          </p:sp>
        </p:grpSp>
        <p:grpSp>
          <p:nvGrpSpPr>
            <p:cNvPr id="94" name="Group 93"/>
            <p:cNvGrpSpPr/>
            <p:nvPr/>
          </p:nvGrpSpPr>
          <p:grpSpPr>
            <a:xfrm>
              <a:off x="6324600" y="4240626"/>
              <a:ext cx="766202" cy="467169"/>
              <a:chOff x="2151380" y="3683789"/>
              <a:chExt cx="633225" cy="386089"/>
            </a:xfrm>
          </p:grpSpPr>
          <p:cxnSp>
            <p:nvCxnSpPr>
              <p:cNvPr id="95" name="Straight Connector 94"/>
              <p:cNvCxnSpPr/>
              <p:nvPr/>
            </p:nvCxnSpPr>
            <p:spPr>
              <a:xfrm flipV="1">
                <a:off x="2151380" y="3683789"/>
                <a:ext cx="0" cy="386073"/>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2235200" y="3777767"/>
                <a:ext cx="0" cy="19811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5400000" flipV="1">
                <a:off x="2278452" y="3841659"/>
                <a:ext cx="0" cy="76383"/>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2325521" y="3683797"/>
                <a:ext cx="0" cy="386073"/>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2411727" y="3777775"/>
                <a:ext cx="0" cy="19811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5400000" flipV="1">
                <a:off x="2454979" y="3841667"/>
                <a:ext cx="0" cy="76383"/>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2504434" y="3683805"/>
                <a:ext cx="0" cy="386073"/>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2588254" y="3777783"/>
                <a:ext cx="0" cy="19811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2596436" y="3878188"/>
                <a:ext cx="188169"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sp>
        <p:nvSpPr>
          <p:cNvPr id="3" name="Rectangle 2"/>
          <p:cNvSpPr/>
          <p:nvPr/>
        </p:nvSpPr>
        <p:spPr>
          <a:xfrm>
            <a:off x="406052" y="614645"/>
            <a:ext cx="1919682" cy="44179"/>
          </a:xfrm>
          <a:prstGeom prst="rect">
            <a:avLst/>
          </a:prstGeom>
          <a:gradFill flip="none" rotWithShape="1">
            <a:gsLst>
              <a:gs pos="0">
                <a:srgbClr val="FFFF00">
                  <a:alpha val="0"/>
                </a:srgbClr>
              </a:gs>
              <a:gs pos="54000">
                <a:srgbClr val="FFFF00"/>
              </a:gs>
              <a:gs pos="100000">
                <a:srgbClr val="FFFF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Rectangle 3"/>
          <p:cNvSpPr/>
          <p:nvPr/>
        </p:nvSpPr>
        <p:spPr>
          <a:xfrm>
            <a:off x="304800" y="209550"/>
            <a:ext cx="2148345" cy="461665"/>
          </a:xfrm>
          <a:prstGeom prst="rect">
            <a:avLst/>
          </a:prstGeom>
        </p:spPr>
        <p:txBody>
          <a:bodyPr wrap="none">
            <a:spAutoFit/>
          </a:bodyPr>
          <a:lstStyle/>
          <a:p>
            <a:pPr algn="ctr">
              <a:defRPr/>
            </a:pPr>
            <a:r>
              <a:rPr lang="en-US" sz="2400"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Electric Motor</a:t>
            </a:r>
            <a:endParaRPr lang="en-US" sz="2400"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5" name="Rectangle 4"/>
          <p:cNvSpPr/>
          <p:nvPr/>
        </p:nvSpPr>
        <p:spPr>
          <a:xfrm>
            <a:off x="2299367" y="209550"/>
            <a:ext cx="4979248" cy="461665"/>
          </a:xfrm>
          <a:prstGeom prst="rect">
            <a:avLst/>
          </a:prstGeom>
        </p:spPr>
        <p:txBody>
          <a:bodyPr wrap="none">
            <a:spAutoFit/>
          </a:bodyPr>
          <a:lstStyle/>
          <a:p>
            <a:pPr>
              <a:defRPr/>
            </a:pPr>
            <a:r>
              <a:rPr lang="en-US" sz="2400" b="1" dirty="0" smtClean="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a:t>
            </a:r>
            <a:r>
              <a:rPr lang="en-IN" sz="2400" b="1" dirty="0" smtClean="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Working </a:t>
            </a:r>
            <a:r>
              <a:rPr lang="en-IN" sz="2400" b="1" dirty="0">
                <a:solidFill>
                  <a:srgbClr val="FFFF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of the electric motor:</a:t>
            </a:r>
          </a:p>
        </p:txBody>
      </p:sp>
      <p:sp>
        <p:nvSpPr>
          <p:cNvPr id="75" name="Rounded Rectangle 74"/>
          <p:cNvSpPr/>
          <p:nvPr/>
        </p:nvSpPr>
        <p:spPr>
          <a:xfrm>
            <a:off x="457200" y="1004061"/>
            <a:ext cx="6858000" cy="2253489"/>
          </a:xfrm>
          <a:prstGeom prst="roundRect">
            <a:avLst>
              <a:gd name="adj" fmla="val 8818"/>
            </a:avLst>
          </a:prstGeom>
          <a:solidFill>
            <a:srgbClr val="00FFFF"/>
          </a:solidFill>
          <a:ln>
            <a:solidFill>
              <a:schemeClr val="tx1"/>
            </a:solid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 name="Rectangle 75"/>
          <p:cNvSpPr/>
          <p:nvPr/>
        </p:nvSpPr>
        <p:spPr>
          <a:xfrm>
            <a:off x="850093" y="1276350"/>
            <a:ext cx="1614512" cy="365760"/>
          </a:xfrm>
          <a:prstGeom prst="rect">
            <a:avLst/>
          </a:prstGeom>
          <a:noFill/>
          <a:ln w="25400" cap="flat" cmpd="sng" algn="ctr">
            <a:noFill/>
            <a:prstDash val="solid"/>
          </a:ln>
          <a:effectLst/>
        </p:spPr>
        <p:txBody>
          <a:bodyPr rtlCol="0" anchor="ctr"/>
          <a:lstStyle/>
          <a:p>
            <a:pPr>
              <a:defRPr/>
            </a:pPr>
            <a:r>
              <a:rPr lang="en-US" sz="1600" b="1" kern="0" dirty="0" smtClean="0">
                <a:solidFill>
                  <a:srgbClr val="0000CC"/>
                </a:solidFill>
                <a:latin typeface="Aharoni" panose="02010803020104030203" pitchFamily="2" charset="-79"/>
                <a:cs typeface="Aharoni" panose="02010803020104030203" pitchFamily="2" charset="-79"/>
              </a:rPr>
              <a:t>Current - ABCD</a:t>
            </a:r>
            <a:endParaRPr lang="en-IN" sz="1600" b="1" kern="0" dirty="0">
              <a:solidFill>
                <a:srgbClr val="0000CC"/>
              </a:solidFill>
              <a:latin typeface="Aharoni" panose="02010803020104030203" pitchFamily="2" charset="-79"/>
              <a:cs typeface="Aharoni" panose="02010803020104030203" pitchFamily="2" charset="-79"/>
            </a:endParaRPr>
          </a:p>
        </p:txBody>
      </p:sp>
      <p:sp>
        <p:nvSpPr>
          <p:cNvPr id="77" name="Rectangle 76"/>
          <p:cNvSpPr/>
          <p:nvPr/>
        </p:nvSpPr>
        <p:spPr>
          <a:xfrm>
            <a:off x="3232438" y="1184910"/>
            <a:ext cx="1903442" cy="548640"/>
          </a:xfrm>
          <a:prstGeom prst="rect">
            <a:avLst/>
          </a:prstGeom>
          <a:noFill/>
          <a:ln w="25400" cap="flat" cmpd="sng" algn="ctr">
            <a:noFill/>
            <a:prstDash val="solid"/>
          </a:ln>
          <a:effectLst/>
        </p:spPr>
        <p:txBody>
          <a:bodyPr rtlCol="0" anchor="ctr"/>
          <a:lstStyle/>
          <a:p>
            <a:pPr algn="ctr">
              <a:defRPr/>
            </a:pPr>
            <a:r>
              <a:rPr lang="en-US" sz="1600" b="1" kern="0" dirty="0" smtClean="0">
                <a:solidFill>
                  <a:srgbClr val="0000CC"/>
                </a:solidFill>
                <a:latin typeface="Aharoni" panose="02010803020104030203" pitchFamily="2" charset="-79"/>
                <a:cs typeface="Aharoni" panose="02010803020104030203" pitchFamily="2" charset="-79"/>
              </a:rPr>
              <a:t>AB – downwards</a:t>
            </a:r>
          </a:p>
          <a:p>
            <a:pPr algn="ctr">
              <a:defRPr/>
            </a:pPr>
            <a:r>
              <a:rPr lang="en-US" sz="1600" b="1" kern="0" dirty="0" smtClean="0">
                <a:solidFill>
                  <a:srgbClr val="0000CC"/>
                </a:solidFill>
                <a:latin typeface="Aharoni" panose="02010803020104030203" pitchFamily="2" charset="-79"/>
                <a:cs typeface="Aharoni" panose="02010803020104030203" pitchFamily="2" charset="-79"/>
              </a:rPr>
              <a:t>CD - </a:t>
            </a:r>
            <a:r>
              <a:rPr lang="en-US" sz="1600" b="1" kern="0" dirty="0">
                <a:solidFill>
                  <a:srgbClr val="0000CC"/>
                </a:solidFill>
                <a:latin typeface="Aharoni" panose="02010803020104030203" pitchFamily="2" charset="-79"/>
                <a:cs typeface="Aharoni" panose="02010803020104030203" pitchFamily="2" charset="-79"/>
              </a:rPr>
              <a:t>upwards</a:t>
            </a:r>
            <a:endParaRPr lang="en-IN" sz="1600" b="1" kern="0" dirty="0">
              <a:solidFill>
                <a:srgbClr val="0000CC"/>
              </a:solidFill>
              <a:latin typeface="Aharoni" panose="02010803020104030203" pitchFamily="2" charset="-79"/>
              <a:cs typeface="Aharoni" panose="02010803020104030203" pitchFamily="2" charset="-79"/>
            </a:endParaRPr>
          </a:p>
        </p:txBody>
      </p:sp>
      <p:sp>
        <p:nvSpPr>
          <p:cNvPr id="78" name="Right Arrow 77"/>
          <p:cNvSpPr/>
          <p:nvPr/>
        </p:nvSpPr>
        <p:spPr>
          <a:xfrm>
            <a:off x="2755936" y="1348588"/>
            <a:ext cx="431728" cy="221285"/>
          </a:xfrm>
          <a:prstGeom prst="rightArrow">
            <a:avLst>
              <a:gd name="adj1" fmla="val 50000"/>
              <a:gd name="adj2" fmla="val 78646"/>
            </a:avLst>
          </a:prstGeom>
          <a:solidFill>
            <a:srgbClr val="FFC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00CC"/>
              </a:solidFill>
              <a:latin typeface="Aharoni" panose="02010803020104030203" pitchFamily="2" charset="-79"/>
              <a:cs typeface="Aharoni" panose="02010803020104030203" pitchFamily="2" charset="-79"/>
            </a:endParaRPr>
          </a:p>
        </p:txBody>
      </p:sp>
      <p:sp>
        <p:nvSpPr>
          <p:cNvPr id="79" name="Left Arrow 78"/>
          <p:cNvSpPr/>
          <p:nvPr/>
        </p:nvSpPr>
        <p:spPr>
          <a:xfrm flipH="1">
            <a:off x="5172456" y="1349502"/>
            <a:ext cx="429768" cy="219456"/>
          </a:xfrm>
          <a:prstGeom prst="leftArrow">
            <a:avLst>
              <a:gd name="adj1" fmla="val 50000"/>
              <a:gd name="adj2" fmla="val 84722"/>
            </a:avLst>
          </a:prstGeom>
          <a:solidFill>
            <a:srgbClr val="FFC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00CC"/>
              </a:solidFill>
              <a:latin typeface="Aharoni" panose="02010803020104030203" pitchFamily="2" charset="-79"/>
              <a:cs typeface="Aharoni" panose="02010803020104030203" pitchFamily="2" charset="-79"/>
            </a:endParaRPr>
          </a:p>
        </p:txBody>
      </p:sp>
      <p:sp>
        <p:nvSpPr>
          <p:cNvPr id="80" name="Rectangle 79"/>
          <p:cNvSpPr/>
          <p:nvPr/>
        </p:nvSpPr>
        <p:spPr>
          <a:xfrm>
            <a:off x="5500688" y="1184910"/>
            <a:ext cx="1738312" cy="548640"/>
          </a:xfrm>
          <a:prstGeom prst="rect">
            <a:avLst/>
          </a:prstGeom>
          <a:noFill/>
          <a:ln w="25400" cap="flat" cmpd="sng" algn="ctr">
            <a:noFill/>
            <a:prstDash val="solid"/>
          </a:ln>
          <a:effectLst/>
        </p:spPr>
        <p:txBody>
          <a:bodyPr rtlCol="0" anchor="ctr"/>
          <a:lstStyle/>
          <a:p>
            <a:pPr algn="ctr">
              <a:defRPr/>
            </a:pPr>
            <a:r>
              <a:rPr lang="en-US" sz="1600" b="1" kern="0" dirty="0" smtClean="0">
                <a:solidFill>
                  <a:srgbClr val="0000CC"/>
                </a:solidFill>
                <a:latin typeface="Aharoni" panose="02010803020104030203" pitchFamily="2" charset="-79"/>
                <a:cs typeface="Aharoni" panose="02010803020104030203" pitchFamily="2" charset="-79"/>
              </a:rPr>
              <a:t>Vertical-contact</a:t>
            </a:r>
          </a:p>
          <a:p>
            <a:pPr algn="ctr">
              <a:defRPr/>
            </a:pPr>
            <a:r>
              <a:rPr lang="en-US" sz="1600" b="1" kern="0" dirty="0" smtClean="0">
                <a:solidFill>
                  <a:srgbClr val="0000CC"/>
                </a:solidFill>
                <a:latin typeface="Aharoni" panose="02010803020104030203" pitchFamily="2" charset="-79"/>
                <a:cs typeface="Aharoni" panose="02010803020104030203" pitchFamily="2" charset="-79"/>
              </a:rPr>
              <a:t>breaks</a:t>
            </a:r>
          </a:p>
        </p:txBody>
      </p:sp>
      <p:sp>
        <p:nvSpPr>
          <p:cNvPr id="81" name="Left Arrow 80"/>
          <p:cNvSpPr/>
          <p:nvPr/>
        </p:nvSpPr>
        <p:spPr>
          <a:xfrm rot="16200000" flipV="1">
            <a:off x="6096520" y="1962209"/>
            <a:ext cx="482732" cy="246797"/>
          </a:xfrm>
          <a:prstGeom prst="leftArrow">
            <a:avLst>
              <a:gd name="adj1" fmla="val 50000"/>
              <a:gd name="adj2" fmla="val 65812"/>
            </a:avLst>
          </a:prstGeom>
          <a:solidFill>
            <a:srgbClr val="FFC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00CC"/>
              </a:solidFill>
              <a:latin typeface="Aharoni" panose="02010803020104030203" pitchFamily="2" charset="-79"/>
              <a:cs typeface="Aharoni" panose="02010803020104030203" pitchFamily="2" charset="-79"/>
            </a:endParaRPr>
          </a:p>
        </p:txBody>
      </p:sp>
      <p:sp>
        <p:nvSpPr>
          <p:cNvPr id="82" name="Rectangle 81"/>
          <p:cNvSpPr/>
          <p:nvPr/>
        </p:nvSpPr>
        <p:spPr>
          <a:xfrm>
            <a:off x="5961753" y="2371725"/>
            <a:ext cx="816182" cy="381000"/>
          </a:xfrm>
          <a:prstGeom prst="rect">
            <a:avLst/>
          </a:prstGeom>
          <a:noFill/>
          <a:ln w="25400" cap="flat" cmpd="sng" algn="ctr">
            <a:noFill/>
            <a:prstDash val="solid"/>
          </a:ln>
          <a:effectLst/>
        </p:spPr>
        <p:txBody>
          <a:bodyPr rtlCol="0" anchor="ctr"/>
          <a:lstStyle/>
          <a:p>
            <a:pPr algn="ctr"/>
            <a:r>
              <a:rPr lang="en-US" sz="1600" b="1" kern="0" dirty="0">
                <a:solidFill>
                  <a:srgbClr val="0000CC"/>
                </a:solidFill>
                <a:latin typeface="Aharoni" panose="02010803020104030203" pitchFamily="2" charset="-79"/>
                <a:cs typeface="Aharoni" panose="02010803020104030203" pitchFamily="2" charset="-79"/>
              </a:rPr>
              <a:t>Inertia</a:t>
            </a:r>
            <a:endParaRPr lang="en-IN" sz="1600" b="1" kern="0" dirty="0">
              <a:solidFill>
                <a:srgbClr val="0000CC"/>
              </a:solidFill>
              <a:latin typeface="Aharoni" panose="02010803020104030203" pitchFamily="2" charset="-79"/>
              <a:cs typeface="Aharoni" panose="02010803020104030203" pitchFamily="2" charset="-79"/>
            </a:endParaRPr>
          </a:p>
        </p:txBody>
      </p:sp>
      <p:sp>
        <p:nvSpPr>
          <p:cNvPr id="83" name="Left Arrow 82"/>
          <p:cNvSpPr/>
          <p:nvPr/>
        </p:nvSpPr>
        <p:spPr>
          <a:xfrm>
            <a:off x="5135880" y="2450300"/>
            <a:ext cx="502920" cy="228600"/>
          </a:xfrm>
          <a:prstGeom prst="leftArrow">
            <a:avLst>
              <a:gd name="adj1" fmla="val 50000"/>
              <a:gd name="adj2" fmla="val 99479"/>
            </a:avLst>
          </a:prstGeom>
          <a:solidFill>
            <a:srgbClr val="FFC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00CC"/>
              </a:solidFill>
              <a:latin typeface="Aharoni" panose="02010803020104030203" pitchFamily="2" charset="-79"/>
              <a:cs typeface="Aharoni" panose="02010803020104030203" pitchFamily="2" charset="-79"/>
            </a:endParaRPr>
          </a:p>
        </p:txBody>
      </p:sp>
      <p:sp>
        <p:nvSpPr>
          <p:cNvPr id="84" name="Rectangle 83"/>
          <p:cNvSpPr/>
          <p:nvPr/>
        </p:nvSpPr>
        <p:spPr>
          <a:xfrm>
            <a:off x="3211864" y="2081726"/>
            <a:ext cx="1944592" cy="980049"/>
          </a:xfrm>
          <a:prstGeom prst="rect">
            <a:avLst/>
          </a:prstGeom>
          <a:noFill/>
          <a:ln w="25400" cap="flat" cmpd="sng" algn="ctr">
            <a:noFill/>
            <a:prstDash val="solid"/>
          </a:ln>
          <a:effectLst/>
        </p:spPr>
        <p:txBody>
          <a:bodyPr rtlCol="0" anchor="ctr"/>
          <a:lstStyle/>
          <a:p>
            <a:pPr algn="ctr"/>
            <a:r>
              <a:rPr lang="en-US" sz="1600" b="1" kern="0" dirty="0">
                <a:solidFill>
                  <a:srgbClr val="0000CC"/>
                </a:solidFill>
                <a:latin typeface="Aharoni" panose="02010803020104030203" pitchFamily="2" charset="-79"/>
                <a:cs typeface="Aharoni" panose="02010803020104030203" pitchFamily="2" charset="-79"/>
              </a:rPr>
              <a:t>The current in </a:t>
            </a:r>
            <a:r>
              <a:rPr lang="en-US" sz="1600" b="1" kern="0" dirty="0" smtClean="0">
                <a:solidFill>
                  <a:srgbClr val="0000CC"/>
                </a:solidFill>
                <a:latin typeface="Aharoni" panose="02010803020104030203" pitchFamily="2" charset="-79"/>
                <a:cs typeface="Aharoni" panose="02010803020104030203" pitchFamily="2" charset="-79"/>
              </a:rPr>
              <a:t>the loop </a:t>
            </a:r>
            <a:r>
              <a:rPr lang="en-US" sz="1600" b="1" kern="0" dirty="0">
                <a:solidFill>
                  <a:srgbClr val="0000CC"/>
                </a:solidFill>
                <a:latin typeface="Aharoni" panose="02010803020104030203" pitchFamily="2" charset="-79"/>
                <a:cs typeface="Aharoni" panose="02010803020104030203" pitchFamily="2" charset="-79"/>
              </a:rPr>
              <a:t>is </a:t>
            </a:r>
            <a:r>
              <a:rPr lang="en-US" sz="1600" b="1" kern="0" dirty="0" smtClean="0">
                <a:solidFill>
                  <a:srgbClr val="0000CC"/>
                </a:solidFill>
                <a:latin typeface="Aharoni" panose="02010803020104030203" pitchFamily="2" charset="-79"/>
                <a:cs typeface="Aharoni" panose="02010803020104030203" pitchFamily="2" charset="-79"/>
              </a:rPr>
              <a:t>reversed after </a:t>
            </a:r>
            <a:r>
              <a:rPr lang="en-US" sz="1600" b="1" kern="0" dirty="0">
                <a:solidFill>
                  <a:srgbClr val="0000CC"/>
                </a:solidFill>
                <a:latin typeface="Aharoni" panose="02010803020104030203" pitchFamily="2" charset="-79"/>
                <a:cs typeface="Aharoni" panose="02010803020104030203" pitchFamily="2" charset="-79"/>
              </a:rPr>
              <a:t>each half </a:t>
            </a:r>
            <a:r>
              <a:rPr lang="en-US" sz="1600" b="1" kern="0" dirty="0" smtClean="0">
                <a:solidFill>
                  <a:srgbClr val="0000CC"/>
                </a:solidFill>
                <a:latin typeface="Aharoni" panose="02010803020104030203" pitchFamily="2" charset="-79"/>
                <a:cs typeface="Aharoni" panose="02010803020104030203" pitchFamily="2" charset="-79"/>
              </a:rPr>
              <a:t>rotation</a:t>
            </a:r>
            <a:endParaRPr lang="en-US" sz="1600" b="1" kern="0" dirty="0">
              <a:solidFill>
                <a:srgbClr val="0000CC"/>
              </a:solidFill>
              <a:latin typeface="Aharoni" panose="02010803020104030203" pitchFamily="2" charset="-79"/>
              <a:cs typeface="Aharoni" panose="02010803020104030203" pitchFamily="2" charset="-79"/>
            </a:endParaRPr>
          </a:p>
        </p:txBody>
      </p:sp>
      <p:sp>
        <p:nvSpPr>
          <p:cNvPr id="85" name="Left Arrow 84"/>
          <p:cNvSpPr/>
          <p:nvPr/>
        </p:nvSpPr>
        <p:spPr>
          <a:xfrm>
            <a:off x="2743200" y="2443165"/>
            <a:ext cx="457200" cy="228600"/>
          </a:xfrm>
          <a:prstGeom prst="leftArrow">
            <a:avLst>
              <a:gd name="adj1" fmla="val 50000"/>
              <a:gd name="adj2" fmla="val 107292"/>
            </a:avLst>
          </a:prstGeom>
          <a:solidFill>
            <a:srgbClr val="FFC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0000CC"/>
              </a:solidFill>
              <a:latin typeface="Aharoni" panose="02010803020104030203" pitchFamily="2" charset="-79"/>
              <a:cs typeface="Aharoni" panose="02010803020104030203" pitchFamily="2" charset="-79"/>
            </a:endParaRPr>
          </a:p>
        </p:txBody>
      </p:sp>
      <p:sp>
        <p:nvSpPr>
          <p:cNvPr id="86" name="Rectangle 85"/>
          <p:cNvSpPr/>
          <p:nvPr/>
        </p:nvSpPr>
        <p:spPr>
          <a:xfrm>
            <a:off x="485774" y="1919437"/>
            <a:ext cx="2343151" cy="1293663"/>
          </a:xfrm>
          <a:prstGeom prst="rect">
            <a:avLst/>
          </a:prstGeom>
          <a:noFill/>
          <a:ln w="25400" cap="flat" cmpd="sng" algn="ctr">
            <a:noFill/>
            <a:prstDash val="solid"/>
          </a:ln>
          <a:effectLst/>
        </p:spPr>
        <p:txBody>
          <a:bodyPr rtlCol="0" anchor="ctr"/>
          <a:lstStyle/>
          <a:p>
            <a:pPr algn="ctr">
              <a:defRPr/>
            </a:pPr>
            <a:r>
              <a:rPr lang="en-US" sz="1600" b="1" kern="0" dirty="0" smtClean="0">
                <a:solidFill>
                  <a:srgbClr val="0000CC"/>
                </a:solidFill>
                <a:latin typeface="Aharoni" panose="02010803020104030203" pitchFamily="2" charset="-79"/>
                <a:cs typeface="Aharoni" panose="02010803020104030203" pitchFamily="2" charset="-79"/>
              </a:rPr>
              <a:t>The loop and the axle continue to rotate in the anticlockwise </a:t>
            </a:r>
          </a:p>
          <a:p>
            <a:pPr algn="ctr">
              <a:defRPr/>
            </a:pPr>
            <a:r>
              <a:rPr lang="en-US" sz="1600" b="1" kern="0" dirty="0" smtClean="0">
                <a:solidFill>
                  <a:srgbClr val="0000CC"/>
                </a:solidFill>
                <a:latin typeface="Aharoni" panose="02010803020104030203" pitchFamily="2" charset="-79"/>
                <a:cs typeface="Aharoni" panose="02010803020104030203" pitchFamily="2" charset="-79"/>
              </a:rPr>
              <a:t>direction</a:t>
            </a:r>
            <a:endParaRPr lang="en-IN" sz="1600" b="1" kern="0" dirty="0">
              <a:solidFill>
                <a:srgbClr val="0000CC"/>
              </a:solidFill>
              <a:latin typeface="Aharoni" panose="02010803020104030203" pitchFamily="2" charset="-79"/>
              <a:cs typeface="Aharoni" panose="02010803020104030203" pitchFamily="2" charset="-79"/>
            </a:endParaRPr>
          </a:p>
        </p:txBody>
      </p:sp>
      <p:pic>
        <p:nvPicPr>
          <p:cNvPr id="87" name="Picture 3" descr="D:\d drive\MJ WORK\Pooja mam (physics)\Rahul sir\All about electro magnetism\1.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6" descr="D:\d drive\MJ WORK\Pooja mam (physics)\Rahul sir\All about electro magnetism\4.jp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a:ext>
            </a:extLst>
          </a:blip>
          <a:srcRect/>
          <a:stretch>
            <a:fillRect/>
          </a:stretch>
        </p:blipFill>
        <p:spPr bwMode="auto">
          <a:xfrm>
            <a:off x="0" y="-9525"/>
            <a:ext cx="9144000" cy="516255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p:cNvPicPr>
            <a:picLocks noChangeArrowheads="1"/>
          </p:cNvPicPr>
          <p:nvPr/>
        </p:nvPicPr>
        <p:blipFill>
          <a:blip r:embed="rId7">
            <a:extLst>
              <a:ext uri="{BEBA8EAE-BF5A-486C-A8C5-ECC9F3942E4B}">
                <a14:imgProps xmlns:a14="http://schemas.microsoft.com/office/drawing/2010/main">
                  <a14:imgLayer r:embed="rId8">
                    <a14:imgEffect>
                      <a14:colorTemperature colorTemp="5900"/>
                    </a14:imgEffect>
                    <a14:imgEffect>
                      <a14:brightnessContrast bright="20000"/>
                    </a14:imgEffect>
                  </a14:imgLayer>
                </a14:imgProps>
              </a:ext>
              <a:ext uri="{28A0092B-C50C-407E-A947-70E740481C1C}">
                <a14:useLocalDpi xmlns:a14="http://schemas.microsoft.com/office/drawing/2010/main"/>
              </a:ext>
            </a:extLst>
          </a:blip>
          <a:stretch>
            <a:fillRect/>
          </a:stretch>
        </p:blipFill>
        <p:spPr bwMode="auto">
          <a:xfrm>
            <a:off x="3391" y="-2286"/>
            <a:ext cx="9137218" cy="5148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3" name="Picture 5" descr="D:\d drive\MJ WORK\Pooja mam (physics)\Rahul sir\All about electro magnetism\3.jpg"/>
          <p:cNvPicPr>
            <a:picLocks noChangeAspect="1" noChangeArrowheads="1"/>
          </p:cNvPicPr>
          <p:nvPr/>
        </p:nvPicPr>
        <p:blipFill rotWithShape="1">
          <a:blip r:embed="rId9" cstate="screen">
            <a:extLst>
              <a:ext uri="{BEBA8EAE-BF5A-486C-A8C5-ECC9F3942E4B}">
                <a14:imgProps xmlns:a14="http://schemas.microsoft.com/office/drawing/2010/main">
                  <a14:imgLayer r:embed="rId10">
                    <a14:imgEffect>
                      <a14:colorTemperature colorTemp="7200"/>
                    </a14:imgEffect>
                  </a14:imgLayer>
                </a14:imgProps>
              </a:ext>
              <a:ext uri="{28A0092B-C50C-407E-A947-70E740481C1C}">
                <a14:useLocalDpi xmlns:a14="http://schemas.microsoft.com/office/drawing/2010/main"/>
              </a:ext>
            </a:extLst>
          </a:blip>
          <a:srcRect l="-1"/>
          <a:stretch/>
        </p:blipFill>
        <p:spPr bwMode="auto">
          <a:xfrm>
            <a:off x="-4204" y="817"/>
            <a:ext cx="9152408" cy="5141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9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p:tgtEl>
                                          <p:spTgt spid="5"/>
                                        </p:tgtEl>
                                        <p:attrNameLst>
                                          <p:attrName>ppt_y</p:attrName>
                                        </p:attrNameLst>
                                      </p:cBhvr>
                                      <p:tavLst>
                                        <p:tav tm="0">
                                          <p:val>
                                            <p:strVal val="#ppt_y-#ppt_h*1.125000"/>
                                          </p:val>
                                        </p:tav>
                                        <p:tav tm="100000">
                                          <p:val>
                                            <p:strVal val="#ppt_y"/>
                                          </p:val>
                                        </p:tav>
                                      </p:tavLst>
                                    </p:anim>
                                    <p:animEffect transition="in" filter="wipe(down)">
                                      <p:cBhvr>
                                        <p:cTn id="8" dur="25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barn(inVertical)">
                                      <p:cBhvr>
                                        <p:cTn id="17" dur="500"/>
                                        <p:tgtEl>
                                          <p:spTgt spid="75"/>
                                        </p:tgtEl>
                                      </p:cBhvr>
                                    </p:animEffect>
                                  </p:childTnLst>
                                </p:cTn>
                              </p:par>
                            </p:childTnLst>
                          </p:cTn>
                        </p:par>
                        <p:par>
                          <p:cTn id="18" fill="hold">
                            <p:stCondLst>
                              <p:cond delay="500"/>
                            </p:stCondLst>
                            <p:childTnLst>
                              <p:par>
                                <p:cTn id="19" presetID="55" presetClass="entr" presetSubtype="0" fill="hold" grpId="0" nodeType="afterEffect">
                                  <p:stCondLst>
                                    <p:cond delay="0"/>
                                  </p:stCondLst>
                                  <p:childTnLst>
                                    <p:set>
                                      <p:cBhvr>
                                        <p:cTn id="20" dur="1" fill="hold">
                                          <p:stCondLst>
                                            <p:cond delay="0"/>
                                          </p:stCondLst>
                                        </p:cTn>
                                        <p:tgtEl>
                                          <p:spTgt spid="76"/>
                                        </p:tgtEl>
                                        <p:attrNameLst>
                                          <p:attrName>style.visibility</p:attrName>
                                        </p:attrNameLst>
                                      </p:cBhvr>
                                      <p:to>
                                        <p:strVal val="visible"/>
                                      </p:to>
                                    </p:set>
                                    <p:anim calcmode="lin" valueType="num">
                                      <p:cBhvr>
                                        <p:cTn id="21" dur="1000" fill="hold"/>
                                        <p:tgtEl>
                                          <p:spTgt spid="76"/>
                                        </p:tgtEl>
                                        <p:attrNameLst>
                                          <p:attrName>ppt_w</p:attrName>
                                        </p:attrNameLst>
                                      </p:cBhvr>
                                      <p:tavLst>
                                        <p:tav tm="0">
                                          <p:val>
                                            <p:strVal val="#ppt_w*0.70"/>
                                          </p:val>
                                        </p:tav>
                                        <p:tav tm="100000">
                                          <p:val>
                                            <p:strVal val="#ppt_w"/>
                                          </p:val>
                                        </p:tav>
                                      </p:tavLst>
                                    </p:anim>
                                    <p:anim calcmode="lin" valueType="num">
                                      <p:cBhvr>
                                        <p:cTn id="22" dur="1000" fill="hold"/>
                                        <p:tgtEl>
                                          <p:spTgt spid="76"/>
                                        </p:tgtEl>
                                        <p:attrNameLst>
                                          <p:attrName>ppt_h</p:attrName>
                                        </p:attrNameLst>
                                      </p:cBhvr>
                                      <p:tavLst>
                                        <p:tav tm="0">
                                          <p:val>
                                            <p:strVal val="#ppt_h"/>
                                          </p:val>
                                        </p:tav>
                                        <p:tav tm="100000">
                                          <p:val>
                                            <p:strVal val="#ppt_h"/>
                                          </p:val>
                                        </p:tav>
                                      </p:tavLst>
                                    </p:anim>
                                    <p:animEffect transition="in" filter="fade">
                                      <p:cBhvr>
                                        <p:cTn id="23" dur="1000"/>
                                        <p:tgtEl>
                                          <p:spTgt spid="76"/>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wipe(left)">
                                      <p:cBhvr>
                                        <p:cTn id="26" dur="500"/>
                                        <p:tgtEl>
                                          <p:spTgt spid="78"/>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87"/>
                                        </p:tgtEl>
                                        <p:attrNameLst>
                                          <p:attrName>style.visibility</p:attrName>
                                        </p:attrNameLst>
                                      </p:cBhvr>
                                      <p:to>
                                        <p:strVal val="visible"/>
                                      </p:to>
                                    </p:set>
                                    <p:animEffect transition="in" filter="barn(inVertical)">
                                      <p:cBhvr>
                                        <p:cTn id="31" dur="500"/>
                                        <p:tgtEl>
                                          <p:spTgt spid="8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8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55" presetClass="entr" presetSubtype="0" fill="hold" grpId="0" nodeType="clickEffect">
                                  <p:stCondLst>
                                    <p:cond delay="0"/>
                                  </p:stCondLst>
                                  <p:childTnLst>
                                    <p:set>
                                      <p:cBhvr>
                                        <p:cTn id="39" dur="1" fill="hold">
                                          <p:stCondLst>
                                            <p:cond delay="0"/>
                                          </p:stCondLst>
                                        </p:cTn>
                                        <p:tgtEl>
                                          <p:spTgt spid="77"/>
                                        </p:tgtEl>
                                        <p:attrNameLst>
                                          <p:attrName>style.visibility</p:attrName>
                                        </p:attrNameLst>
                                      </p:cBhvr>
                                      <p:to>
                                        <p:strVal val="visible"/>
                                      </p:to>
                                    </p:set>
                                    <p:anim calcmode="lin" valueType="num">
                                      <p:cBhvr>
                                        <p:cTn id="40" dur="1000" fill="hold"/>
                                        <p:tgtEl>
                                          <p:spTgt spid="77"/>
                                        </p:tgtEl>
                                        <p:attrNameLst>
                                          <p:attrName>ppt_w</p:attrName>
                                        </p:attrNameLst>
                                      </p:cBhvr>
                                      <p:tavLst>
                                        <p:tav tm="0">
                                          <p:val>
                                            <p:strVal val="#ppt_w*0.70"/>
                                          </p:val>
                                        </p:tav>
                                        <p:tav tm="100000">
                                          <p:val>
                                            <p:strVal val="#ppt_w"/>
                                          </p:val>
                                        </p:tav>
                                      </p:tavLst>
                                    </p:anim>
                                    <p:anim calcmode="lin" valueType="num">
                                      <p:cBhvr>
                                        <p:cTn id="41" dur="1000" fill="hold"/>
                                        <p:tgtEl>
                                          <p:spTgt spid="77"/>
                                        </p:tgtEl>
                                        <p:attrNameLst>
                                          <p:attrName>ppt_h</p:attrName>
                                        </p:attrNameLst>
                                      </p:cBhvr>
                                      <p:tavLst>
                                        <p:tav tm="0">
                                          <p:val>
                                            <p:strVal val="#ppt_h"/>
                                          </p:val>
                                        </p:tav>
                                        <p:tav tm="100000">
                                          <p:val>
                                            <p:strVal val="#ppt_h"/>
                                          </p:val>
                                        </p:tav>
                                      </p:tavLst>
                                    </p:anim>
                                    <p:animEffect transition="in" filter="fade">
                                      <p:cBhvr>
                                        <p:cTn id="42" dur="1000"/>
                                        <p:tgtEl>
                                          <p:spTgt spid="77"/>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wipe(left)">
                                      <p:cBhvr>
                                        <p:cTn id="45" dur="500"/>
                                        <p:tgtEl>
                                          <p:spTgt spid="79"/>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barn(inVertical)">
                                      <p:cBhvr>
                                        <p:cTn id="50" dur="500"/>
                                        <p:tgtEl>
                                          <p:spTgt spid="90"/>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90"/>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55" presetClass="entr" presetSubtype="0" fill="hold" grpId="0" nodeType="clickEffect">
                                  <p:stCondLst>
                                    <p:cond delay="0"/>
                                  </p:stCondLst>
                                  <p:childTnLst>
                                    <p:set>
                                      <p:cBhvr>
                                        <p:cTn id="58" dur="1" fill="hold">
                                          <p:stCondLst>
                                            <p:cond delay="0"/>
                                          </p:stCondLst>
                                        </p:cTn>
                                        <p:tgtEl>
                                          <p:spTgt spid="80"/>
                                        </p:tgtEl>
                                        <p:attrNameLst>
                                          <p:attrName>style.visibility</p:attrName>
                                        </p:attrNameLst>
                                      </p:cBhvr>
                                      <p:to>
                                        <p:strVal val="visible"/>
                                      </p:to>
                                    </p:set>
                                    <p:anim calcmode="lin" valueType="num">
                                      <p:cBhvr>
                                        <p:cTn id="59" dur="1000" fill="hold"/>
                                        <p:tgtEl>
                                          <p:spTgt spid="80"/>
                                        </p:tgtEl>
                                        <p:attrNameLst>
                                          <p:attrName>ppt_w</p:attrName>
                                        </p:attrNameLst>
                                      </p:cBhvr>
                                      <p:tavLst>
                                        <p:tav tm="0">
                                          <p:val>
                                            <p:strVal val="#ppt_w*0.70"/>
                                          </p:val>
                                        </p:tav>
                                        <p:tav tm="100000">
                                          <p:val>
                                            <p:strVal val="#ppt_w"/>
                                          </p:val>
                                        </p:tav>
                                      </p:tavLst>
                                    </p:anim>
                                    <p:anim calcmode="lin" valueType="num">
                                      <p:cBhvr>
                                        <p:cTn id="60" dur="1000" fill="hold"/>
                                        <p:tgtEl>
                                          <p:spTgt spid="80"/>
                                        </p:tgtEl>
                                        <p:attrNameLst>
                                          <p:attrName>ppt_h</p:attrName>
                                        </p:attrNameLst>
                                      </p:cBhvr>
                                      <p:tavLst>
                                        <p:tav tm="0">
                                          <p:val>
                                            <p:strVal val="#ppt_h"/>
                                          </p:val>
                                        </p:tav>
                                        <p:tav tm="100000">
                                          <p:val>
                                            <p:strVal val="#ppt_h"/>
                                          </p:val>
                                        </p:tav>
                                      </p:tavLst>
                                    </p:anim>
                                    <p:animEffect transition="in" filter="fade">
                                      <p:cBhvr>
                                        <p:cTn id="61" dur="1000"/>
                                        <p:tgtEl>
                                          <p:spTgt spid="80"/>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81"/>
                                        </p:tgtEl>
                                        <p:attrNameLst>
                                          <p:attrName>style.visibility</p:attrName>
                                        </p:attrNameLst>
                                      </p:cBhvr>
                                      <p:to>
                                        <p:strVal val="visible"/>
                                      </p:to>
                                    </p:set>
                                    <p:animEffect transition="in" filter="wipe(up)">
                                      <p:cBhvr>
                                        <p:cTn id="64" dur="500"/>
                                        <p:tgtEl>
                                          <p:spTgt spid="81"/>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nodeType="clickEffect">
                                  <p:stCondLst>
                                    <p:cond delay="0"/>
                                  </p:stCondLst>
                                  <p:childTnLst>
                                    <p:set>
                                      <p:cBhvr>
                                        <p:cTn id="68" dur="1" fill="hold">
                                          <p:stCondLst>
                                            <p:cond delay="0"/>
                                          </p:stCondLst>
                                        </p:cTn>
                                        <p:tgtEl>
                                          <p:spTgt spid="93"/>
                                        </p:tgtEl>
                                        <p:attrNameLst>
                                          <p:attrName>style.visibility</p:attrName>
                                        </p:attrNameLst>
                                      </p:cBhvr>
                                      <p:to>
                                        <p:strVal val="visible"/>
                                      </p:to>
                                    </p:set>
                                    <p:animEffect transition="in" filter="barn(inVertical)">
                                      <p:cBhvr>
                                        <p:cTn id="69" dur="500"/>
                                        <p:tgtEl>
                                          <p:spTgt spid="93"/>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93"/>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55" presetClass="entr" presetSubtype="0" fill="hold" grpId="0" nodeType="clickEffect">
                                  <p:stCondLst>
                                    <p:cond delay="0"/>
                                  </p:stCondLst>
                                  <p:childTnLst>
                                    <p:set>
                                      <p:cBhvr>
                                        <p:cTn id="77" dur="1" fill="hold">
                                          <p:stCondLst>
                                            <p:cond delay="0"/>
                                          </p:stCondLst>
                                        </p:cTn>
                                        <p:tgtEl>
                                          <p:spTgt spid="82"/>
                                        </p:tgtEl>
                                        <p:attrNameLst>
                                          <p:attrName>style.visibility</p:attrName>
                                        </p:attrNameLst>
                                      </p:cBhvr>
                                      <p:to>
                                        <p:strVal val="visible"/>
                                      </p:to>
                                    </p:set>
                                    <p:anim calcmode="lin" valueType="num">
                                      <p:cBhvr>
                                        <p:cTn id="78" dur="1000" fill="hold"/>
                                        <p:tgtEl>
                                          <p:spTgt spid="82"/>
                                        </p:tgtEl>
                                        <p:attrNameLst>
                                          <p:attrName>ppt_w</p:attrName>
                                        </p:attrNameLst>
                                      </p:cBhvr>
                                      <p:tavLst>
                                        <p:tav tm="0">
                                          <p:val>
                                            <p:strVal val="#ppt_w*0.70"/>
                                          </p:val>
                                        </p:tav>
                                        <p:tav tm="100000">
                                          <p:val>
                                            <p:strVal val="#ppt_w"/>
                                          </p:val>
                                        </p:tav>
                                      </p:tavLst>
                                    </p:anim>
                                    <p:anim calcmode="lin" valueType="num">
                                      <p:cBhvr>
                                        <p:cTn id="79" dur="1000" fill="hold"/>
                                        <p:tgtEl>
                                          <p:spTgt spid="82"/>
                                        </p:tgtEl>
                                        <p:attrNameLst>
                                          <p:attrName>ppt_h</p:attrName>
                                        </p:attrNameLst>
                                      </p:cBhvr>
                                      <p:tavLst>
                                        <p:tav tm="0">
                                          <p:val>
                                            <p:strVal val="#ppt_h"/>
                                          </p:val>
                                        </p:tav>
                                        <p:tav tm="100000">
                                          <p:val>
                                            <p:strVal val="#ppt_h"/>
                                          </p:val>
                                        </p:tav>
                                      </p:tavLst>
                                    </p:anim>
                                    <p:animEffect transition="in" filter="fade">
                                      <p:cBhvr>
                                        <p:cTn id="80" dur="1000"/>
                                        <p:tgtEl>
                                          <p:spTgt spid="82"/>
                                        </p:tgtEl>
                                      </p:cBhvr>
                                    </p:animEffect>
                                  </p:childTnLst>
                                </p:cTn>
                              </p:par>
                            </p:childTnLst>
                          </p:cTn>
                        </p:par>
                        <p:par>
                          <p:cTn id="81" fill="hold">
                            <p:stCondLst>
                              <p:cond delay="1000"/>
                            </p:stCondLst>
                            <p:childTnLst>
                              <p:par>
                                <p:cTn id="82" presetID="22" presetClass="entr" presetSubtype="2" fill="hold" grpId="0" nodeType="afterEffect">
                                  <p:stCondLst>
                                    <p:cond delay="0"/>
                                  </p:stCondLst>
                                  <p:childTnLst>
                                    <p:set>
                                      <p:cBhvr>
                                        <p:cTn id="83" dur="1" fill="hold">
                                          <p:stCondLst>
                                            <p:cond delay="0"/>
                                          </p:stCondLst>
                                        </p:cTn>
                                        <p:tgtEl>
                                          <p:spTgt spid="83"/>
                                        </p:tgtEl>
                                        <p:attrNameLst>
                                          <p:attrName>style.visibility</p:attrName>
                                        </p:attrNameLst>
                                      </p:cBhvr>
                                      <p:to>
                                        <p:strVal val="visible"/>
                                      </p:to>
                                    </p:set>
                                    <p:animEffect transition="in" filter="wipe(right)">
                                      <p:cBhvr>
                                        <p:cTn id="84" dur="500"/>
                                        <p:tgtEl>
                                          <p:spTgt spid="83"/>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21" fill="hold" nodeType="clickEffect">
                                  <p:stCondLst>
                                    <p:cond delay="0"/>
                                  </p:stCondLst>
                                  <p:childTnLst>
                                    <p:set>
                                      <p:cBhvr>
                                        <p:cTn id="88" dur="1" fill="hold">
                                          <p:stCondLst>
                                            <p:cond delay="0"/>
                                          </p:stCondLst>
                                        </p:cTn>
                                        <p:tgtEl>
                                          <p:spTgt spid="88"/>
                                        </p:tgtEl>
                                        <p:attrNameLst>
                                          <p:attrName>style.visibility</p:attrName>
                                        </p:attrNameLst>
                                      </p:cBhvr>
                                      <p:to>
                                        <p:strVal val="visible"/>
                                      </p:to>
                                    </p:set>
                                    <p:animEffect transition="in" filter="barn(inVertical)">
                                      <p:cBhvr>
                                        <p:cTn id="89" dur="500"/>
                                        <p:tgtEl>
                                          <p:spTgt spid="88"/>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nodeType="clickEffect">
                                  <p:stCondLst>
                                    <p:cond delay="0"/>
                                  </p:stCondLst>
                                  <p:childTnLst>
                                    <p:set>
                                      <p:cBhvr>
                                        <p:cTn id="93" dur="1" fill="hold">
                                          <p:stCondLst>
                                            <p:cond delay="0"/>
                                          </p:stCondLst>
                                        </p:cTn>
                                        <p:tgtEl>
                                          <p:spTgt spid="88"/>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55" presetClass="entr" presetSubtype="0" fill="hold" grpId="0" nodeType="clickEffect">
                                  <p:stCondLst>
                                    <p:cond delay="0"/>
                                  </p:stCondLst>
                                  <p:childTnLst>
                                    <p:set>
                                      <p:cBhvr>
                                        <p:cTn id="97" dur="1" fill="hold">
                                          <p:stCondLst>
                                            <p:cond delay="0"/>
                                          </p:stCondLst>
                                        </p:cTn>
                                        <p:tgtEl>
                                          <p:spTgt spid="84"/>
                                        </p:tgtEl>
                                        <p:attrNameLst>
                                          <p:attrName>style.visibility</p:attrName>
                                        </p:attrNameLst>
                                      </p:cBhvr>
                                      <p:to>
                                        <p:strVal val="visible"/>
                                      </p:to>
                                    </p:set>
                                    <p:anim calcmode="lin" valueType="num">
                                      <p:cBhvr>
                                        <p:cTn id="98" dur="1000" fill="hold"/>
                                        <p:tgtEl>
                                          <p:spTgt spid="84"/>
                                        </p:tgtEl>
                                        <p:attrNameLst>
                                          <p:attrName>ppt_w</p:attrName>
                                        </p:attrNameLst>
                                      </p:cBhvr>
                                      <p:tavLst>
                                        <p:tav tm="0">
                                          <p:val>
                                            <p:strVal val="#ppt_w*0.70"/>
                                          </p:val>
                                        </p:tav>
                                        <p:tav tm="100000">
                                          <p:val>
                                            <p:strVal val="#ppt_w"/>
                                          </p:val>
                                        </p:tav>
                                      </p:tavLst>
                                    </p:anim>
                                    <p:anim calcmode="lin" valueType="num">
                                      <p:cBhvr>
                                        <p:cTn id="99" dur="1000" fill="hold"/>
                                        <p:tgtEl>
                                          <p:spTgt spid="84"/>
                                        </p:tgtEl>
                                        <p:attrNameLst>
                                          <p:attrName>ppt_h</p:attrName>
                                        </p:attrNameLst>
                                      </p:cBhvr>
                                      <p:tavLst>
                                        <p:tav tm="0">
                                          <p:val>
                                            <p:strVal val="#ppt_h"/>
                                          </p:val>
                                        </p:tav>
                                        <p:tav tm="100000">
                                          <p:val>
                                            <p:strVal val="#ppt_h"/>
                                          </p:val>
                                        </p:tav>
                                      </p:tavLst>
                                    </p:anim>
                                    <p:animEffect transition="in" filter="fade">
                                      <p:cBhvr>
                                        <p:cTn id="100" dur="1000"/>
                                        <p:tgtEl>
                                          <p:spTgt spid="84"/>
                                        </p:tgtEl>
                                      </p:cBhvr>
                                    </p:animEffect>
                                  </p:childTnLst>
                                </p:cTn>
                              </p:par>
                            </p:childTnLst>
                          </p:cTn>
                        </p:par>
                        <p:par>
                          <p:cTn id="101" fill="hold">
                            <p:stCondLst>
                              <p:cond delay="1000"/>
                            </p:stCondLst>
                            <p:childTnLst>
                              <p:par>
                                <p:cTn id="102" presetID="22" presetClass="entr" presetSubtype="2" fill="hold" grpId="0" nodeType="afterEffect">
                                  <p:stCondLst>
                                    <p:cond delay="0"/>
                                  </p:stCondLst>
                                  <p:childTnLst>
                                    <p:set>
                                      <p:cBhvr>
                                        <p:cTn id="103" dur="1" fill="hold">
                                          <p:stCondLst>
                                            <p:cond delay="0"/>
                                          </p:stCondLst>
                                        </p:cTn>
                                        <p:tgtEl>
                                          <p:spTgt spid="85"/>
                                        </p:tgtEl>
                                        <p:attrNameLst>
                                          <p:attrName>style.visibility</p:attrName>
                                        </p:attrNameLst>
                                      </p:cBhvr>
                                      <p:to>
                                        <p:strVal val="visible"/>
                                      </p:to>
                                    </p:set>
                                    <p:animEffect transition="in" filter="wipe(right)">
                                      <p:cBhvr>
                                        <p:cTn id="104" dur="500"/>
                                        <p:tgtEl>
                                          <p:spTgt spid="85"/>
                                        </p:tgtEl>
                                      </p:cBhvr>
                                    </p:animEffect>
                                  </p:childTnLst>
                                </p:cTn>
                              </p:par>
                            </p:childTnLst>
                          </p:cTn>
                        </p:par>
                      </p:childTnLst>
                    </p:cTn>
                  </p:par>
                  <p:par>
                    <p:cTn id="105" fill="hold">
                      <p:stCondLst>
                        <p:cond delay="indefinite"/>
                      </p:stCondLst>
                      <p:childTnLst>
                        <p:par>
                          <p:cTn id="106" fill="hold">
                            <p:stCondLst>
                              <p:cond delay="0"/>
                            </p:stCondLst>
                            <p:childTnLst>
                              <p:par>
                                <p:cTn id="107" presetID="55" presetClass="entr" presetSubtype="0" fill="hold" grpId="0" nodeType="clickEffect">
                                  <p:stCondLst>
                                    <p:cond delay="0"/>
                                  </p:stCondLst>
                                  <p:childTnLst>
                                    <p:set>
                                      <p:cBhvr>
                                        <p:cTn id="108" dur="1" fill="hold">
                                          <p:stCondLst>
                                            <p:cond delay="0"/>
                                          </p:stCondLst>
                                        </p:cTn>
                                        <p:tgtEl>
                                          <p:spTgt spid="86"/>
                                        </p:tgtEl>
                                        <p:attrNameLst>
                                          <p:attrName>style.visibility</p:attrName>
                                        </p:attrNameLst>
                                      </p:cBhvr>
                                      <p:to>
                                        <p:strVal val="visible"/>
                                      </p:to>
                                    </p:set>
                                    <p:anim calcmode="lin" valueType="num">
                                      <p:cBhvr>
                                        <p:cTn id="109" dur="1000" fill="hold"/>
                                        <p:tgtEl>
                                          <p:spTgt spid="86"/>
                                        </p:tgtEl>
                                        <p:attrNameLst>
                                          <p:attrName>ppt_w</p:attrName>
                                        </p:attrNameLst>
                                      </p:cBhvr>
                                      <p:tavLst>
                                        <p:tav tm="0">
                                          <p:val>
                                            <p:strVal val="#ppt_w*0.70"/>
                                          </p:val>
                                        </p:tav>
                                        <p:tav tm="100000">
                                          <p:val>
                                            <p:strVal val="#ppt_w"/>
                                          </p:val>
                                        </p:tav>
                                      </p:tavLst>
                                    </p:anim>
                                    <p:anim calcmode="lin" valueType="num">
                                      <p:cBhvr>
                                        <p:cTn id="110" dur="1000" fill="hold"/>
                                        <p:tgtEl>
                                          <p:spTgt spid="86"/>
                                        </p:tgtEl>
                                        <p:attrNameLst>
                                          <p:attrName>ppt_h</p:attrName>
                                        </p:attrNameLst>
                                      </p:cBhvr>
                                      <p:tavLst>
                                        <p:tav tm="0">
                                          <p:val>
                                            <p:strVal val="#ppt_h"/>
                                          </p:val>
                                        </p:tav>
                                        <p:tav tm="100000">
                                          <p:val>
                                            <p:strVal val="#ppt_h"/>
                                          </p:val>
                                        </p:tav>
                                      </p:tavLst>
                                    </p:anim>
                                    <p:animEffect transition="in" filter="fade">
                                      <p:cBhvr>
                                        <p:cTn id="111"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5" grpId="0"/>
      <p:bldP spid="75" grpId="0" animBg="1"/>
      <p:bldP spid="76" grpId="0"/>
      <p:bldP spid="77" grpId="0"/>
      <p:bldP spid="78" grpId="0" animBg="1"/>
      <p:bldP spid="79" grpId="0" animBg="1"/>
      <p:bldP spid="80" grpId="0"/>
      <p:bldP spid="81" grpId="0" animBg="1"/>
      <p:bldP spid="82" grpId="0"/>
      <p:bldP spid="83" grpId="0" animBg="1"/>
      <p:bldP spid="84" grpId="0"/>
      <p:bldP spid="85" grpId="0" animBg="1"/>
      <p:bldP spid="8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4099" name="Picture 3" descr="D:\d drive\MJ WORK\Pooja mam (physics)\Rahul sir\All about electro magnetism\9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9544" y="212065"/>
            <a:ext cx="4064001" cy="2286000"/>
          </a:xfrm>
          <a:prstGeom prst="rect">
            <a:avLst/>
          </a:prstGeom>
          <a:noFill/>
          <a:ln w="28575">
            <a:solidFill>
              <a:schemeClr val="bg1"/>
            </a:solidFill>
          </a:ln>
          <a:extLst>
            <a:ext uri="{909E8E84-426E-40DD-AFC4-6F175D3DCCD1}">
              <a14:hiddenFill xmlns:a14="http://schemas.microsoft.com/office/drawing/2010/main">
                <a:solidFill>
                  <a:srgbClr val="FFFFFF"/>
                </a:solidFill>
              </a14:hiddenFill>
            </a:ext>
          </a:extLst>
        </p:spPr>
      </p:pic>
      <p:pic>
        <p:nvPicPr>
          <p:cNvPr id="4100" name="Picture 4" descr="D:\d drive\MJ WORK\Pooja mam (physics)\Rahul sir\All about electro magnetism\180.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72641" y="212065"/>
            <a:ext cx="4064000" cy="2286000"/>
          </a:xfrm>
          <a:prstGeom prst="rect">
            <a:avLst/>
          </a:prstGeom>
          <a:noFill/>
          <a:ln w="28575">
            <a:solidFill>
              <a:schemeClr val="bg1"/>
            </a:solidFill>
          </a:ln>
          <a:extLst>
            <a:ext uri="{909E8E84-426E-40DD-AFC4-6F175D3DCCD1}">
              <a14:hiddenFill xmlns:a14="http://schemas.microsoft.com/office/drawing/2010/main">
                <a:solidFill>
                  <a:srgbClr val="FFFFFF"/>
                </a:solidFill>
              </a14:hiddenFill>
            </a:ext>
          </a:extLst>
        </p:spPr>
      </p:pic>
      <p:pic>
        <p:nvPicPr>
          <p:cNvPr id="4101" name="Picture 5" descr="D:\d drive\MJ WORK\Pooja mam (physics)\Rahul sir\All about electro magnetism\270.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20494" y="2676021"/>
            <a:ext cx="4072467" cy="2286000"/>
          </a:xfrm>
          <a:prstGeom prst="rect">
            <a:avLst/>
          </a:prstGeom>
          <a:noFill/>
          <a:ln w="28575">
            <a:solidFill>
              <a:schemeClr val="bg1"/>
            </a:solidFill>
          </a:ln>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3696555" y="1470531"/>
            <a:ext cx="731520" cy="387116"/>
          </a:xfrm>
          <a:prstGeom prst="round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5400000" scaled="1"/>
            <a:tileRect/>
          </a:gradFill>
          <a:ln w="19050">
            <a:noFill/>
            <a:prstDash val="solid"/>
          </a:ln>
          <a:effectLst/>
        </p:spPr>
        <p:style>
          <a:lnRef idx="3">
            <a:schemeClr val="lt1"/>
          </a:lnRef>
          <a:fillRef idx="1">
            <a:schemeClr val="accent6"/>
          </a:fillRef>
          <a:effectRef idx="1">
            <a:schemeClr val="accent6"/>
          </a:effectRef>
          <a:fontRef idx="minor">
            <a:schemeClr val="lt1"/>
          </a:fontRef>
        </p:style>
        <p:txBody>
          <a:bodyPr rtlCol="0" anchor="ctr"/>
          <a:lstStyle/>
          <a:p>
            <a:pPr algn="ctr">
              <a:tabLst>
                <a:tab pos="171450" algn="l"/>
              </a:tabLst>
            </a:pPr>
            <a:r>
              <a:rPr lang="en-US" sz="2400" b="1" dirty="0" smtClean="0">
                <a:solidFill>
                  <a:schemeClr val="tx1"/>
                </a:solidFill>
                <a:latin typeface="Arial" panose="020B0604020202020204" pitchFamily="34" charset="0"/>
                <a:cs typeface="Arial" panose="020B0604020202020204" pitchFamily="34" charset="0"/>
              </a:rPr>
              <a:t>90</a:t>
            </a:r>
            <a:r>
              <a:rPr lang="en-US" sz="2400" b="1" dirty="0" smtClean="0">
                <a:solidFill>
                  <a:schemeClr val="tx1"/>
                </a:solidFill>
                <a:latin typeface="Arial" panose="020B0604020202020204" pitchFamily="34" charset="0"/>
                <a:cs typeface="Arial" panose="020B0604020202020204" pitchFamily="34" charset="0"/>
                <a:sym typeface="Symbol"/>
              </a:rPr>
              <a:t></a:t>
            </a:r>
            <a:endParaRPr lang="en-US" sz="2400" b="1" dirty="0">
              <a:solidFill>
                <a:schemeClr val="tx1"/>
              </a:solidFill>
              <a:latin typeface="Arial" panose="020B0604020202020204" pitchFamily="34" charset="0"/>
              <a:cs typeface="Arial" panose="020B0604020202020204" pitchFamily="34" charset="0"/>
            </a:endParaRPr>
          </a:p>
        </p:txBody>
      </p:sp>
      <p:sp>
        <p:nvSpPr>
          <p:cNvPr id="10" name="Rounded Rectangle 9"/>
          <p:cNvSpPr/>
          <p:nvPr/>
        </p:nvSpPr>
        <p:spPr>
          <a:xfrm>
            <a:off x="7842539" y="1461408"/>
            <a:ext cx="858752" cy="387116"/>
          </a:xfrm>
          <a:prstGeom prst="round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5400000" scaled="1"/>
            <a:tileRect/>
          </a:gradFill>
          <a:ln w="19050">
            <a:noFill/>
            <a:prstDash val="solid"/>
          </a:ln>
          <a:effectLst/>
        </p:spPr>
        <p:style>
          <a:lnRef idx="3">
            <a:schemeClr val="lt1"/>
          </a:lnRef>
          <a:fillRef idx="1">
            <a:schemeClr val="accent6"/>
          </a:fillRef>
          <a:effectRef idx="1">
            <a:schemeClr val="accent6"/>
          </a:effectRef>
          <a:fontRef idx="minor">
            <a:schemeClr val="lt1"/>
          </a:fontRef>
        </p:style>
        <p:txBody>
          <a:bodyPr rtlCol="0" anchor="ctr"/>
          <a:lstStyle/>
          <a:p>
            <a:pPr algn="ctr">
              <a:tabLst>
                <a:tab pos="171450" algn="l"/>
              </a:tabLst>
            </a:pPr>
            <a:r>
              <a:rPr lang="en-US" sz="2400" b="1" dirty="0">
                <a:solidFill>
                  <a:schemeClr val="tx1"/>
                </a:solidFill>
                <a:latin typeface="Arial" panose="020B0604020202020204" pitchFamily="34" charset="0"/>
                <a:cs typeface="Arial" panose="020B0604020202020204" pitchFamily="34" charset="0"/>
              </a:rPr>
              <a:t>180</a:t>
            </a:r>
            <a:r>
              <a:rPr lang="en-US" sz="2400" b="1" dirty="0">
                <a:solidFill>
                  <a:schemeClr val="tx1"/>
                </a:solidFill>
                <a:latin typeface="Arial" panose="020B0604020202020204" pitchFamily="34" charset="0"/>
                <a:cs typeface="Arial" panose="020B0604020202020204" pitchFamily="34" charset="0"/>
                <a:sym typeface="Symbol"/>
              </a:rPr>
              <a:t></a:t>
            </a:r>
            <a:endParaRPr lang="en-US" sz="2400" b="1" dirty="0">
              <a:solidFill>
                <a:schemeClr val="tx1"/>
              </a:solidFill>
              <a:latin typeface="Arial" panose="020B0604020202020204" pitchFamily="34" charset="0"/>
              <a:cs typeface="Arial" panose="020B0604020202020204" pitchFamily="34" charset="0"/>
            </a:endParaRPr>
          </a:p>
        </p:txBody>
      </p:sp>
      <p:sp>
        <p:nvSpPr>
          <p:cNvPr id="11" name="Rounded Rectangle 10"/>
          <p:cNvSpPr/>
          <p:nvPr/>
        </p:nvSpPr>
        <p:spPr>
          <a:xfrm>
            <a:off x="3569013" y="3915047"/>
            <a:ext cx="890089" cy="387116"/>
          </a:xfrm>
          <a:prstGeom prst="round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5400000" scaled="1"/>
            <a:tileRect/>
          </a:gradFill>
          <a:ln w="19050">
            <a:noFill/>
            <a:prstDash val="solid"/>
          </a:ln>
          <a:effectLst/>
        </p:spPr>
        <p:style>
          <a:lnRef idx="3">
            <a:schemeClr val="lt1"/>
          </a:lnRef>
          <a:fillRef idx="1">
            <a:schemeClr val="accent6"/>
          </a:fillRef>
          <a:effectRef idx="1">
            <a:schemeClr val="accent6"/>
          </a:effectRef>
          <a:fontRef idx="minor">
            <a:schemeClr val="lt1"/>
          </a:fontRef>
        </p:style>
        <p:txBody>
          <a:bodyPr rtlCol="0" anchor="ctr"/>
          <a:lstStyle/>
          <a:p>
            <a:pPr algn="ctr">
              <a:tabLst>
                <a:tab pos="171450" algn="l"/>
              </a:tabLst>
            </a:pPr>
            <a:r>
              <a:rPr lang="en-US" sz="2400" b="1" dirty="0">
                <a:solidFill>
                  <a:schemeClr val="tx1"/>
                </a:solidFill>
                <a:latin typeface="Arial" panose="020B0604020202020204" pitchFamily="34" charset="0"/>
                <a:cs typeface="Arial" panose="020B0604020202020204" pitchFamily="34" charset="0"/>
              </a:rPr>
              <a:t>270</a:t>
            </a:r>
            <a:r>
              <a:rPr lang="en-US" sz="2400" b="1" dirty="0">
                <a:solidFill>
                  <a:schemeClr val="tx1"/>
                </a:solidFill>
                <a:latin typeface="Arial" panose="020B0604020202020204" pitchFamily="34" charset="0"/>
                <a:cs typeface="Arial" panose="020B0604020202020204" pitchFamily="34" charset="0"/>
                <a:sym typeface="Symbol"/>
              </a:rPr>
              <a:t></a:t>
            </a:r>
            <a:endParaRPr lang="en-US" sz="2400" b="1" dirty="0">
              <a:solidFill>
                <a:schemeClr val="tx1"/>
              </a:solidFill>
              <a:latin typeface="Arial" panose="020B0604020202020204" pitchFamily="34" charset="0"/>
              <a:cs typeface="Arial" panose="020B0604020202020204" pitchFamily="34" charset="0"/>
            </a:endParaRPr>
          </a:p>
        </p:txBody>
      </p:sp>
      <p:pic>
        <p:nvPicPr>
          <p:cNvPr id="4102" name="Picture 6" descr="D:\d drive\MJ WORK\Pooja mam (physics)\Rahul sir\All about electro magnetism\360.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674563" y="2672391"/>
            <a:ext cx="4074778" cy="2286000"/>
          </a:xfrm>
          <a:prstGeom prst="rect">
            <a:avLst/>
          </a:prstGeom>
          <a:noFill/>
          <a:ln w="28575">
            <a:solidFill>
              <a:schemeClr val="bg1"/>
            </a:solidFill>
          </a:ln>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7858867" y="3926555"/>
            <a:ext cx="858752" cy="387116"/>
          </a:xfrm>
          <a:prstGeom prst="round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5400000" scaled="1"/>
            <a:tileRect/>
          </a:gradFill>
          <a:ln w="19050">
            <a:noFill/>
            <a:prstDash val="solid"/>
          </a:ln>
          <a:effectLst/>
        </p:spPr>
        <p:style>
          <a:lnRef idx="3">
            <a:schemeClr val="lt1"/>
          </a:lnRef>
          <a:fillRef idx="1">
            <a:schemeClr val="accent6"/>
          </a:fillRef>
          <a:effectRef idx="1">
            <a:schemeClr val="accent6"/>
          </a:effectRef>
          <a:fontRef idx="minor">
            <a:schemeClr val="lt1"/>
          </a:fontRef>
        </p:style>
        <p:txBody>
          <a:bodyPr rtlCol="0" anchor="ctr"/>
          <a:lstStyle/>
          <a:p>
            <a:pPr algn="ctr">
              <a:tabLst>
                <a:tab pos="171450" algn="l"/>
              </a:tabLst>
            </a:pPr>
            <a:r>
              <a:rPr lang="en-US" sz="2400" b="1" dirty="0">
                <a:solidFill>
                  <a:schemeClr val="tx1"/>
                </a:solidFill>
                <a:latin typeface="Arial" panose="020B0604020202020204" pitchFamily="34" charset="0"/>
                <a:cs typeface="Arial" panose="020B0604020202020204" pitchFamily="34" charset="0"/>
              </a:rPr>
              <a:t>360</a:t>
            </a:r>
            <a:r>
              <a:rPr lang="en-US" sz="2400" b="1" dirty="0">
                <a:solidFill>
                  <a:schemeClr val="tx1"/>
                </a:solidFill>
                <a:latin typeface="Arial" panose="020B0604020202020204" pitchFamily="34" charset="0"/>
                <a:cs typeface="Arial" panose="020B0604020202020204" pitchFamily="34" charset="0"/>
                <a:sym typeface="Symbol"/>
              </a:rPr>
              <a:t></a:t>
            </a:r>
            <a:endParaRPr lang="en-US" sz="24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500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barn(inVertical)">
                                      <p:cBhvr>
                                        <p:cTn id="7" dur="500"/>
                                        <p:tgtEl>
                                          <p:spTgt spid="4099"/>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ppt_x</p:attrName>
                                        </p:attrNameLst>
                                      </p:cBhvr>
                                      <p:tavLst>
                                        <p:tav tm="0">
                                          <p:val>
                                            <p:strVal val="#ppt_x-#ppt_w*1.125000"/>
                                          </p:val>
                                        </p:tav>
                                        <p:tav tm="100000">
                                          <p:val>
                                            <p:strVal val="#ppt_x"/>
                                          </p:val>
                                        </p:tav>
                                      </p:tavLst>
                                    </p:anim>
                                    <p:animEffect transition="in" filter="wipe(righ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Effect transition="in" filter="barn(inVertical)">
                                      <p:cBhvr>
                                        <p:cTn id="17" dur="500"/>
                                        <p:tgtEl>
                                          <p:spTgt spid="4100"/>
                                        </p:tgtEl>
                                      </p:cBhvr>
                                    </p:animEffect>
                                  </p:childTnLst>
                                </p:cTn>
                              </p:par>
                            </p:childTnLst>
                          </p:cTn>
                        </p:par>
                        <p:par>
                          <p:cTn id="18" fill="hold">
                            <p:stCondLst>
                              <p:cond delay="500"/>
                            </p:stCondLst>
                            <p:childTnLst>
                              <p:par>
                                <p:cTn id="19" presetID="12" presetClass="entr" presetSubtype="8"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p:tgtEl>
                                          <p:spTgt spid="10"/>
                                        </p:tgtEl>
                                        <p:attrNameLst>
                                          <p:attrName>ppt_x</p:attrName>
                                        </p:attrNameLst>
                                      </p:cBhvr>
                                      <p:tavLst>
                                        <p:tav tm="0">
                                          <p:val>
                                            <p:strVal val="#ppt_x-#ppt_w*1.125000"/>
                                          </p:val>
                                        </p:tav>
                                        <p:tav tm="100000">
                                          <p:val>
                                            <p:strVal val="#ppt_x"/>
                                          </p:val>
                                        </p:tav>
                                      </p:tavLst>
                                    </p:anim>
                                    <p:animEffect transition="in" filter="wipe(righ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101"/>
                                        </p:tgtEl>
                                        <p:attrNameLst>
                                          <p:attrName>style.visibility</p:attrName>
                                        </p:attrNameLst>
                                      </p:cBhvr>
                                      <p:to>
                                        <p:strVal val="visible"/>
                                      </p:to>
                                    </p:set>
                                    <p:animEffect transition="in" filter="barn(inVertical)">
                                      <p:cBhvr>
                                        <p:cTn id="27" dur="500"/>
                                        <p:tgtEl>
                                          <p:spTgt spid="4101"/>
                                        </p:tgtEl>
                                      </p:cBhvr>
                                    </p:animEffect>
                                  </p:childTnLst>
                                </p:cTn>
                              </p:par>
                            </p:childTnLst>
                          </p:cTn>
                        </p:par>
                        <p:par>
                          <p:cTn id="28" fill="hold">
                            <p:stCondLst>
                              <p:cond delay="500"/>
                            </p:stCondLst>
                            <p:childTnLst>
                              <p:par>
                                <p:cTn id="29" presetID="12" presetClass="entr" presetSubtype="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p:tgtEl>
                                          <p:spTgt spid="11"/>
                                        </p:tgtEl>
                                        <p:attrNameLst>
                                          <p:attrName>ppt_x</p:attrName>
                                        </p:attrNameLst>
                                      </p:cBhvr>
                                      <p:tavLst>
                                        <p:tav tm="0">
                                          <p:val>
                                            <p:strVal val="#ppt_x-#ppt_w*1.125000"/>
                                          </p:val>
                                        </p:tav>
                                        <p:tav tm="100000">
                                          <p:val>
                                            <p:strVal val="#ppt_x"/>
                                          </p:val>
                                        </p:tav>
                                      </p:tavLst>
                                    </p:anim>
                                    <p:animEffect transition="in" filter="wipe(righ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4102"/>
                                        </p:tgtEl>
                                        <p:attrNameLst>
                                          <p:attrName>style.visibility</p:attrName>
                                        </p:attrNameLst>
                                      </p:cBhvr>
                                      <p:to>
                                        <p:strVal val="visible"/>
                                      </p:to>
                                    </p:set>
                                    <p:animEffect transition="in" filter="barn(inVertical)">
                                      <p:cBhvr>
                                        <p:cTn id="37" dur="500"/>
                                        <p:tgtEl>
                                          <p:spTgt spid="4102"/>
                                        </p:tgtEl>
                                      </p:cBhvr>
                                    </p:animEffect>
                                  </p:childTnLst>
                                </p:cTn>
                              </p:par>
                            </p:childTnLst>
                          </p:cTn>
                        </p:par>
                        <p:par>
                          <p:cTn id="38" fill="hold">
                            <p:stCondLst>
                              <p:cond delay="500"/>
                            </p:stCondLst>
                            <p:childTnLst>
                              <p:par>
                                <p:cTn id="39" presetID="12" presetClass="entr" presetSubtype="8"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p:tgtEl>
                                          <p:spTgt spid="12"/>
                                        </p:tgtEl>
                                        <p:attrNameLst>
                                          <p:attrName>ppt_x</p:attrName>
                                        </p:attrNameLst>
                                      </p:cBhvr>
                                      <p:tavLst>
                                        <p:tav tm="0">
                                          <p:val>
                                            <p:strVal val="#ppt_x-#ppt_w*1.125000"/>
                                          </p:val>
                                        </p:tav>
                                        <p:tav tm="100000">
                                          <p:val>
                                            <p:strVal val="#ppt_x"/>
                                          </p:val>
                                        </p:tav>
                                      </p:tavLst>
                                    </p:anim>
                                    <p:animEffect transition="in" filter="wipe(right)">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da4305a8c9d3be0e84673769e44c16159b4d27f"/>
</p:tagLst>
</file>

<file path=ppt/theme/theme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headEnd/>
          <a:tailEnd/>
        </a:ln>
        <a:effectLst/>
      </a:spPr>
      <a:bodyPr wrap="square">
        <a:spAutoFit/>
      </a:bodyPr>
      <a:lstStyle>
        <a:defPPr algn="ctr" eaLnBrk="1" hangingPunct="1">
          <a:spcBef>
            <a:spcPct val="50000"/>
          </a:spcBef>
          <a:defRPr kumimoji="1" dirty="0" smtClean="0">
            <a:solidFill>
              <a:srgbClr val="000099"/>
            </a:solidFill>
            <a:latin typeface="Bookman Old Style"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14785</TotalTime>
  <Words>1078</Words>
  <Application>Microsoft Office PowerPoint</Application>
  <PresentationFormat>On-screen Show (16:9)</PresentationFormat>
  <Paragraphs>245</Paragraphs>
  <Slides>18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Aharoni</vt:lpstr>
      <vt:lpstr>Arial</vt:lpstr>
      <vt:lpstr>Arial Black</vt:lpstr>
      <vt:lpstr>Berlin Sans FB Demi</vt:lpstr>
      <vt:lpstr>Bookman Old Style</vt:lpstr>
      <vt:lpstr>Calibri</vt:lpstr>
      <vt:lpstr>Symbol</vt:lpstr>
      <vt:lpstr>Times New Roman</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T.S BORA</cp:lastModifiedBy>
  <cp:revision>1466</cp:revision>
  <dcterms:created xsi:type="dcterms:W3CDTF">2013-07-31T12:47:49Z</dcterms:created>
  <dcterms:modified xsi:type="dcterms:W3CDTF">2022-04-25T03:24:03Z</dcterms:modified>
</cp:coreProperties>
</file>